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56" r:id="rId3"/>
    <p:sldId id="551" r:id="rId4"/>
    <p:sldId id="552" r:id="rId5"/>
    <p:sldId id="553" r:id="rId6"/>
    <p:sldId id="555" r:id="rId7"/>
    <p:sldId id="556" r:id="rId8"/>
    <p:sldId id="557" r:id="rId9"/>
    <p:sldId id="558" r:id="rId10"/>
    <p:sldId id="559" r:id="rId11"/>
    <p:sldId id="560" r:id="rId12"/>
    <p:sldId id="561" r:id="rId13"/>
    <p:sldId id="562" r:id="rId14"/>
    <p:sldId id="563" r:id="rId15"/>
    <p:sldId id="564" r:id="rId16"/>
    <p:sldId id="565" r:id="rId17"/>
    <p:sldId id="566" r:id="rId18"/>
    <p:sldId id="554" r:id="rId19"/>
    <p:sldId id="396" r:id="rId20"/>
    <p:sldId id="550" r:id="rId21"/>
    <p:sldId id="545" r:id="rId22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A54"/>
    <a:srgbClr val="53BCA9"/>
    <a:srgbClr val="0CA1C9"/>
    <a:srgbClr val="52BCA8"/>
    <a:srgbClr val="F2F2F2"/>
    <a:srgbClr val="FFFFFF"/>
    <a:srgbClr val="B9B9B9"/>
    <a:srgbClr val="197EC6"/>
    <a:srgbClr val="006699"/>
    <a:srgbClr val="3B7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28" autoAdjust="0"/>
    <p:restoredTop sz="73901" autoAdjust="0"/>
  </p:normalViewPr>
  <p:slideViewPr>
    <p:cSldViewPr showGuides="1">
      <p:cViewPr varScale="1">
        <p:scale>
          <a:sx n="71" d="100"/>
          <a:sy n="71" d="100"/>
        </p:scale>
        <p:origin x="1620" y="40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-10684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76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CAF1-A52E-4CE0-936F-2EF96831695C}" type="datetimeFigureOut">
              <a:rPr lang="zh-CN" altLang="en-US" smtClean="0"/>
              <a:t>2022-7-29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94F4E-40F4-4C70-9A36-5D01B444D1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028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2E362-6A50-4047-B83D-450B0D5E65AB}" type="datetimeFigureOut">
              <a:rPr lang="zh-CN" altLang="en-US" smtClean="0"/>
              <a:t>2022-7-29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47890-5446-4662-AB75-3CEB6FA02C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5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[START]Thank you for the introduction, and hello everyone</a:t>
            </a:r>
            <a:endParaRPr lang="zh-CN" alt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I’m going to talk about our work </a:t>
            </a:r>
            <a:endParaRPr lang="zh-CN" alt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dirty="0" err="1">
                <a:solidFill>
                  <a:srgbClr val="0CA1C9"/>
                </a:solidFill>
                <a:ea typeface="+mn-ea"/>
              </a:rPr>
              <a:t>iVR:integrated</a:t>
            </a:r>
            <a:r>
              <a:rPr lang="en-US" altLang="zh-CN" sz="1800" dirty="0">
                <a:solidFill>
                  <a:srgbClr val="0CA1C9"/>
                </a:solidFill>
                <a:ea typeface="+mn-ea"/>
              </a:rPr>
              <a:t> vision and radio localization with zero human effort</a:t>
            </a:r>
            <a:endParaRPr lang="zh-CN" altLang="en-US" sz="2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168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projection matrix can be calculated by solving an optimization problem.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[CLICK]A projection matrix associates pixels in images with locations on floor-plans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Finally, by leveraging IGR algorithm, we can outline cluster of projections of feature points and get the indoor map.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3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 To realize tightly-coupled multimodal fusion, we design an augmented particle filter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The input of the particle filter contains the result of each three sub-modal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Vision modal detect pedestrians in the image and using the projection matrix to locate them on indoor floorplan, the location is relative accurate but lack of identification.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Wireless modal locate pedestrians in global-coordinate, it can provide user identification but the accuracy is coarse-grained.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IMU modal will track pedestrians but lack of global location.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Our particle filter fuse these intermediate result at an early stage, taking advantage of each of them and overcome the drawbacks of sub-modals. Finally, output the localization and tracking result for different pedestrian at fine-grained.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782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 In particle filter, the particle movement is indicated by IMU and leverage the  pre-constructed indoor semantic map.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particle whose trajectory cross the obstacles will be eliminated.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The weight assignment is indicated by wireless and vision sub-modal. The particle whose estimated distance near to physical distance will enjoy higher weight.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76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[START]We prototype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5 different smartphones and conduct experiments in 5 different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[CLICK]the data collection details are summarized in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dataset include more then 40k video frames and records, I and my three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colleages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watch these video frames and manually labeled the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groundtruth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dataset is available using the hyperlink.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453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 Let us first get a glimpse of the result of the floorplan </a:t>
            </a:r>
            <a:r>
              <a:rPr lang="en-US" altLang="zh-CN" dirty="0" err="1"/>
              <a:t>automically</a:t>
            </a:r>
            <a:r>
              <a:rPr lang="en-US" altLang="zh-CN" dirty="0"/>
              <a:t> construct by </a:t>
            </a:r>
            <a:r>
              <a:rPr lang="en-US" altLang="zh-CN" dirty="0" err="1"/>
              <a:t>iVR</a:t>
            </a:r>
            <a:r>
              <a:rPr lang="en-US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total length and width of the constructed map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similar to the actual floorplan.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an automatically constructed semantic map also displays obstacles in the real environment, which is a richer source of information than simply floorplan., which will promote the rationality of localization results.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43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[START]As shown,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achieves the best performance among all comparative systems in both localization and tracking task.</a:t>
            </a:r>
          </a:p>
          <a:p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average localization and tracking bias are within 1m in our scenarios.</a:t>
            </a:r>
            <a:endParaRPr lang="zh-CN" altLang="zh-CN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598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also evaluate </a:t>
            </a:r>
            <a:r>
              <a:rPr lang="en-US" altLang="zh-CN" dirty="0" err="1"/>
              <a:t>iVR</a:t>
            </a:r>
            <a:r>
              <a:rPr lang="en-US" altLang="zh-CN" dirty="0"/>
              <a:t> under different conditions.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Including different environment, frame rate, number of users and device placements.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All the result demonstrated the robustness of </a:t>
            </a:r>
            <a:r>
              <a:rPr lang="en-US" altLang="zh-CN" dirty="0" err="1"/>
              <a:t>iVR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753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394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design a method to automatically construct indoor map merely using a couple of surveillance cameras and get the absolute location for each pixel in the image.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design an augmented particle filter to fuse vision, radio and IMU in. tightly coupled manner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00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[START]The proliferation of various location-based ubiquitous applications fosters the demand for accurate localization services.</a:t>
            </a:r>
            <a:endParaRPr lang="zh-CN" alt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[CLICK]Among various approaches, </a:t>
            </a:r>
            <a:r>
              <a:rPr lang="en-US" altLang="zh-CN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n-US" altLang="zh-CN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fingerprint-based localization and IMU based tracking has become the most attractive solutions due to these devices are ubiquitous and cheap</a:t>
            </a:r>
            <a:endParaRPr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However, these methods are suffer from both large location errors and considerable deployment costs like site-survey and generate the floorplan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551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these approaches suffer from both large location errors and considerable deployment costs. 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First, </a:t>
            </a:r>
            <a:r>
              <a:rPr lang="en-US" altLang="zh-CN" dirty="0" err="1"/>
              <a:t>wifi</a:t>
            </a:r>
            <a:r>
              <a:rPr lang="en-US" altLang="zh-CN" dirty="0"/>
              <a:t> fingerprint based localization system need a labor intensive site-survey, even worse, the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time-consuming procedure need to be repeated overtime due to the environmental dynamics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It is well-known that PDR has intrinsically accumulative errors.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Finally, as shown in figure, indoor semantic maps are desirable to ensure the rationality of the localization results (e.g. , pedestrians should not be located on a table).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outdoor localization scenarios where we can obtain road map from Google Map, in indoor scenarios, the availability and quality of indoor floor-plans cannot always be guaranteed.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3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65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[START]Nowadays, surveillance cameras are pervasively deployed in public areas, such as shopping malls, museums, galleries and so 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Researchers realize that these widely installed surveillance cameras could provide advantages to radio and IMU-based localization in terms of both accuracy and start-up efforts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11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[START]However, there are still three challenges need to be solved.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First, absence of absolute location,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vision-based tracking systems are  capable of bounding pedestrians in images, however, they cannot obtain absolute locations of pedestrians in world-coordinate.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Second, the user ID provided by vision-based approaches cannot be directly associated with the user ID provided by radio systems (typically device ID, mac address)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[CLICK]Finally, because of the frequent LOS blockages, the trace generated by vision based systems are not always smooth and continuous. Therefore, as many existing works, fusing at trace-level may degrade in complicated circumstances, leaving room for improvement.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900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[START]To tackle the above challenges,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[CLICK]we design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tightly integrated vision and radio localization system that achieves sub-meter accuracy with zero human effort.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[CLICK]To obtain the absolute location, we propose an automatic map construction algorithm to construct indoor maps and calculate a projection matrix associating pixel in image with location on floor-plan.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To associate user identifications and tightly couple different source of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devise an augmented particle filter to fuse the intermediate results reported by independent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following, I’ll introduce these two parts.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46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[START] This is an overview of our system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initialization phase,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video data recorded from cameras to construct an indoor semantic map.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the localization phase,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takes as input the three types of data including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detection result with vision,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indoor localization result with wireless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PDR result with IMU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Finally,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adopts an Augmented Particle Filter to fuse these intermediate, obtain accurate location and trajectory of each individual pedestrian.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261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 constructing indoor map is an essential part to enable vision-based indoor localization with zero human effort.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In our system, the input is merely a pair of images captured from two surveillance cameras.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key idea is leveraging binocular stereo vision algorithm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Seem two cameras as two eyes in human vision system,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 But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BSV requires two cameras with parallel optical axes, which cannot be fulfilled by any pair of deployed surveillance cameras in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solve this problem, we design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SfM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Calibration algorithm to first generate a virtual image.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The image can be seem as captured by a camera with parallel optical axes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124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first match the feature points extracted from two images and then calculate the relative pose of the two cameras by leveraging Structure from motion algorithm.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Finally according to the relative pose, we virtually rotate a camera and generate an equivalent image.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As shown in figure, green Image 1 and the orange equivalent Image 2 can be seem as captured by surveillance cameras with parallel optical axes.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0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Furthermore, BSV can be used to calculate the 3D location of each matched feature points.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47890-5446-4662-AB75-3CEB6FA02C8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32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83200" y="4343400"/>
            <a:ext cx="69088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en-US" altLang="zh-CN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3200" y="5181600"/>
            <a:ext cx="6908800" cy="45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9319D8-D4A7-4302-836F-6BE09FA2484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1BCC-5B0B-4E2E-ADFB-5F01A337C7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664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147C-3CBD-466D-9DC4-9C6D687FAC2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718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B51E9-348C-4DC8-84CE-839F8B9DCC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931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4CF73-5DCA-4897-BF85-A0A3AED706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057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8C585-09AB-4EEA-BB7F-19588CFBADC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381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EB2AD-F96B-4C3F-A388-61F599842BC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711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DEC3E-B697-4474-AF66-F17771CBD7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808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86E05-7D34-46AE-AA68-B7F32834D2C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69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13FCF-D8E0-439E-A0EE-1C5F0CBE929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90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3AF52-B8D8-4057-A887-4083FFA2F85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947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274638"/>
            <a:ext cx="108712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403" y="1600200"/>
            <a:ext cx="10849205" cy="45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9349" y="6381328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81328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11840" y="6381328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charset="-122"/>
              </a:defRPr>
            </a:lvl1pPr>
          </a:lstStyle>
          <a:p>
            <a:fld id="{26A8A6AC-ECD1-46D1-8AD8-A99FA76A401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FF6600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github.com/xujingao13/iV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ujingao13/iV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1688" y="1772816"/>
            <a:ext cx="10188624" cy="2204864"/>
          </a:xfrm>
        </p:spPr>
        <p:txBody>
          <a:bodyPr vert="horz" wrap="square" lIns="72000" tIns="45720" rIns="7200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5400" dirty="0" err="1">
                <a:solidFill>
                  <a:srgbClr val="EA4A54"/>
                </a:solidFill>
                <a:ea typeface="宋体" charset="-122"/>
              </a:rPr>
              <a:t>iVR</a:t>
            </a:r>
            <a:br>
              <a:rPr lang="en-US" altLang="zh-CN" dirty="0">
                <a:solidFill>
                  <a:srgbClr val="0CA1C9"/>
                </a:solidFill>
                <a:ea typeface="宋体" charset="-122"/>
              </a:rPr>
            </a:br>
            <a:r>
              <a:rPr lang="en-US" altLang="zh-CN" sz="3600" dirty="0">
                <a:solidFill>
                  <a:srgbClr val="EA4A54"/>
                </a:solidFill>
                <a:ea typeface="宋体" charset="-122"/>
              </a:rPr>
              <a:t>I</a:t>
            </a:r>
            <a:r>
              <a:rPr lang="en-US" altLang="zh-CN" sz="3600" dirty="0">
                <a:solidFill>
                  <a:srgbClr val="0CA1C9"/>
                </a:solidFill>
                <a:ea typeface="宋体" charset="-122"/>
              </a:rPr>
              <a:t>ntegrated </a:t>
            </a:r>
            <a:r>
              <a:rPr lang="en-US" altLang="zh-CN" sz="3600" dirty="0">
                <a:solidFill>
                  <a:srgbClr val="EA4A54"/>
                </a:solidFill>
                <a:ea typeface="宋体" charset="-122"/>
              </a:rPr>
              <a:t>V</a:t>
            </a:r>
            <a:r>
              <a:rPr lang="en-US" altLang="zh-CN" sz="3600" dirty="0">
                <a:solidFill>
                  <a:srgbClr val="0CA1C9"/>
                </a:solidFill>
                <a:ea typeface="宋体" charset="-122"/>
              </a:rPr>
              <a:t>ision and </a:t>
            </a:r>
            <a:r>
              <a:rPr lang="en-US" altLang="zh-CN" sz="3600" dirty="0">
                <a:solidFill>
                  <a:srgbClr val="EA4A54"/>
                </a:solidFill>
                <a:ea typeface="宋体" charset="-122"/>
              </a:rPr>
              <a:t>R</a:t>
            </a:r>
            <a:r>
              <a:rPr lang="en-US" altLang="zh-CN" sz="3600" dirty="0">
                <a:solidFill>
                  <a:srgbClr val="0CA1C9"/>
                </a:solidFill>
                <a:ea typeface="宋体" charset="-122"/>
              </a:rPr>
              <a:t>adio Localization with Zero Human Effort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241" y="260648"/>
            <a:ext cx="2081518" cy="720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27448" y="4437112"/>
            <a:ext cx="1006286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9pPr>
          </a:lstStyle>
          <a:p>
            <a:pPr algn="ctr"/>
            <a:r>
              <a:rPr lang="en-US" altLang="zh-CN" sz="2000" kern="0" dirty="0">
                <a:solidFill>
                  <a:srgbClr val="0CA1C9"/>
                </a:solidFill>
                <a:ea typeface="宋体" charset="-122"/>
                <a:cs typeface="Arial" panose="020B0604020202020204" pitchFamily="34" charset="0"/>
              </a:rPr>
              <a:t>Jingao Xu*, </a:t>
            </a:r>
            <a:r>
              <a:rPr lang="en-US" altLang="zh-CN" sz="2000" kern="0" dirty="0" err="1">
                <a:ea typeface="宋体" charset="-122"/>
                <a:cs typeface="Arial" panose="020B0604020202020204" pitchFamily="34" charset="0"/>
              </a:rPr>
              <a:t>Hengjie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 Chen*, </a:t>
            </a:r>
            <a:r>
              <a:rPr lang="en-US" altLang="zh-CN" sz="2000" kern="0" dirty="0" err="1">
                <a:ea typeface="宋体" charset="-122"/>
                <a:cs typeface="Arial" panose="020B0604020202020204" pitchFamily="34" charset="0"/>
              </a:rPr>
              <a:t>Kun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 Qian</a:t>
            </a:r>
            <a:r>
              <a:rPr lang="en-US" altLang="zh-CN" sz="2000" kern="0" baseline="30000" dirty="0">
                <a:ea typeface="宋体" charset="-122"/>
                <a:cs typeface="Arial" panose="020B0604020202020204" pitchFamily="34" charset="0"/>
              </a:rPr>
              <a:t>†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, </a:t>
            </a:r>
            <a:r>
              <a:rPr lang="en-US" altLang="zh-CN" sz="2000" kern="0" dirty="0" err="1">
                <a:ea typeface="宋体" charset="-122"/>
                <a:cs typeface="Arial" panose="020B0604020202020204" pitchFamily="34" charset="0"/>
              </a:rPr>
              <a:t>Erqun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 Dong*, Min Sun*</a:t>
            </a:r>
          </a:p>
          <a:p>
            <a:pPr algn="ctr"/>
            <a:r>
              <a:rPr lang="en-US" altLang="zh-CN" sz="2000" kern="0" dirty="0">
                <a:solidFill>
                  <a:srgbClr val="0CA1C9"/>
                </a:solidFill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2000" kern="0" dirty="0" err="1">
                <a:ea typeface="宋体" charset="-122"/>
                <a:cs typeface="Arial" panose="020B0604020202020204" pitchFamily="34" charset="0"/>
              </a:rPr>
              <a:t>Chenshu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 Wu</a:t>
            </a:r>
            <a:r>
              <a:rPr lang="en-US" altLang="zh-CN" sz="2000" kern="0" baseline="30000" dirty="0">
                <a:ea typeface="宋体" charset="-122"/>
                <a:cs typeface="Arial" panose="020B0604020202020204" pitchFamily="34" charset="0"/>
              </a:rPr>
              <a:t>‡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,</a:t>
            </a:r>
            <a:r>
              <a:rPr lang="en-US" altLang="zh-CN" sz="2000" kern="0" dirty="0">
                <a:solidFill>
                  <a:srgbClr val="C00000"/>
                </a:solidFill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2000" kern="0" dirty="0">
                <a:ea typeface="宋体" charset="-122"/>
                <a:cs typeface="Arial" panose="020B0604020202020204" pitchFamily="34" charset="0"/>
              </a:rPr>
              <a:t>Zheng Yang*</a:t>
            </a:r>
          </a:p>
          <a:p>
            <a:pPr algn="ctr"/>
            <a:endParaRPr lang="en-US" altLang="zh-CN" sz="1800" b="1" kern="0" dirty="0">
              <a:ea typeface="宋体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600" kern="0" dirty="0">
                <a:ea typeface="宋体" charset="-122"/>
                <a:cs typeface="Arial" panose="020B0604020202020204" pitchFamily="34" charset="0"/>
              </a:rPr>
              <a:t>*School of Software and </a:t>
            </a:r>
            <a:r>
              <a:rPr lang="en-US" altLang="zh-CN" sz="1600" kern="0" dirty="0" err="1">
                <a:ea typeface="宋体" charset="-122"/>
                <a:cs typeface="Arial" panose="020B0604020202020204" pitchFamily="34" charset="0"/>
              </a:rPr>
              <a:t>BNRist</a:t>
            </a:r>
            <a:r>
              <a:rPr lang="en-US" altLang="zh-CN" sz="1600" kern="0" dirty="0">
                <a:ea typeface="宋体" charset="-122"/>
                <a:cs typeface="Arial" panose="020B0604020202020204" pitchFamily="34" charset="0"/>
              </a:rPr>
              <a:t>, Tsinghua University</a:t>
            </a:r>
          </a:p>
          <a:p>
            <a:pPr algn="ctr"/>
            <a:r>
              <a:rPr lang="en-US" altLang="zh-CN" sz="1600" b="1" kern="0" baseline="30000" dirty="0">
                <a:ea typeface="宋体" charset="-122"/>
                <a:cs typeface="Arial" panose="020B0604020202020204" pitchFamily="34" charset="0"/>
              </a:rPr>
              <a:t>† </a:t>
            </a:r>
            <a:r>
              <a:rPr lang="en-US" altLang="zh-CN" sz="1600" dirty="0"/>
              <a:t>University of California, San Diego</a:t>
            </a:r>
            <a:endParaRPr lang="en-US" altLang="zh-CN" sz="1600" kern="0" dirty="0">
              <a:ea typeface="宋体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600" b="1" kern="0" baseline="30000" dirty="0">
                <a:ea typeface="宋体" charset="-122"/>
                <a:cs typeface="Arial" panose="020B0604020202020204" pitchFamily="34" charset="0"/>
              </a:rPr>
              <a:t>‡</a:t>
            </a:r>
            <a:r>
              <a:rPr lang="en-US" altLang="zh-CN" sz="1600" kern="0" dirty="0">
                <a:ea typeface="宋体" charset="-122"/>
                <a:cs typeface="Arial" panose="020B0604020202020204" pitchFamily="34" charset="0"/>
              </a:rPr>
              <a:t> University of Maryland, College Park</a:t>
            </a:r>
          </a:p>
          <a:p>
            <a:pPr algn="r"/>
            <a:r>
              <a:rPr lang="en-US" altLang="zh-CN" sz="1600" kern="0" dirty="0">
                <a:ea typeface="宋体" charset="-122"/>
                <a:cs typeface="Arial" panose="020B0604020202020204" pitchFamily="34" charset="0"/>
              </a:rPr>
              <a:t>September 12, London, UK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Automatic Map Construction</a:t>
            </a:r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FB4F5-F4F3-6545-AE99-44CEA4AE7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18" y="2184178"/>
            <a:ext cx="5721582" cy="422773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9625069" cy="4983484"/>
          </a:xfrm>
        </p:spPr>
        <p:txBody>
          <a:bodyPr/>
          <a:lstStyle/>
          <a:p>
            <a:r>
              <a:rPr lang="en-US" dirty="0"/>
              <a:t>Map Construction and Projection Matrix Calculation</a:t>
            </a:r>
          </a:p>
          <a:p>
            <a:pPr lvl="1"/>
            <a:r>
              <a:rPr lang="en-US" dirty="0"/>
              <a:t>Projection Matrix (</a:t>
            </a:r>
            <a:r>
              <a:rPr lang="en-US" i="1" dirty="0">
                <a:solidFill>
                  <a:srgbClr val="EA4A54"/>
                </a:solidFill>
              </a:rPr>
              <a:t>T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Map construction</a:t>
            </a:r>
          </a:p>
          <a:p>
            <a:pPr lvl="2"/>
            <a:r>
              <a:rPr lang="en-US" dirty="0"/>
              <a:t>Outlining clusters of projections of </a:t>
            </a:r>
          </a:p>
          <a:p>
            <a:pPr marL="914400" lvl="2" indent="0">
              <a:buNone/>
            </a:pPr>
            <a:r>
              <a:rPr lang="en-US" dirty="0"/>
              <a:t>feature points using </a:t>
            </a:r>
            <a:r>
              <a:rPr lang="en-US" b="1" dirty="0">
                <a:solidFill>
                  <a:srgbClr val="53BCA9"/>
                </a:solidFill>
              </a:rPr>
              <a:t>Indoor Geometric </a:t>
            </a:r>
          </a:p>
          <a:p>
            <a:pPr marL="914400" lvl="2" indent="0">
              <a:buNone/>
            </a:pPr>
            <a:r>
              <a:rPr lang="en-US" b="1" dirty="0">
                <a:solidFill>
                  <a:srgbClr val="53BCA9"/>
                </a:solidFill>
              </a:rPr>
              <a:t>Reasoning (IGR)</a:t>
            </a:r>
            <a:r>
              <a:rPr lang="en-US" dirty="0"/>
              <a:t> algorithm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10</a:t>
            </a:fld>
            <a:endParaRPr lang="en-US" altLang="zh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E423B-5622-EC41-B2CE-D89CB0736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636912"/>
            <a:ext cx="5147649" cy="1224136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62FC20DC-A60B-6B48-B2F4-CB04E0099E14}"/>
              </a:ext>
            </a:extLst>
          </p:cNvPr>
          <p:cNvSpPr txBox="1"/>
          <p:nvPr/>
        </p:nvSpPr>
        <p:spPr>
          <a:xfrm>
            <a:off x="431371" y="3813329"/>
            <a:ext cx="362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A4A54"/>
                </a:solidFill>
                <a:latin typeface="+mj-lt"/>
                <a:ea typeface="+mj-ea"/>
              </a:rPr>
              <a:t>Location in world-coordinate</a:t>
            </a:r>
            <a:endParaRPr lang="zh-CN" altLang="en-US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80AC22-1A98-E740-8C85-A6FAF8AE45D1}"/>
              </a:ext>
            </a:extLst>
          </p:cNvPr>
          <p:cNvCxnSpPr>
            <a:cxnSpLocks/>
          </p:cNvCxnSpPr>
          <p:nvPr/>
        </p:nvCxnSpPr>
        <p:spPr>
          <a:xfrm>
            <a:off x="3071664" y="3813329"/>
            <a:ext cx="773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7DBE50-F1BD-2343-9F39-BE8C49404B0B}"/>
              </a:ext>
            </a:extLst>
          </p:cNvPr>
          <p:cNvCxnSpPr>
            <a:cxnSpLocks/>
          </p:cNvCxnSpPr>
          <p:nvPr/>
        </p:nvCxnSpPr>
        <p:spPr>
          <a:xfrm>
            <a:off x="4367808" y="3813329"/>
            <a:ext cx="648072" cy="0"/>
          </a:xfrm>
          <a:prstGeom prst="line">
            <a:avLst/>
          </a:prstGeom>
          <a:ln w="38100">
            <a:solidFill>
              <a:srgbClr val="0CA1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6">
            <a:extLst>
              <a:ext uri="{FF2B5EF4-FFF2-40B4-BE49-F238E27FC236}">
                <a16:creationId xmlns:a16="http://schemas.microsoft.com/office/drawing/2014/main" id="{BE59890F-08AC-554F-BC80-E5A87C3BC292}"/>
              </a:ext>
            </a:extLst>
          </p:cNvPr>
          <p:cNvSpPr txBox="1"/>
          <p:nvPr/>
        </p:nvSpPr>
        <p:spPr>
          <a:xfrm>
            <a:off x="4089221" y="3813329"/>
            <a:ext cx="362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CA1C9"/>
                </a:solidFill>
                <a:latin typeface="+mj-lt"/>
                <a:ea typeface="+mj-ea"/>
              </a:rPr>
              <a:t>Location in image-coordinate</a:t>
            </a:r>
            <a:endParaRPr lang="zh-CN" altLang="en-US" dirty="0">
              <a:solidFill>
                <a:srgbClr val="0CA1C9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56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Tightly-coupled Multimodal Fusion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Augmented Particle Filter</a:t>
            </a:r>
          </a:p>
          <a:p>
            <a:pPr lvl="1"/>
            <a:r>
              <a:rPr lang="en-US" dirty="0"/>
              <a:t>Input</a:t>
            </a:r>
          </a:p>
          <a:p>
            <a:pPr lvl="2"/>
            <a:r>
              <a:rPr lang="en-US" dirty="0"/>
              <a:t>Detection with </a:t>
            </a:r>
            <a:r>
              <a:rPr lang="en-US" dirty="0">
                <a:solidFill>
                  <a:srgbClr val="FF0000"/>
                </a:solidFill>
              </a:rPr>
              <a:t>Vision</a:t>
            </a:r>
          </a:p>
          <a:p>
            <a:pPr lvl="2"/>
            <a:r>
              <a:rPr lang="en-US" dirty="0"/>
              <a:t>Localization with </a:t>
            </a:r>
            <a:r>
              <a:rPr lang="en-US" dirty="0">
                <a:solidFill>
                  <a:srgbClr val="FF0000"/>
                </a:solidFill>
              </a:rPr>
              <a:t>Wireless</a:t>
            </a:r>
            <a:r>
              <a:rPr lang="en-US" dirty="0"/>
              <a:t> signal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/>
              <a:t>Pedestrian dead-reckoning with </a:t>
            </a:r>
            <a:r>
              <a:rPr lang="en-US" dirty="0">
                <a:solidFill>
                  <a:srgbClr val="FF0000"/>
                </a:solidFill>
              </a:rPr>
              <a:t>IMU</a:t>
            </a:r>
          </a:p>
          <a:p>
            <a:pPr lvl="1"/>
            <a:r>
              <a:rPr lang="en-US" dirty="0"/>
              <a:t>Output</a:t>
            </a:r>
          </a:p>
          <a:p>
            <a:pPr lvl="2"/>
            <a:r>
              <a:rPr lang="en-US" dirty="0"/>
              <a:t>Localization and tracking result for different pedestrian at fine-grained.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11</a:t>
            </a:fld>
            <a:endParaRPr lang="en-US" altLang="zh-CN"/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1606DF4D-FAFB-E74B-A623-A941979A8A45}"/>
              </a:ext>
            </a:extLst>
          </p:cNvPr>
          <p:cNvSpPr txBox="1"/>
          <p:nvPr/>
        </p:nvSpPr>
        <p:spPr>
          <a:xfrm>
            <a:off x="2026194" y="5752791"/>
            <a:ext cx="158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j-lt"/>
                <a:ea typeface="+mj-ea"/>
              </a:rPr>
              <a:t>Vision Modal input</a:t>
            </a:r>
            <a:endParaRPr lang="zh-CN" altLang="en-US" dirty="0">
              <a:latin typeface="+mj-lt"/>
              <a:ea typeface="+mj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8F84D-12DF-B549-81F1-C3A5F3D8D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278904"/>
            <a:ext cx="2088232" cy="1456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2262F-0AAE-A047-8DA1-5895791B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79" y="4327153"/>
            <a:ext cx="2048397" cy="1406103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852A6FB8-10CA-1742-959F-3A35DA5FC5CD}"/>
              </a:ext>
            </a:extLst>
          </p:cNvPr>
          <p:cNvSpPr txBox="1"/>
          <p:nvPr/>
        </p:nvSpPr>
        <p:spPr>
          <a:xfrm>
            <a:off x="4079776" y="5760344"/>
            <a:ext cx="158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j-lt"/>
                <a:ea typeface="+mj-ea"/>
              </a:rPr>
              <a:t>Wireless Modal input</a:t>
            </a:r>
            <a:endParaRPr lang="zh-CN" altLang="en-US" dirty="0">
              <a:latin typeface="+mj-lt"/>
              <a:ea typeface="+mj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32E22E-B19F-9240-8B47-80200EF08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04" y="4365104"/>
            <a:ext cx="2039904" cy="1324148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31505367-B2D3-B440-8944-849D6278EBF9}"/>
              </a:ext>
            </a:extLst>
          </p:cNvPr>
          <p:cNvSpPr txBox="1"/>
          <p:nvPr/>
        </p:nvSpPr>
        <p:spPr>
          <a:xfrm>
            <a:off x="6240016" y="5764414"/>
            <a:ext cx="158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j-lt"/>
                <a:ea typeface="+mj-ea"/>
              </a:rPr>
              <a:t>IMU Modal input</a:t>
            </a:r>
            <a:endParaRPr lang="zh-CN" altLang="en-US" dirty="0">
              <a:latin typeface="+mj-lt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38F41D-41FE-5E44-8391-E2A6D89EB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98" y="4238228"/>
            <a:ext cx="2235200" cy="1498600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3E21BE9B-AC12-E149-86CF-7F4191C39907}"/>
              </a:ext>
            </a:extLst>
          </p:cNvPr>
          <p:cNvSpPr txBox="1"/>
          <p:nvPr/>
        </p:nvSpPr>
        <p:spPr>
          <a:xfrm>
            <a:off x="8829597" y="5777804"/>
            <a:ext cx="158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j-lt"/>
                <a:ea typeface="+mj-ea"/>
              </a:rPr>
              <a:t>System</a:t>
            </a:r>
          </a:p>
          <a:p>
            <a:pPr algn="ctr"/>
            <a:r>
              <a:rPr lang="en-US" altLang="zh-CN" dirty="0">
                <a:latin typeface="+mj-lt"/>
                <a:ea typeface="+mj-ea"/>
              </a:rPr>
              <a:t>output</a:t>
            </a:r>
            <a:endParaRPr lang="zh-CN" altLang="en-US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947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Tightly-coupled Multimodal Fusion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Augmented Particle Filter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12</a:t>
            </a:fld>
            <a:endParaRPr lang="en-US" altLang="zh-CN"/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1606DF4D-FAFB-E74B-A623-A941979A8A45}"/>
              </a:ext>
            </a:extLst>
          </p:cNvPr>
          <p:cNvSpPr txBox="1"/>
          <p:nvPr/>
        </p:nvSpPr>
        <p:spPr>
          <a:xfrm>
            <a:off x="1430601" y="5218531"/>
            <a:ext cx="259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Particle movement indicated by </a:t>
            </a:r>
            <a:r>
              <a:rPr lang="en-US" altLang="zh-CN" sz="2000" b="1" dirty="0">
                <a:solidFill>
                  <a:srgbClr val="EA4A54"/>
                </a:solidFill>
                <a:latin typeface="+mj-lt"/>
                <a:ea typeface="+mj-ea"/>
              </a:rPr>
              <a:t>IMU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31505367-B2D3-B440-8944-849D6278EBF9}"/>
              </a:ext>
            </a:extLst>
          </p:cNvPr>
          <p:cNvSpPr txBox="1"/>
          <p:nvPr/>
        </p:nvSpPr>
        <p:spPr>
          <a:xfrm>
            <a:off x="4871224" y="5218531"/>
            <a:ext cx="314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Particle weight assignment by </a:t>
            </a:r>
            <a:r>
              <a:rPr lang="en-US" altLang="zh-CN" sz="2000" b="1" dirty="0">
                <a:solidFill>
                  <a:srgbClr val="EA4A54"/>
                </a:solidFill>
                <a:latin typeface="+mj-lt"/>
                <a:ea typeface="+mj-ea"/>
              </a:rPr>
              <a:t>wireless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5BCD7-BE50-584B-AD51-BB4BB9B1F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5" y="2286289"/>
            <a:ext cx="3591967" cy="2870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D683C-5173-E64F-8FA8-4950CA406B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9" y="2286289"/>
            <a:ext cx="3591967" cy="2870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5A93CF-BAD4-6C40-B415-7168D1135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73" y="2286289"/>
            <a:ext cx="3591967" cy="2870903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85589862-E513-8B47-A6CB-FDD52587E5FF}"/>
              </a:ext>
            </a:extLst>
          </p:cNvPr>
          <p:cNvSpPr txBox="1"/>
          <p:nvPr/>
        </p:nvSpPr>
        <p:spPr>
          <a:xfrm>
            <a:off x="8630072" y="5218531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Particle weight assignment by </a:t>
            </a:r>
            <a:r>
              <a:rPr lang="en-US" altLang="zh-CN" sz="2000" b="1" dirty="0">
                <a:solidFill>
                  <a:srgbClr val="EA4A54"/>
                </a:solidFill>
                <a:latin typeface="+mj-lt"/>
                <a:ea typeface="+mj-ea"/>
              </a:rPr>
              <a:t>vision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06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BF6D4-94E4-4D45-AF27-B57B3F8B1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265625"/>
            <a:ext cx="6876380" cy="529260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Experimental Scenarios</a:t>
            </a:r>
          </a:p>
          <a:p>
            <a:pPr lvl="1"/>
            <a:r>
              <a:rPr lang="en-US" dirty="0"/>
              <a:t>Dataset &amp; </a:t>
            </a:r>
            <a:r>
              <a:rPr lang="en-US" dirty="0" err="1"/>
              <a:t>groundtruth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u="sng" dirty="0">
                <a:solidFill>
                  <a:srgbClr val="0CA1C9"/>
                </a:solidFill>
                <a:hlinkClick r:id="rId4"/>
              </a:rPr>
              <a:t>https://github.com/xujingao13/iVR</a:t>
            </a:r>
            <a:endParaRPr lang="en-US" dirty="0"/>
          </a:p>
          <a:p>
            <a:pPr marL="0" indent="0">
              <a:buNone/>
            </a:pP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13</a:t>
            </a:fld>
            <a:endParaRPr lang="en-US" altLang="zh-C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6A27DC-B72C-0445-8299-DC2C7B3DC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41" y="4514428"/>
            <a:ext cx="78359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Performance of Automatic Map Construction</a:t>
            </a:r>
          </a:p>
          <a:p>
            <a:pPr lvl="1"/>
            <a:r>
              <a:rPr lang="en-US" dirty="0" err="1"/>
              <a:t>iVR</a:t>
            </a:r>
            <a:r>
              <a:rPr lang="en-US" dirty="0"/>
              <a:t> also displays obstacles in environment, which will promote the rationality of localization results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14</a:t>
            </a:fld>
            <a:endParaRPr lang="en-US" altLang="zh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D1227-BB78-6748-AED2-4E8E39C22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70" y="2684969"/>
            <a:ext cx="4220918" cy="2813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44F54-59C6-7249-B200-5C06B8FF3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31" y="2962857"/>
            <a:ext cx="4583832" cy="2536057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26309C1B-6541-A046-A50D-402D307E6354}"/>
              </a:ext>
            </a:extLst>
          </p:cNvPr>
          <p:cNvSpPr txBox="1"/>
          <p:nvPr/>
        </p:nvSpPr>
        <p:spPr>
          <a:xfrm>
            <a:off x="1912138" y="5498914"/>
            <a:ext cx="370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Automatically constructed map by </a:t>
            </a:r>
            <a:r>
              <a:rPr lang="en-US" altLang="zh-CN" sz="2000" dirty="0" err="1">
                <a:latin typeface="+mj-lt"/>
                <a:ea typeface="+mj-ea"/>
              </a:rPr>
              <a:t>iVR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DC0218DD-E087-AE44-9916-0B28EFED940D}"/>
              </a:ext>
            </a:extLst>
          </p:cNvPr>
          <p:cNvSpPr txBox="1"/>
          <p:nvPr/>
        </p:nvSpPr>
        <p:spPr>
          <a:xfrm>
            <a:off x="6614256" y="5498914"/>
            <a:ext cx="370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Floorplan provided by Administrator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44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Overall performance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15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79203-6774-824B-9406-AD1E599F9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763262"/>
            <a:ext cx="506936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549657-E88B-C44E-98AF-6D1BD373B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5" y="2763262"/>
            <a:ext cx="5069363" cy="3168352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A0D10A46-9D08-D64F-8FEB-2F79D64D8C42}"/>
              </a:ext>
            </a:extLst>
          </p:cNvPr>
          <p:cNvSpPr txBox="1"/>
          <p:nvPr/>
        </p:nvSpPr>
        <p:spPr>
          <a:xfrm>
            <a:off x="1576101" y="5817458"/>
            <a:ext cx="454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Localization accuracy compared with state-of-the-art methods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67788767-212C-1A42-B9CE-1D10E1DC22F3}"/>
              </a:ext>
            </a:extLst>
          </p:cNvPr>
          <p:cNvSpPr txBox="1"/>
          <p:nvPr/>
        </p:nvSpPr>
        <p:spPr>
          <a:xfrm>
            <a:off x="6737489" y="5817458"/>
            <a:ext cx="454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Tracking accuracy compared with state-of-the-art methods</a:t>
            </a:r>
            <a:endParaRPr lang="zh-CN" altLang="en-US" sz="2000" b="1" dirty="0">
              <a:solidFill>
                <a:srgbClr val="EA4A54"/>
              </a:solidFill>
              <a:latin typeface="+mj-lt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60D32D-33C2-614E-8D77-98484CBD53C5}"/>
              </a:ext>
            </a:extLst>
          </p:cNvPr>
          <p:cNvSpPr txBox="1"/>
          <p:nvPr/>
        </p:nvSpPr>
        <p:spPr>
          <a:xfrm>
            <a:off x="3104879" y="2318475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A4A54"/>
                </a:solidFill>
                <a:latin typeface="+mn-lt"/>
              </a:rPr>
              <a:t>Average:0.65m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A4A54"/>
                </a:solidFill>
                <a:latin typeface="+mn-lt"/>
              </a:rPr>
              <a:t>95</a:t>
            </a:r>
            <a:r>
              <a:rPr lang="en-US" sz="1600" b="1" baseline="30000" dirty="0">
                <a:solidFill>
                  <a:srgbClr val="EA4A54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rgbClr val="EA4A54"/>
                </a:solidFill>
                <a:latin typeface="+mn-lt"/>
              </a:rPr>
              <a:t>: 1.23m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FA635A-4696-CA40-8E64-12FD530E946F}"/>
              </a:ext>
            </a:extLst>
          </p:cNvPr>
          <p:cNvCxnSpPr/>
          <p:nvPr/>
        </p:nvCxnSpPr>
        <p:spPr>
          <a:xfrm flipV="1">
            <a:off x="2207568" y="2763262"/>
            <a:ext cx="864096" cy="593730"/>
          </a:xfrm>
          <a:prstGeom prst="straightConnector1">
            <a:avLst/>
          </a:prstGeom>
          <a:ln w="38100">
            <a:solidFill>
              <a:srgbClr val="EA4A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B01AFD-902A-BE4C-B5E4-A1A000E9289D}"/>
              </a:ext>
            </a:extLst>
          </p:cNvPr>
          <p:cNvCxnSpPr>
            <a:cxnSpLocks/>
          </p:cNvCxnSpPr>
          <p:nvPr/>
        </p:nvCxnSpPr>
        <p:spPr>
          <a:xfrm flipV="1">
            <a:off x="7506579" y="2737779"/>
            <a:ext cx="533637" cy="619213"/>
          </a:xfrm>
          <a:prstGeom prst="straightConnector1">
            <a:avLst/>
          </a:prstGeom>
          <a:ln w="38100">
            <a:solidFill>
              <a:srgbClr val="EA4A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9D5D210-8685-6344-A9D4-C5189A32B0BE}"/>
              </a:ext>
            </a:extLst>
          </p:cNvPr>
          <p:cNvSpPr txBox="1"/>
          <p:nvPr/>
        </p:nvSpPr>
        <p:spPr>
          <a:xfrm>
            <a:off x="8059418" y="233354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A4A54"/>
                </a:solidFill>
                <a:latin typeface="+mn-lt"/>
              </a:rPr>
              <a:t>Average:0.75m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EA4A54"/>
                </a:solidFill>
                <a:latin typeface="+mn-lt"/>
              </a:rPr>
              <a:t>95</a:t>
            </a:r>
            <a:r>
              <a:rPr lang="en-US" sz="1600" b="1" baseline="30000" dirty="0">
                <a:solidFill>
                  <a:srgbClr val="EA4A54"/>
                </a:solidFill>
                <a:latin typeface="+mn-lt"/>
              </a:rPr>
              <a:t>th</a:t>
            </a:r>
            <a:r>
              <a:rPr lang="en-US" sz="1600" b="1" dirty="0">
                <a:solidFill>
                  <a:srgbClr val="EA4A54"/>
                </a:solidFill>
                <a:latin typeface="+mn-lt"/>
              </a:rPr>
              <a:t>: 1.86m</a:t>
            </a:r>
          </a:p>
        </p:txBody>
      </p:sp>
    </p:spTree>
    <p:extLst>
      <p:ext uri="{BB962C8B-B14F-4D97-AF65-F5344CB8AC3E}">
        <p14:creationId xmlns:p14="http://schemas.microsoft.com/office/powerpoint/2010/main" val="2745732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Performance under different conditions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16</a:t>
            </a:fld>
            <a:endParaRPr lang="en-US" altLang="zh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603F7-CDC9-EC44-B0C6-57C42EAA7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60" y="2038432"/>
            <a:ext cx="36576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FB055-E34B-A449-AA5B-EBF4892C0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5" y="2050557"/>
            <a:ext cx="36576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E0A19-AD0A-BB44-9C36-137A52276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59" y="4336557"/>
            <a:ext cx="36576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C94631-B6B6-AF4F-A87F-606D01250B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5" y="4309518"/>
            <a:ext cx="3657600" cy="2286000"/>
          </a:xfrm>
          <a:prstGeom prst="rect">
            <a:avLst/>
          </a:prstGeom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00AE0292-967D-E448-89E0-D2E0997C5BE9}"/>
              </a:ext>
            </a:extLst>
          </p:cNvPr>
          <p:cNvSpPr txBox="1"/>
          <p:nvPr/>
        </p:nvSpPr>
        <p:spPr>
          <a:xfrm>
            <a:off x="162377" y="2642272"/>
            <a:ext cx="215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Different </a:t>
            </a:r>
          </a:p>
          <a:p>
            <a:pPr algn="ctr"/>
            <a:r>
              <a:rPr lang="en-US" altLang="zh-CN" sz="2000" dirty="0">
                <a:latin typeface="+mj-lt"/>
                <a:ea typeface="+mj-ea"/>
              </a:rPr>
              <a:t>environment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23" name="文本框 6">
            <a:extLst>
              <a:ext uri="{FF2B5EF4-FFF2-40B4-BE49-F238E27FC236}">
                <a16:creationId xmlns:a16="http://schemas.microsoft.com/office/drawing/2014/main" id="{7131293C-5A20-B147-A7BE-76A4065944F7}"/>
              </a:ext>
            </a:extLst>
          </p:cNvPr>
          <p:cNvSpPr txBox="1"/>
          <p:nvPr/>
        </p:nvSpPr>
        <p:spPr>
          <a:xfrm>
            <a:off x="9723747" y="2839614"/>
            <a:ext cx="215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Different </a:t>
            </a:r>
          </a:p>
          <a:p>
            <a:pPr algn="ctr"/>
            <a:r>
              <a:rPr lang="en-US" altLang="zh-CN" sz="2000" dirty="0">
                <a:latin typeface="+mj-lt"/>
                <a:ea typeface="+mj-ea"/>
              </a:rPr>
              <a:t>frame rate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28EF1E0D-6ECC-3240-B343-A2B60CA7AA09}"/>
              </a:ext>
            </a:extLst>
          </p:cNvPr>
          <p:cNvSpPr txBox="1"/>
          <p:nvPr/>
        </p:nvSpPr>
        <p:spPr>
          <a:xfrm>
            <a:off x="96010" y="5109005"/>
            <a:ext cx="2158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Different </a:t>
            </a:r>
          </a:p>
          <a:p>
            <a:pPr algn="ctr"/>
            <a:r>
              <a:rPr lang="en-US" altLang="zh-CN" sz="2000" dirty="0">
                <a:latin typeface="+mj-lt"/>
                <a:ea typeface="+mj-ea"/>
              </a:rPr>
              <a:t>Pedestrians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320E37D7-FA3A-EF4D-BA85-95C8D660639A}"/>
              </a:ext>
            </a:extLst>
          </p:cNvPr>
          <p:cNvSpPr txBox="1"/>
          <p:nvPr/>
        </p:nvSpPr>
        <p:spPr>
          <a:xfrm>
            <a:off x="9554317" y="5045585"/>
            <a:ext cx="263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Different </a:t>
            </a:r>
          </a:p>
          <a:p>
            <a:pPr algn="ctr"/>
            <a:r>
              <a:rPr lang="en-US" altLang="zh-CN" sz="2000" dirty="0">
                <a:latin typeface="+mj-lt"/>
                <a:ea typeface="+mj-ea"/>
              </a:rPr>
              <a:t>device placements</a:t>
            </a:r>
            <a:endParaRPr lang="zh-CN" altLang="en-US" sz="20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98610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 Video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3" name="cuted">
            <a:hlinkClick r:id="" action="ppaction://media"/>
            <a:extLst>
              <a:ext uri="{FF2B5EF4-FFF2-40B4-BE49-F238E27FC236}">
                <a16:creationId xmlns:a16="http://schemas.microsoft.com/office/drawing/2014/main" id="{F5B2591B-2B5A-EF45-BD3A-99A1AF9EA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1415" y="1127230"/>
            <a:ext cx="9690769" cy="54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Contribution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design an </a:t>
            </a:r>
            <a:r>
              <a:rPr lang="en-US" b="1" i="1" dirty="0"/>
              <a:t>automatic indoor semantic map construction </a:t>
            </a:r>
            <a:r>
              <a:rPr lang="en-US" dirty="0"/>
              <a:t>method based on </a:t>
            </a:r>
            <a:r>
              <a:rPr lang="en-US" dirty="0">
                <a:solidFill>
                  <a:srgbClr val="FF0000"/>
                </a:solidFill>
              </a:rPr>
              <a:t>merely a couple of ambient stationary cameras</a:t>
            </a:r>
            <a:r>
              <a:rPr lang="en-US" dirty="0"/>
              <a:t>.</a:t>
            </a:r>
          </a:p>
          <a:p>
            <a:r>
              <a:rPr lang="en-US" dirty="0"/>
              <a:t>We propose a </a:t>
            </a:r>
            <a:r>
              <a:rPr lang="en-US" b="1" i="1" dirty="0"/>
              <a:t>novel augmented particle filter algorithm</a:t>
            </a:r>
            <a:r>
              <a:rPr lang="en-US" dirty="0"/>
              <a:t> that tightly couples measurements from multiple orthogonal systems, including </a:t>
            </a:r>
            <a:r>
              <a:rPr lang="en-US" dirty="0">
                <a:solidFill>
                  <a:srgbClr val="FF0000"/>
                </a:solidFill>
              </a:rPr>
              <a:t>vision, radio, and IMU</a:t>
            </a:r>
            <a:r>
              <a:rPr lang="en-US" dirty="0"/>
              <a:t>, and jointly estimates a target’s location with enhanced accuracy and individual label </a:t>
            </a:r>
          </a:p>
          <a:p>
            <a:r>
              <a:rPr lang="en-US" dirty="0"/>
              <a:t>We prototype </a:t>
            </a:r>
            <a:r>
              <a:rPr lang="en-US" dirty="0" err="1"/>
              <a:t>iVR</a:t>
            </a:r>
            <a:r>
              <a:rPr lang="en-US" dirty="0"/>
              <a:t> and conduct extensive experiments in 5 scenarios. The result shows that </a:t>
            </a:r>
            <a:r>
              <a:rPr lang="en-US" dirty="0" err="1"/>
              <a:t>iVR</a:t>
            </a:r>
            <a:r>
              <a:rPr lang="en-US" dirty="0"/>
              <a:t> outperforms existing state-of-the-art systems by 70%.  </a:t>
            </a:r>
          </a:p>
          <a:p>
            <a:pPr lvl="1"/>
            <a:r>
              <a:rPr lang="en-US" dirty="0"/>
              <a:t>The dataset (contains &gt; 60k video frames and labeled ground truth) can be found at </a:t>
            </a:r>
            <a:r>
              <a:rPr lang="en-US" u="sng" dirty="0">
                <a:solidFill>
                  <a:srgbClr val="0CA1C9"/>
                </a:solidFill>
                <a:hlinkClick r:id="rId3"/>
              </a:rPr>
              <a:t>https://github.com/xujingao13/iVR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8853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19</a:t>
            </a:fld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4676381" y="2083685"/>
            <a:ext cx="28392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Thanks!</a:t>
            </a:r>
          </a:p>
          <a:p>
            <a:pPr algn="ctr"/>
            <a:r>
              <a:rPr lang="en-US" altLang="zh-CN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Q&amp;A</a:t>
            </a:r>
            <a:endParaRPr lang="zh-CN" alt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0" y="4941168"/>
            <a:ext cx="91440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FF6600"/>
                </a:solidFill>
                <a:latin typeface="+mn-lt"/>
              </a:defRPr>
            </a:lvl9pPr>
          </a:lstStyle>
          <a:p>
            <a:pPr algn="ctr"/>
            <a:r>
              <a:rPr lang="en-US" altLang="zh-CN" kern="0" dirty="0">
                <a:ea typeface="宋体" charset="-122"/>
                <a:cs typeface="Arial" panose="020B0604020202020204" pitchFamily="34" charset="0"/>
              </a:rPr>
              <a:t>Jingao</a:t>
            </a:r>
            <a:r>
              <a:rPr lang="zh-CN" altLang="en-US" kern="0" dirty="0"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kern="0" dirty="0">
                <a:ea typeface="宋体" charset="-122"/>
                <a:cs typeface="Arial" panose="020B0604020202020204" pitchFamily="34" charset="0"/>
              </a:rPr>
              <a:t>Xu</a:t>
            </a:r>
          </a:p>
          <a:p>
            <a:pPr algn="ctr"/>
            <a:r>
              <a:rPr lang="en-US" altLang="zh-CN" kern="0" dirty="0">
                <a:solidFill>
                  <a:srgbClr val="0070C0"/>
                </a:solidFill>
                <a:ea typeface="宋体" charset="-122"/>
                <a:cs typeface="Arial" panose="020B0604020202020204" pitchFamily="34" charset="0"/>
              </a:rPr>
              <a:t>Tsinghua University</a:t>
            </a:r>
          </a:p>
          <a:p>
            <a:pPr algn="ctr"/>
            <a:r>
              <a:rPr lang="en-US" altLang="zh-CN" sz="1400" kern="0" dirty="0">
                <a:ea typeface="宋体" charset="-122"/>
                <a:cs typeface="Arial" panose="020B0604020202020204" pitchFamily="34" charset="0"/>
              </a:rPr>
              <a:t>xujingao13@gmail.com</a:t>
            </a:r>
          </a:p>
          <a:p>
            <a:pPr algn="ctr"/>
            <a:endParaRPr lang="en-US" altLang="zh-CN" sz="1400" kern="0" dirty="0">
              <a:ea typeface="宋体" charset="-122"/>
              <a:cs typeface="Arial" panose="020B0604020202020204" pitchFamily="34" charset="0"/>
            </a:endParaRPr>
          </a:p>
          <a:p>
            <a:pPr algn="ctr"/>
            <a:endParaRPr lang="en-US" altLang="zh-CN" kern="0" dirty="0">
              <a:solidFill>
                <a:srgbClr val="0070C0"/>
              </a:solidFill>
              <a:ea typeface="宋体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7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25144"/>
          </a:xfrm>
        </p:spPr>
        <p:txBody>
          <a:bodyPr/>
          <a:lstStyle/>
          <a:p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/>
              <a:t>location-based</a:t>
            </a:r>
            <a:r>
              <a:rPr lang="zh-CN" altLang="en-US" dirty="0"/>
              <a:t> </a:t>
            </a:r>
            <a:r>
              <a:rPr lang="en-US" altLang="zh-CN" dirty="0"/>
              <a:t>ubiquitous</a:t>
            </a:r>
            <a:r>
              <a:rPr lang="zh-CN" altLang="en-US" dirty="0"/>
              <a:t> </a:t>
            </a:r>
            <a:r>
              <a:rPr lang="en-US" altLang="zh-CN" dirty="0"/>
              <a:t>applications.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Locating or tracking with Wi-Fi &amp;</a:t>
            </a:r>
            <a:r>
              <a:rPr lang="zh-CN" altLang="en-US" dirty="0"/>
              <a:t> </a:t>
            </a:r>
            <a:r>
              <a:rPr lang="en-US" altLang="zh-CN" dirty="0"/>
              <a:t>IMU</a:t>
            </a:r>
          </a:p>
          <a:p>
            <a:pPr lvl="1"/>
            <a:r>
              <a:rPr lang="en-US" altLang="zh-CN" dirty="0"/>
              <a:t>Ubiquitous: Almost everywhere installed infrastructure.</a:t>
            </a:r>
          </a:p>
          <a:p>
            <a:pPr lvl="1"/>
            <a:r>
              <a:rPr lang="en-US" altLang="zh-CN" dirty="0"/>
              <a:t>Low-cost: Off-the-shelf Wi-Fi devices and Inertial Measurement Unit.</a:t>
            </a:r>
          </a:p>
          <a:p>
            <a:pPr lvl="1"/>
            <a:r>
              <a:rPr lang="en-US" altLang="zh-CN" dirty="0"/>
              <a:t>Non-invasive: not required to wear/carry any special</a:t>
            </a:r>
            <a:r>
              <a:rPr lang="zh-CN" altLang="en-US" dirty="0"/>
              <a:t> </a:t>
            </a:r>
            <a:r>
              <a:rPr lang="en-US" altLang="zh-CN" dirty="0"/>
              <a:t>devices.</a:t>
            </a:r>
          </a:p>
          <a:p>
            <a:pPr lvl="1"/>
            <a:r>
              <a:rPr lang="en-US" kern="1200" dirty="0">
                <a:solidFill>
                  <a:srgbClr val="FF0000"/>
                </a:solidFill>
              </a:rPr>
              <a:t>Suffer from both large location errors and considerable deployment costs.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2203135" y="4109010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Indoor</a:t>
            </a:r>
            <a:r>
              <a:rPr lang="zh-CN" altLang="en-US" sz="2000" dirty="0">
                <a:latin typeface="+mj-lt"/>
                <a:ea typeface="+mj-ea"/>
              </a:rPr>
              <a:t> </a:t>
            </a:r>
            <a:r>
              <a:rPr lang="en-US" altLang="zh-CN" sz="2000" dirty="0">
                <a:latin typeface="+mj-lt"/>
                <a:ea typeface="+mj-ea"/>
              </a:rPr>
              <a:t>Location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90026" y="4116283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Navigation</a:t>
            </a:r>
            <a:endParaRPr lang="zh-CN" altLang="en-US" sz="2000" dirty="0">
              <a:latin typeface="+mj-lt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0" y="2291716"/>
            <a:ext cx="2525583" cy="1817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85" y="2291716"/>
            <a:ext cx="2771112" cy="1817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B1F5CE79-745B-BA48-8093-F71E7C240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40" y="2293658"/>
            <a:ext cx="2850101" cy="1822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AAEED937-5465-A841-9E6A-6F1D905C8602}"/>
              </a:ext>
            </a:extLst>
          </p:cNvPr>
          <p:cNvSpPr txBox="1"/>
          <p:nvPr/>
        </p:nvSpPr>
        <p:spPr>
          <a:xfrm>
            <a:off x="8258427" y="4098635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+mj-lt"/>
                <a:ea typeface="+mj-ea"/>
              </a:rPr>
              <a:t>PoI</a:t>
            </a:r>
            <a:r>
              <a:rPr lang="en-US" altLang="zh-CN" sz="2000" dirty="0">
                <a:latin typeface="+mj-lt"/>
                <a:ea typeface="+mj-ea"/>
              </a:rPr>
              <a:t> discovery</a:t>
            </a:r>
            <a:endParaRPr lang="zh-CN" altLang="en-US" sz="20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68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Major Problems</a:t>
            </a:r>
          </a:p>
          <a:p>
            <a:pPr lvl="1"/>
            <a:r>
              <a:rPr lang="en-US" altLang="zh-CN" dirty="0"/>
              <a:t>Labor intensive site-survey of Wi-Fi localization methods</a:t>
            </a:r>
          </a:p>
          <a:p>
            <a:pPr lvl="1"/>
            <a:r>
              <a:rPr lang="en-US" altLang="zh-CN" dirty="0"/>
              <a:t>Drift error for IMU based tracking algorithms (PDR)</a:t>
            </a:r>
          </a:p>
          <a:p>
            <a:pPr lvl="1"/>
            <a:r>
              <a:rPr lang="en-US" altLang="zh-CN" dirty="0"/>
              <a:t>Rationality of localization results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20</a:t>
            </a:fld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730827" y="611768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Site-survey</a:t>
            </a:r>
            <a:endParaRPr lang="zh-CN" altLang="en-US" sz="2000" dirty="0">
              <a:latin typeface="+mj-lt"/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C7B1F6-CBA3-F445-8651-FE76551A8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96" y="3293068"/>
            <a:ext cx="2889748" cy="2889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FF03EA-F57D-6F43-9694-FC08E16ED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615" y="3275556"/>
            <a:ext cx="2762201" cy="2889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05A77-1D15-5C4A-AE35-5311A926D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84" y="3293068"/>
            <a:ext cx="2889748" cy="2889748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BA6121B6-A733-4F4E-9DFA-7F0E90613259}"/>
              </a:ext>
            </a:extLst>
          </p:cNvPr>
          <p:cNvSpPr txBox="1"/>
          <p:nvPr/>
        </p:nvSpPr>
        <p:spPr>
          <a:xfrm>
            <a:off x="4537536" y="6117680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Drift error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FE35F547-CF61-ED44-9A59-09C9ACA6AFA3}"/>
              </a:ext>
            </a:extLst>
          </p:cNvPr>
          <p:cNvSpPr txBox="1"/>
          <p:nvPr/>
        </p:nvSpPr>
        <p:spPr>
          <a:xfrm>
            <a:off x="7143562" y="6117552"/>
            <a:ext cx="2563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Location rationality</a:t>
            </a:r>
            <a:endParaRPr lang="zh-CN" altLang="en-US" sz="20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025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9E8D3C-EB64-4E13-BAE6-0848731E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88073-E077-4212-804C-F9B89EE0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Automatic indoor map construction</a:t>
            </a:r>
          </a:p>
          <a:p>
            <a:pPr lvl="1"/>
            <a:r>
              <a:rPr lang="en-US" altLang="zh-CN" dirty="0"/>
              <a:t>Only need a couple of cameras</a:t>
            </a:r>
          </a:p>
          <a:p>
            <a:pPr lvl="1"/>
            <a:r>
              <a:rPr lang="en-US" altLang="zh-CN" dirty="0"/>
              <a:t>Present semantic information</a:t>
            </a:r>
          </a:p>
          <a:p>
            <a:pPr lvl="1"/>
            <a:r>
              <a:rPr lang="en-US" dirty="0"/>
              <a:t>To the best of our knowledge, this is the first work that constructs a physical map by using stationary surveillance cameras with unparalleled optical axes. </a:t>
            </a: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en-US" altLang="zh-CN" dirty="0"/>
              <a:t>Tightly coupled sensor fusion method</a:t>
            </a:r>
          </a:p>
          <a:p>
            <a:pPr lvl="1"/>
            <a:r>
              <a:rPr lang="en-US" altLang="zh-CN" dirty="0"/>
              <a:t>Multimodal localization and tracking</a:t>
            </a:r>
          </a:p>
          <a:p>
            <a:pPr lvl="1"/>
            <a:r>
              <a:rPr lang="en-US" altLang="zh-CN" dirty="0"/>
              <a:t>Tightly coupled multimodal fusion</a:t>
            </a:r>
          </a:p>
          <a:p>
            <a:pPr lvl="1"/>
            <a:r>
              <a:rPr lang="en-US" altLang="zh-CN" dirty="0"/>
              <a:t>Augmented particle filter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564B22-8A5A-4182-856F-542087F8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93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New opportunity: fusing </a:t>
            </a:r>
            <a:r>
              <a:rPr lang="en-US" altLang="zh-CN" b="1" dirty="0">
                <a:solidFill>
                  <a:srgbClr val="0CA1C9"/>
                </a:solidFill>
              </a:rPr>
              <a:t>Vision</a:t>
            </a:r>
            <a:r>
              <a:rPr lang="en-US" altLang="zh-CN" dirty="0"/>
              <a:t> and </a:t>
            </a:r>
            <a:r>
              <a:rPr lang="en-US" altLang="zh-CN" b="1" dirty="0">
                <a:solidFill>
                  <a:srgbClr val="FF0000"/>
                </a:solidFill>
              </a:rPr>
              <a:t>Radio</a:t>
            </a:r>
            <a:endParaRPr lang="en-US" altLang="zh-CN" dirty="0"/>
          </a:p>
          <a:p>
            <a:pPr lvl="1"/>
            <a:r>
              <a:rPr lang="en-US" dirty="0"/>
              <a:t>Surveillance cameras are pervasively deployed in public areas </a:t>
            </a:r>
            <a:endParaRPr lang="en-US" altLang="zh-CN" dirty="0"/>
          </a:p>
          <a:p>
            <a:pPr lvl="1"/>
            <a:r>
              <a:rPr lang="en-US" altLang="zh-CN" dirty="0"/>
              <a:t>High accuracy localization and tracking</a:t>
            </a:r>
          </a:p>
          <a:p>
            <a:pPr lvl="1"/>
            <a:r>
              <a:rPr lang="en-US" altLang="zh-CN" dirty="0"/>
              <a:t>Low start-up efforts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401810" y="5935992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PHADE Ubicomp’18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BA6121B6-A733-4F4E-9DFA-7F0E90613259}"/>
              </a:ext>
            </a:extLst>
          </p:cNvPr>
          <p:cNvSpPr txBox="1"/>
          <p:nvPr/>
        </p:nvSpPr>
        <p:spPr>
          <a:xfrm>
            <a:off x="5335603" y="5939880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TAR Mobisys’18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FE35F547-CF61-ED44-9A59-09C9ACA6AFA3}"/>
              </a:ext>
            </a:extLst>
          </p:cNvPr>
          <p:cNvSpPr txBox="1"/>
          <p:nvPr/>
        </p:nvSpPr>
        <p:spPr>
          <a:xfrm>
            <a:off x="8914103" y="5909211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+mj-lt"/>
                <a:ea typeface="+mj-ea"/>
              </a:rPr>
              <a:t>EV-</a:t>
            </a:r>
            <a:r>
              <a:rPr lang="en-US" altLang="zh-CN" sz="2000" dirty="0" err="1">
                <a:latin typeface="+mj-lt"/>
                <a:ea typeface="+mj-ea"/>
              </a:rPr>
              <a:t>loc</a:t>
            </a:r>
            <a:r>
              <a:rPr lang="en-US" altLang="zh-CN" sz="2000" dirty="0">
                <a:latin typeface="+mj-lt"/>
                <a:ea typeface="+mj-ea"/>
              </a:rPr>
              <a:t> TMC’15</a:t>
            </a:r>
            <a:endParaRPr lang="zh-CN" altLang="en-US" sz="2000" dirty="0">
              <a:latin typeface="+mj-lt"/>
              <a:ea typeface="+mj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38E3F-CB1F-6E48-8CC3-139710697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493392"/>
            <a:ext cx="3168352" cy="2383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3F115-1820-814C-8F7C-19DAFE3A9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36" y="3493392"/>
            <a:ext cx="3646696" cy="2383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A44F98-A107-B447-BD28-B44057BE4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19" y="3493392"/>
            <a:ext cx="2953785" cy="2383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858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Simply fusing </a:t>
            </a:r>
            <a:r>
              <a:rPr lang="en-US" altLang="zh-CN" b="1" dirty="0"/>
              <a:t>Vision</a:t>
            </a:r>
            <a:r>
              <a:rPr lang="en-US" altLang="zh-CN" dirty="0"/>
              <a:t> and </a:t>
            </a:r>
            <a:r>
              <a:rPr lang="en-US" altLang="zh-CN" b="1" dirty="0"/>
              <a:t>Radio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is not a guarantee for </a:t>
            </a:r>
            <a:r>
              <a:rPr lang="en-US" altLang="zh-CN" dirty="0">
                <a:solidFill>
                  <a:srgbClr val="EA4A54"/>
                </a:solidFill>
              </a:rPr>
              <a:t>high accuracy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EA4A54"/>
                </a:solidFill>
              </a:rPr>
              <a:t>zero human effort</a:t>
            </a:r>
          </a:p>
          <a:p>
            <a:pPr lvl="1"/>
            <a:r>
              <a:rPr lang="en-US" altLang="zh-CN" b="1" dirty="0"/>
              <a:t>Absence of absolute location</a:t>
            </a:r>
          </a:p>
          <a:p>
            <a:pPr lvl="1"/>
            <a:r>
              <a:rPr lang="en-US" b="1" dirty="0" err="1"/>
              <a:t>Incorrespondence</a:t>
            </a:r>
            <a:r>
              <a:rPr lang="en-US" b="1" dirty="0"/>
              <a:t> of identification</a:t>
            </a:r>
            <a:endParaRPr lang="en-US" altLang="zh-CN" b="1" dirty="0"/>
          </a:p>
          <a:p>
            <a:pPr lvl="1"/>
            <a:r>
              <a:rPr lang="en-US" altLang="zh-CN" b="1" dirty="0"/>
              <a:t>Looseness of sensor fusion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4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6A7D9-498C-614C-82C3-8C2C73977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82" y="3608979"/>
            <a:ext cx="3109850" cy="2982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9E985-0295-9943-96FD-24F0405BD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69" y="3608979"/>
            <a:ext cx="3115991" cy="2988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9A118-A7F8-E24F-87D6-5C260B695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56" y="3608979"/>
            <a:ext cx="3154256" cy="302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Simply fusing </a:t>
            </a:r>
            <a:r>
              <a:rPr lang="en-US" altLang="zh-CN" b="1" dirty="0"/>
              <a:t>Vision</a:t>
            </a:r>
            <a:r>
              <a:rPr lang="en-US" altLang="zh-CN" dirty="0"/>
              <a:t> and </a:t>
            </a:r>
            <a:r>
              <a:rPr lang="en-US" altLang="zh-CN" b="1" dirty="0"/>
              <a:t>Radio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is not a guarantee for </a:t>
            </a:r>
            <a:r>
              <a:rPr lang="en-US" altLang="zh-CN" dirty="0">
                <a:solidFill>
                  <a:srgbClr val="EA4A54"/>
                </a:solidFill>
              </a:rPr>
              <a:t>high accuracy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EA4A54"/>
                </a:solidFill>
              </a:rPr>
              <a:t>zero human effort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6A7D9-498C-614C-82C3-8C2C73977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82" y="3249959"/>
            <a:ext cx="2996199" cy="2873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9E985-0295-9943-96FD-24F0405BD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70" y="3356992"/>
            <a:ext cx="2890730" cy="2772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9A118-A7F8-E24F-87D6-5C260B695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56" y="3356992"/>
            <a:ext cx="2928995" cy="2808891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516C67DE-0CBD-084A-BE68-CE87C7B9F42E}"/>
              </a:ext>
            </a:extLst>
          </p:cNvPr>
          <p:cNvSpPr txBox="1"/>
          <p:nvPr/>
        </p:nvSpPr>
        <p:spPr>
          <a:xfrm>
            <a:off x="1248937" y="6029291"/>
            <a:ext cx="2177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+mj-lt"/>
                <a:ea typeface="+mj-ea"/>
              </a:rPr>
              <a:t>Absence</a:t>
            </a:r>
            <a:r>
              <a:rPr lang="zh-CN" altLang="en-US" sz="1600" dirty="0">
                <a:latin typeface="+mj-lt"/>
                <a:ea typeface="+mj-ea"/>
              </a:rPr>
              <a:t> </a:t>
            </a:r>
            <a:endParaRPr lang="en-US" altLang="zh-CN" sz="1600" dirty="0">
              <a:latin typeface="+mj-lt"/>
              <a:ea typeface="+mj-ea"/>
            </a:endParaRPr>
          </a:p>
          <a:p>
            <a:pPr algn="ctr"/>
            <a:r>
              <a:rPr lang="en-US" altLang="zh-CN" sz="1600" dirty="0">
                <a:latin typeface="+mj-lt"/>
                <a:ea typeface="+mj-ea"/>
              </a:rPr>
              <a:t>of absolute location</a:t>
            </a:r>
            <a:endParaRPr lang="zh-CN" altLang="en-US" sz="1600" dirty="0">
              <a:latin typeface="+mj-lt"/>
              <a:ea typeface="+mj-ea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F44B637F-32BA-5D40-B465-FD1D981C3C86}"/>
              </a:ext>
            </a:extLst>
          </p:cNvPr>
          <p:cNvSpPr txBox="1"/>
          <p:nvPr/>
        </p:nvSpPr>
        <p:spPr>
          <a:xfrm>
            <a:off x="4423590" y="6034678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latin typeface="+mj-lt"/>
                <a:ea typeface="+mj-ea"/>
              </a:rPr>
              <a:t>Incorrespondence</a:t>
            </a:r>
            <a:r>
              <a:rPr lang="en-US" altLang="zh-CN" sz="1600" dirty="0">
                <a:latin typeface="+mj-lt"/>
                <a:ea typeface="+mj-ea"/>
              </a:rPr>
              <a:t> </a:t>
            </a:r>
          </a:p>
          <a:p>
            <a:pPr algn="ctr"/>
            <a:r>
              <a:rPr lang="en-US" altLang="zh-CN" sz="1600" dirty="0">
                <a:latin typeface="+mj-lt"/>
                <a:ea typeface="+mj-ea"/>
              </a:rPr>
              <a:t>of identification</a:t>
            </a:r>
            <a:endParaRPr lang="zh-CN" altLang="en-US" sz="1600" dirty="0">
              <a:latin typeface="+mj-lt"/>
              <a:ea typeface="+mj-ea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CA9F0699-C114-D94E-B1AA-11C3644AE309}"/>
              </a:ext>
            </a:extLst>
          </p:cNvPr>
          <p:cNvSpPr txBox="1"/>
          <p:nvPr/>
        </p:nvSpPr>
        <p:spPr>
          <a:xfrm>
            <a:off x="7689257" y="6029290"/>
            <a:ext cx="168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+mj-lt"/>
                <a:ea typeface="+mj-ea"/>
              </a:rPr>
              <a:t>Looseness </a:t>
            </a:r>
          </a:p>
          <a:p>
            <a:pPr algn="ctr"/>
            <a:r>
              <a:rPr lang="en-US" altLang="zh-CN" sz="1600" dirty="0">
                <a:latin typeface="+mj-lt"/>
                <a:ea typeface="+mj-ea"/>
              </a:rPr>
              <a:t>of sensor fusion</a:t>
            </a:r>
            <a:endParaRPr lang="zh-CN" altLang="en-US" sz="1600" dirty="0">
              <a:latin typeface="+mj-lt"/>
              <a:ea typeface="+mj-ea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B89E497B-39E6-154D-AEAB-719E9077F952}"/>
              </a:ext>
            </a:extLst>
          </p:cNvPr>
          <p:cNvSpPr txBox="1">
            <a:spLocks/>
          </p:cNvSpPr>
          <p:nvPr/>
        </p:nvSpPr>
        <p:spPr bwMode="auto">
          <a:xfrm>
            <a:off x="1631504" y="2492896"/>
            <a:ext cx="3348301" cy="6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2400" kern="0" dirty="0">
                <a:solidFill>
                  <a:srgbClr val="0CA1C9"/>
                </a:solidFill>
              </a:rPr>
              <a:t>Automatic</a:t>
            </a:r>
          </a:p>
          <a:p>
            <a:r>
              <a:rPr lang="en-US" altLang="zh-CN" sz="2400" kern="0" dirty="0">
                <a:solidFill>
                  <a:srgbClr val="0CA1C9"/>
                </a:solidFill>
              </a:rPr>
              <a:t> map construction</a:t>
            </a:r>
            <a:endParaRPr lang="zh-CN" altLang="en-US" sz="2400" kern="0" dirty="0">
              <a:solidFill>
                <a:srgbClr val="0CA1C9"/>
              </a:solidFill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115ADC20-64D7-0A4C-98CC-C17A18E6B728}"/>
              </a:ext>
            </a:extLst>
          </p:cNvPr>
          <p:cNvSpPr txBox="1">
            <a:spLocks/>
          </p:cNvSpPr>
          <p:nvPr/>
        </p:nvSpPr>
        <p:spPr bwMode="auto">
          <a:xfrm>
            <a:off x="5962723" y="2492896"/>
            <a:ext cx="4113342" cy="6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2400" kern="0" dirty="0">
                <a:solidFill>
                  <a:srgbClr val="0CA1C9"/>
                </a:solidFill>
              </a:rPr>
              <a:t>Tightly coupled sensor fusion method</a:t>
            </a:r>
            <a:endParaRPr lang="zh-CN" altLang="en-US" sz="2400" kern="0" dirty="0">
              <a:solidFill>
                <a:srgbClr val="0CA1C9"/>
              </a:solidFill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FDC8824-B0D7-8246-9C2E-D082C350FC38}"/>
              </a:ext>
            </a:extLst>
          </p:cNvPr>
          <p:cNvSpPr txBox="1">
            <a:spLocks/>
          </p:cNvSpPr>
          <p:nvPr/>
        </p:nvSpPr>
        <p:spPr bwMode="auto">
          <a:xfrm>
            <a:off x="381466" y="2469781"/>
            <a:ext cx="1610078" cy="6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3200" kern="0" dirty="0" err="1">
                <a:solidFill>
                  <a:srgbClr val="EA4A54"/>
                </a:solidFill>
              </a:rPr>
              <a:t>iVR</a:t>
            </a:r>
            <a:r>
              <a:rPr lang="en-US" altLang="zh-CN" sz="3200" kern="0" dirty="0">
                <a:solidFill>
                  <a:srgbClr val="EA4A54"/>
                </a:solidFill>
              </a:rPr>
              <a:t>   =</a:t>
            </a:r>
            <a:endParaRPr lang="zh-CN" altLang="en-US" sz="2400" kern="0" dirty="0">
              <a:solidFill>
                <a:srgbClr val="EA4A54"/>
              </a:solidFill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1FD1B819-3072-6147-A963-F9E77AC2BF97}"/>
              </a:ext>
            </a:extLst>
          </p:cNvPr>
          <p:cNvSpPr txBox="1">
            <a:spLocks/>
          </p:cNvSpPr>
          <p:nvPr/>
        </p:nvSpPr>
        <p:spPr bwMode="auto">
          <a:xfrm>
            <a:off x="4927910" y="2467994"/>
            <a:ext cx="1086709" cy="67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699"/>
                </a:solidFill>
                <a:latin typeface="Century Gothic" pitchFamily="34" charset="0"/>
              </a:defRPr>
            </a:lvl9pPr>
          </a:lstStyle>
          <a:p>
            <a:r>
              <a:rPr lang="en-US" altLang="zh-CN" sz="4400" kern="0" dirty="0">
                <a:solidFill>
                  <a:srgbClr val="EA4A54"/>
                </a:solidFill>
              </a:rPr>
              <a:t>+</a:t>
            </a:r>
            <a:endParaRPr lang="zh-CN" altLang="en-US" sz="3600" kern="0" dirty="0">
              <a:solidFill>
                <a:srgbClr val="EA4A5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3E3DCF-5CC2-C34F-8303-0A26E990B445}"/>
              </a:ext>
            </a:extLst>
          </p:cNvPr>
          <p:cNvSpPr/>
          <p:nvPr/>
        </p:nvSpPr>
        <p:spPr>
          <a:xfrm>
            <a:off x="381466" y="2467994"/>
            <a:ext cx="10899110" cy="739958"/>
          </a:xfrm>
          <a:prstGeom prst="rect">
            <a:avLst/>
          </a:prstGeom>
          <a:noFill/>
          <a:ln w="38100">
            <a:solidFill>
              <a:srgbClr val="52BCA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BCD45C-48E4-204F-8D0B-ACA1366BD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612609"/>
            <a:ext cx="10848975" cy="454083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System Overview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6</a:t>
            </a:fld>
            <a:endParaRPr lang="en-US" altLang="zh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D7E920-A7A2-2144-BF36-615719CB16D3}"/>
              </a:ext>
            </a:extLst>
          </p:cNvPr>
          <p:cNvSpPr/>
          <p:nvPr/>
        </p:nvSpPr>
        <p:spPr>
          <a:xfrm>
            <a:off x="5315533" y="1612609"/>
            <a:ext cx="1656184" cy="8802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A94373-D9E5-8B43-BD3E-D60770BB4352}"/>
              </a:ext>
            </a:extLst>
          </p:cNvPr>
          <p:cNvSpPr/>
          <p:nvPr/>
        </p:nvSpPr>
        <p:spPr>
          <a:xfrm>
            <a:off x="5015880" y="3140968"/>
            <a:ext cx="1656184" cy="8802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0766C8-8E62-FD4C-94AC-E32D9B7EC467}"/>
              </a:ext>
            </a:extLst>
          </p:cNvPr>
          <p:cNvSpPr/>
          <p:nvPr/>
        </p:nvSpPr>
        <p:spPr>
          <a:xfrm>
            <a:off x="6312024" y="4132889"/>
            <a:ext cx="1656184" cy="8802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BCE87F-50F9-CC4F-86DF-2B304F0C5FC4}"/>
              </a:ext>
            </a:extLst>
          </p:cNvPr>
          <p:cNvSpPr/>
          <p:nvPr/>
        </p:nvSpPr>
        <p:spPr>
          <a:xfrm>
            <a:off x="6456040" y="5157046"/>
            <a:ext cx="1656184" cy="8802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254DB6-9743-7049-84E9-1875B80458A9}"/>
              </a:ext>
            </a:extLst>
          </p:cNvPr>
          <p:cNvSpPr/>
          <p:nvPr/>
        </p:nvSpPr>
        <p:spPr>
          <a:xfrm>
            <a:off x="9192096" y="3212976"/>
            <a:ext cx="936352" cy="29008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Automatic Map 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Input: Images captured from a couple of  ambient surveillance cameras</a:t>
            </a:r>
          </a:p>
          <a:p>
            <a:pPr lvl="1"/>
            <a:r>
              <a:rPr lang="en-US" dirty="0"/>
              <a:t>Output: </a:t>
            </a:r>
            <a:r>
              <a:rPr lang="en-US" dirty="0">
                <a:solidFill>
                  <a:srgbClr val="EA4A54"/>
                </a:solidFill>
              </a:rPr>
              <a:t>Indoor map(floorplan) </a:t>
            </a:r>
            <a:r>
              <a:rPr lang="en-US" dirty="0"/>
              <a:t>and </a:t>
            </a:r>
            <a:r>
              <a:rPr lang="en-US" dirty="0">
                <a:solidFill>
                  <a:srgbClr val="EA4A54"/>
                </a:solidFill>
              </a:rPr>
              <a:t>Projection matrix</a:t>
            </a:r>
          </a:p>
          <a:p>
            <a:pPr lvl="1"/>
            <a:r>
              <a:rPr lang="en-US" dirty="0"/>
              <a:t>Key algorithm: Binocular Stereo Vision + </a:t>
            </a:r>
            <a:r>
              <a:rPr lang="en-US" b="1" dirty="0" err="1">
                <a:solidFill>
                  <a:srgbClr val="EA4A54"/>
                </a:solidFill>
              </a:rPr>
              <a:t>SfM</a:t>
            </a:r>
            <a:r>
              <a:rPr lang="en-US" b="1" dirty="0">
                <a:solidFill>
                  <a:srgbClr val="EA4A54"/>
                </a:solidFill>
              </a:rPr>
              <a:t> Calibration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7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76CFF-4922-374D-BB16-F7FAE1E4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140968"/>
            <a:ext cx="8856984" cy="3600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CF9BA7F-8C67-704A-8980-3B0A1760C354}"/>
              </a:ext>
            </a:extLst>
          </p:cNvPr>
          <p:cNvSpPr/>
          <p:nvPr/>
        </p:nvSpPr>
        <p:spPr>
          <a:xfrm>
            <a:off x="1559496" y="3140968"/>
            <a:ext cx="1224136" cy="8640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9378D9-00B1-1D4C-827E-188DE1ADC1D0}"/>
              </a:ext>
            </a:extLst>
          </p:cNvPr>
          <p:cNvSpPr/>
          <p:nvPr/>
        </p:nvSpPr>
        <p:spPr>
          <a:xfrm>
            <a:off x="1559496" y="4221088"/>
            <a:ext cx="1224136" cy="86409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1D7123-B958-0846-A4A3-082A02404122}"/>
              </a:ext>
            </a:extLst>
          </p:cNvPr>
          <p:cNvSpPr/>
          <p:nvPr/>
        </p:nvSpPr>
        <p:spPr>
          <a:xfrm>
            <a:off x="7176120" y="5589240"/>
            <a:ext cx="1224136" cy="86409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B08B352-D18D-1B4D-B143-C7804C115688}"/>
              </a:ext>
            </a:extLst>
          </p:cNvPr>
          <p:cNvSpPr txBox="1"/>
          <p:nvPr/>
        </p:nvSpPr>
        <p:spPr>
          <a:xfrm>
            <a:off x="271709" y="3867213"/>
            <a:ext cx="1431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FF0000"/>
                </a:solidFill>
                <a:latin typeface="+mj-lt"/>
                <a:ea typeface="+mj-ea"/>
              </a:rPr>
              <a:t>Unparallel</a:t>
            </a:r>
            <a:endParaRPr lang="zh-CN" altLang="en-US" sz="2000" dirty="0">
              <a:solidFill>
                <a:srgbClr val="FF0000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96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Automatic Map 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 err="1"/>
              <a:t>SfM</a:t>
            </a:r>
            <a:r>
              <a:rPr lang="en-US" dirty="0"/>
              <a:t> Calibration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8</a:t>
            </a:fld>
            <a:endParaRPr lang="en-US" altLang="zh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BC6DB-949D-2E40-82CC-6EF18FF0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469180"/>
            <a:ext cx="5273698" cy="3352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6290F-09A8-6043-A571-D1A7588E0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526249"/>
            <a:ext cx="5095245" cy="3295600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1606DF4D-FAFB-E74B-A623-A941979A8A45}"/>
              </a:ext>
            </a:extLst>
          </p:cNvPr>
          <p:cNvSpPr txBox="1"/>
          <p:nvPr/>
        </p:nvSpPr>
        <p:spPr>
          <a:xfrm>
            <a:off x="1412773" y="5926594"/>
            <a:ext cx="427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Relative Pose Calculation by </a:t>
            </a:r>
            <a:r>
              <a:rPr lang="en-US" altLang="zh-CN" sz="2000" dirty="0" err="1">
                <a:latin typeface="+mj-lt"/>
                <a:ea typeface="+mj-ea"/>
              </a:rPr>
              <a:t>SfM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0B734043-6B3A-AA4F-9360-82EC0531BA42}"/>
              </a:ext>
            </a:extLst>
          </p:cNvPr>
          <p:cNvSpPr txBox="1"/>
          <p:nvPr/>
        </p:nvSpPr>
        <p:spPr>
          <a:xfrm>
            <a:off x="6293399" y="5926594"/>
            <a:ext cx="51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+mj-lt"/>
                <a:ea typeface="+mj-ea"/>
              </a:rPr>
              <a:t>Equivalent Virtual Image Generation</a:t>
            </a:r>
            <a:endParaRPr lang="zh-CN" altLang="en-US" sz="200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0282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Automatic Map 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403" y="1600200"/>
            <a:ext cx="10849205" cy="4983484"/>
          </a:xfrm>
        </p:spPr>
        <p:txBody>
          <a:bodyPr/>
          <a:lstStyle/>
          <a:p>
            <a:r>
              <a:rPr lang="en-US" dirty="0"/>
              <a:t>Binocular Stereo Vision</a:t>
            </a:r>
            <a:br>
              <a:rPr lang="en-US" dirty="0">
                <a:solidFill>
                  <a:srgbClr val="EA4A54"/>
                </a:solidFill>
              </a:rPr>
            </a:br>
            <a:endParaRPr lang="en-US" dirty="0">
              <a:solidFill>
                <a:srgbClr val="EA4A54"/>
              </a:solidFill>
            </a:endParaRPr>
          </a:p>
          <a:p>
            <a:endParaRPr lang="en-US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dirty="0"/>
              <a:t>Location: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1E9-348C-4DC8-84CE-839F8B9DCC07}" type="slidenum">
              <a:rPr lang="en-US" altLang="zh-CN" smtClean="0"/>
              <a:pPr/>
              <a:t>9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E0F43-3A17-8547-8487-478E6E202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93" y="2138432"/>
            <a:ext cx="6297116" cy="40231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8F2672-8D8C-A849-BC87-4F9932D86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205771"/>
            <a:ext cx="2743884" cy="1440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6DBCC3-2874-5A43-BF8E-2BD1D41C4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451261"/>
            <a:ext cx="2158844" cy="774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606DA3-243F-634C-8F82-72B1181E8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495377"/>
            <a:ext cx="316835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76900"/>
      </p:ext>
    </p:extLst>
  </p:cSld>
  <p:clrMapOvr>
    <a:masterClrMapping/>
  </p:clrMapOvr>
</p:sld>
</file>

<file path=ppt/theme/theme1.xml><?xml version="1.0" encoding="utf-8"?>
<a:theme xmlns:a="http://schemas.openxmlformats.org/drawingml/2006/main" name="slightly_digital">
  <a:themeElements>
    <a:clrScheme name="Office 主题​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​​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​​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​​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slightly_digital</Template>
  <TotalTime>0</TotalTime>
  <Words>2028</Words>
  <Application>Microsoft Office PowerPoint</Application>
  <PresentationFormat>宽屏</PresentationFormat>
  <Paragraphs>324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slightly_digital</vt:lpstr>
      <vt:lpstr>iVR Integrated Vision and Radio Localization with Zero Human Effort</vt:lpstr>
      <vt:lpstr>Motivation</vt:lpstr>
      <vt:lpstr>Motivation</vt:lpstr>
      <vt:lpstr>Motivation</vt:lpstr>
      <vt:lpstr>Motivation</vt:lpstr>
      <vt:lpstr>System Overview</vt:lpstr>
      <vt:lpstr>Automatic Map Construction</vt:lpstr>
      <vt:lpstr>Automatic Map Construction</vt:lpstr>
      <vt:lpstr>Automatic Map Construction</vt:lpstr>
      <vt:lpstr>Automatic Map Construction</vt:lpstr>
      <vt:lpstr>Tightly-coupled Multimodal Fusion</vt:lpstr>
      <vt:lpstr>Tightly-coupled Multimodal Fusion</vt:lpstr>
      <vt:lpstr>Experiment</vt:lpstr>
      <vt:lpstr>Experiment</vt:lpstr>
      <vt:lpstr>Experiment</vt:lpstr>
      <vt:lpstr>Experiment</vt:lpstr>
      <vt:lpstr>Demo Video</vt:lpstr>
      <vt:lpstr>Contribution</vt:lpstr>
      <vt:lpstr>PowerPoint 演示文稿</vt:lpstr>
      <vt:lpstr>Motivation</vt:lpstr>
      <vt:lpstr>Conclusion</vt:lpstr>
    </vt:vector>
  </TitlesOfParts>
  <Company>HKUST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slightly digital</dc:title>
  <dc:creator>zimu</dc:creator>
  <cp:lastModifiedBy>Xu Jingao</cp:lastModifiedBy>
  <cp:revision>1905</cp:revision>
  <cp:lastPrinted>2016-04-08T02:17:10Z</cp:lastPrinted>
  <dcterms:created xsi:type="dcterms:W3CDTF">2013-09-30T01:54:11Z</dcterms:created>
  <dcterms:modified xsi:type="dcterms:W3CDTF">2022-07-29T05:20:27Z</dcterms:modified>
</cp:coreProperties>
</file>