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456" r:id="rId3"/>
    <p:sldId id="577" r:id="rId4"/>
    <p:sldId id="567" r:id="rId5"/>
    <p:sldId id="551" r:id="rId6"/>
    <p:sldId id="568" r:id="rId7"/>
    <p:sldId id="569" r:id="rId8"/>
    <p:sldId id="570" r:id="rId9"/>
    <p:sldId id="571" r:id="rId10"/>
    <p:sldId id="572" r:id="rId11"/>
    <p:sldId id="573" r:id="rId12"/>
    <p:sldId id="574" r:id="rId13"/>
    <p:sldId id="580" r:id="rId14"/>
    <p:sldId id="575" r:id="rId15"/>
    <p:sldId id="576" r:id="rId16"/>
    <p:sldId id="562" r:id="rId17"/>
    <p:sldId id="563" r:id="rId18"/>
    <p:sldId id="578" r:id="rId19"/>
    <p:sldId id="579" r:id="rId20"/>
    <p:sldId id="554" r:id="rId21"/>
    <p:sldId id="396" r:id="rId22"/>
  </p:sldIdLst>
  <p:sldSz cx="12192000" cy="6858000"/>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CA8"/>
    <a:srgbClr val="53BCA9"/>
    <a:srgbClr val="EA4A54"/>
    <a:srgbClr val="0CA1C9"/>
    <a:srgbClr val="F2F2F2"/>
    <a:srgbClr val="FFFFFF"/>
    <a:srgbClr val="B9B9B9"/>
    <a:srgbClr val="197EC6"/>
    <a:srgbClr val="006699"/>
    <a:srgbClr val="3B79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63" autoAdjust="0"/>
    <p:restoredTop sz="69874" autoAdjust="0"/>
  </p:normalViewPr>
  <p:slideViewPr>
    <p:cSldViewPr showGuides="1">
      <p:cViewPr varScale="1">
        <p:scale>
          <a:sx n="67" d="100"/>
          <a:sy n="67" d="100"/>
        </p:scale>
        <p:origin x="2064" y="44"/>
      </p:cViewPr>
      <p:guideLst>
        <p:guide orient="horz" pos="2205"/>
        <p:guide pos="3840"/>
      </p:guideLst>
    </p:cSldViewPr>
  </p:slideViewPr>
  <p:outlineViewPr>
    <p:cViewPr>
      <p:scale>
        <a:sx n="33" d="100"/>
        <a:sy n="33" d="100"/>
      </p:scale>
      <p:origin x="0" y="-10684"/>
    </p:cViewPr>
  </p:outlineViewPr>
  <p:notesTextViewPr>
    <p:cViewPr>
      <p:scale>
        <a:sx n="125" d="100"/>
        <a:sy n="125" d="100"/>
      </p:scale>
      <p:origin x="0" y="0"/>
    </p:cViewPr>
  </p:notesTextViewPr>
  <p:notesViewPr>
    <p:cSldViewPr>
      <p:cViewPr varScale="1">
        <p:scale>
          <a:sx n="48" d="100"/>
          <a:sy n="48" d="100"/>
        </p:scale>
        <p:origin x="276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EEF8CAF1-A52E-4CE0-936F-2EF96831695C}" type="datetimeFigureOut">
              <a:rPr lang="zh-CN" altLang="en-US" smtClean="0"/>
              <a:t>2022-7-29</a:t>
            </a:fld>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8194F4E-40F4-4C70-9A36-5D01B444D1DC}" type="slidenum">
              <a:rPr lang="zh-CN" altLang="en-US" smtClean="0"/>
              <a:t>‹#›</a:t>
            </a:fld>
            <a:endParaRPr lang="zh-CN" altLang="en-US"/>
          </a:p>
        </p:txBody>
      </p:sp>
    </p:spTree>
    <p:extLst>
      <p:ext uri="{BB962C8B-B14F-4D97-AF65-F5344CB8AC3E}">
        <p14:creationId xmlns:p14="http://schemas.microsoft.com/office/powerpoint/2010/main" val="1809028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8E2E362-6A50-4047-B83D-450B0D5E65AB}" type="datetimeFigureOut">
              <a:rPr lang="zh-CN" altLang="en-US" smtClean="0"/>
              <a:t>2022-7-29</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EB47890-5446-4662-AB75-3CEB6FA02C87}" type="slidenum">
              <a:rPr lang="zh-CN" altLang="en-US" smtClean="0"/>
              <a:t>‹#›</a:t>
            </a:fld>
            <a:endParaRPr lang="zh-CN" altLang="en-US"/>
          </a:p>
        </p:txBody>
      </p:sp>
    </p:spTree>
    <p:extLst>
      <p:ext uri="{BB962C8B-B14F-4D97-AF65-F5344CB8AC3E}">
        <p14:creationId xmlns:p14="http://schemas.microsoft.com/office/powerpoint/2010/main" val="359165636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tx1"/>
                </a:solidFill>
                <a:effectLst/>
                <a:latin typeface="+mn-lt"/>
                <a:ea typeface="+mn-ea"/>
                <a:cs typeface="+mn-cs"/>
              </a:rPr>
              <a:t>[START]Hello everyone, I’m Jingao from Tsinghua University, I’m now a PhD candidate under the supervision of professor Zheng Yang and </a:t>
            </a:r>
            <a:r>
              <a:rPr lang="en-US" altLang="zh-CN" sz="1800" kern="1200" dirty="0" err="1">
                <a:solidFill>
                  <a:schemeClr val="tx1"/>
                </a:solidFill>
                <a:effectLst/>
                <a:latin typeface="+mn-lt"/>
                <a:ea typeface="+mn-ea"/>
                <a:cs typeface="+mn-cs"/>
              </a:rPr>
              <a:t>Yunhao</a:t>
            </a:r>
            <a:r>
              <a:rPr lang="en-US" altLang="zh-CN" sz="1800" kern="1200" dirty="0">
                <a:solidFill>
                  <a:schemeClr val="tx1"/>
                </a:solidFill>
                <a:effectLst/>
                <a:latin typeface="+mn-lt"/>
                <a:ea typeface="+mn-ea"/>
                <a:cs typeface="+mn-cs"/>
              </a:rPr>
              <a:t> Liu.</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tx1"/>
                </a:solidFill>
                <a:effectLst/>
                <a:latin typeface="+mn-lt"/>
                <a:ea typeface="+mn-ea"/>
                <a:cs typeface="+mn-cs"/>
              </a:rPr>
              <a:t>Today, I’ll talk about our recent work : “Edge assisted mobile semantic visual SLAM”, an edge assisted framework that enable mobile devices to run visual semantic SLAM in real-time.</a:t>
            </a:r>
            <a:endParaRPr lang="zh-CN" altLang="en-US" sz="18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a:t>
            </a:fld>
            <a:endParaRPr lang="zh-CN" altLang="en-US"/>
          </a:p>
        </p:txBody>
      </p:sp>
    </p:spTree>
    <p:extLst>
      <p:ext uri="{BB962C8B-B14F-4D97-AF65-F5344CB8AC3E}">
        <p14:creationId xmlns:p14="http://schemas.microsoft.com/office/powerpoint/2010/main" val="286516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[START]</a:t>
            </a:r>
            <a:r>
              <a:rPr lang="en-US" altLang="zh-CN" dirty="0"/>
              <a:t> In this paper we solve the above three challenges and design </a:t>
            </a:r>
            <a:r>
              <a:rPr lang="en-US" altLang="zh-CN" dirty="0" err="1"/>
              <a:t>edgeSLAM</a:t>
            </a:r>
            <a:r>
              <a:rPr lang="en-US" altLang="zh-CN" dirty="0"/>
              <a:t>, a real-time edge assisted semantic visual SLAM service running on commercial mobile devices.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edgeSLAM</a:t>
            </a:r>
            <a:r>
              <a:rPr lang="en-US" altLang="zh-CN" dirty="0"/>
              <a:t> leverages the state-of-the-art semantic segmentation algorithm Mask-RCNN to improve SLAM accuracy and speed up the SLAM and semantic segmentation algorithm by efficient computation offloading and data sharing,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user interface of </a:t>
            </a:r>
            <a:r>
              <a:rPr lang="en-US" altLang="zh-CN" dirty="0" err="1"/>
              <a:t>edgeSLAM</a:t>
            </a:r>
            <a:r>
              <a:rPr lang="en-US" altLang="zh-CN" dirty="0"/>
              <a:t> is presented in the figure.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From mobile part: Navigation instruction and local constructed map are displayed on mobile device. For user to navigation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From edge server part: Optimized global map and user’s location are displayed.</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10</a:t>
            </a:fld>
            <a:endParaRPr lang="zh-CN" altLang="en-US"/>
          </a:p>
        </p:txBody>
      </p:sp>
    </p:spTree>
    <p:extLst>
      <p:ext uri="{BB962C8B-B14F-4D97-AF65-F5344CB8AC3E}">
        <p14:creationId xmlns:p14="http://schemas.microsoft.com/office/powerpoint/2010/main" val="24426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[START]This is the system overview of </a:t>
            </a:r>
            <a:r>
              <a:rPr lang="en-US" sz="1600" kern="1200" dirty="0" err="1">
                <a:solidFill>
                  <a:schemeClr val="tx1"/>
                </a:solidFill>
                <a:effectLst/>
                <a:latin typeface="+mn-lt"/>
                <a:ea typeface="+mn-ea"/>
                <a:cs typeface="+mn-cs"/>
              </a:rPr>
              <a:t>edgeSLAM</a:t>
            </a:r>
            <a:r>
              <a:rPr lang="en-US" sz="1600" kern="1200" dirty="0">
                <a:solidFill>
                  <a:schemeClr val="tx1"/>
                </a:solidFill>
                <a:effectLst/>
                <a:latin typeface="+mn-lt"/>
                <a:ea typeface="+mn-ea"/>
                <a:cs typeface="+mn-cs"/>
              </a:rPr>
              <a:t>. The delightful performance of </a:t>
            </a:r>
            <a:r>
              <a:rPr lang="en-US" sz="1600" kern="1200" dirty="0" err="1">
                <a:solidFill>
                  <a:schemeClr val="tx1"/>
                </a:solidFill>
                <a:effectLst/>
                <a:latin typeface="+mn-lt"/>
                <a:ea typeface="+mn-ea"/>
                <a:cs typeface="+mn-cs"/>
              </a:rPr>
              <a:t>edgeSLAM</a:t>
            </a:r>
            <a:r>
              <a:rPr lang="en-US" sz="1600" kern="1200" dirty="0">
                <a:solidFill>
                  <a:schemeClr val="tx1"/>
                </a:solidFill>
                <a:effectLst/>
                <a:latin typeface="+mn-lt"/>
                <a:ea typeface="+mn-ea"/>
                <a:cs typeface="+mn-cs"/>
              </a:rPr>
              <a:t> lies in our three designs: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[CLICK]We decouple two frameworks into fine-grained modules and re-design them between mobile client and edge server.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[CLICK]We make SLAM and Segmentation framework deep fused, these two sub-systems will share intermediate 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[CLICK]We design dynamic keyframe selection strategy with respect to wireless connection condition. Only keyframe will be uploaded to edge server for optimization.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In the following, I will brief introduce the three major parts of </a:t>
            </a:r>
            <a:r>
              <a:rPr lang="en-US" sz="1600" kern="1200" dirty="0" err="1">
                <a:solidFill>
                  <a:schemeClr val="tx1"/>
                </a:solidFill>
                <a:effectLst/>
                <a:latin typeface="+mn-lt"/>
                <a:ea typeface="+mn-ea"/>
                <a:cs typeface="+mn-cs"/>
              </a:rPr>
              <a:t>edgeSLAM</a:t>
            </a:r>
            <a:r>
              <a:rPr lang="en-US" sz="1600" kern="1200" dirty="0">
                <a:solidFill>
                  <a:schemeClr val="tx1"/>
                </a:solidFill>
                <a:effectLst/>
                <a:latin typeface="+mn-lt"/>
                <a:ea typeface="+mn-ea"/>
                <a:cs typeface="+mn-cs"/>
              </a:rPr>
              <a:t>, for better understanding, please reference to our article.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11</a:t>
            </a:fld>
            <a:endParaRPr lang="zh-CN" altLang="en-US"/>
          </a:p>
        </p:txBody>
      </p:sp>
    </p:spTree>
    <p:extLst>
      <p:ext uri="{BB962C8B-B14F-4D97-AF65-F5344CB8AC3E}">
        <p14:creationId xmlns:p14="http://schemas.microsoft.com/office/powerpoint/2010/main" val="255788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[START]To decouple two </a:t>
            </a:r>
            <a:r>
              <a:rPr lang="en-US" sz="1600" kern="1200" dirty="0" err="1">
                <a:solidFill>
                  <a:schemeClr val="tx1"/>
                </a:solidFill>
                <a:effectLst/>
                <a:latin typeface="+mn-lt"/>
                <a:ea typeface="+mn-ea"/>
                <a:cs typeface="+mn-cs"/>
              </a:rPr>
              <a:t>framworks</a:t>
            </a:r>
            <a:r>
              <a:rPr lang="en-US" sz="1600" kern="1200" dirty="0">
                <a:solidFill>
                  <a:schemeClr val="tx1"/>
                </a:solidFill>
                <a:effectLst/>
                <a:latin typeface="+mn-lt"/>
                <a:ea typeface="+mn-ea"/>
                <a:cs typeface="+mn-cs"/>
              </a:rPr>
              <a:t> into fine-grained modules and re-design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We measure operation latency of each module on both mobile </a:t>
            </a:r>
            <a:r>
              <a:rPr lang="en-US" sz="1600" kern="1200" dirty="0" err="1">
                <a:solidFill>
                  <a:schemeClr val="tx1"/>
                </a:solidFill>
                <a:effectLst/>
                <a:latin typeface="+mn-lt"/>
                <a:ea typeface="+mn-ea"/>
                <a:cs typeface="+mn-cs"/>
              </a:rPr>
              <a:t>clien</a:t>
            </a:r>
            <a:r>
              <a:rPr lang="en-US" sz="1600" kern="1200" dirty="0">
                <a:solidFill>
                  <a:schemeClr val="tx1"/>
                </a:solidFill>
                <a:effectLst/>
                <a:latin typeface="+mn-lt"/>
                <a:ea typeface="+mn-ea"/>
                <a:cs typeface="+mn-cs"/>
              </a:rPr>
              <a:t> and edge server, as shown in the figure.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And we design a graph-based strategy to </a:t>
            </a:r>
            <a:r>
              <a:rPr lang="en-US" altLang="zh-CN" dirty="0"/>
              <a:t>partition the whole system between client and 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graph-based strategy take operation latency, memory overhead, and database-dependency into consideration.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details, please reference to our paper.</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12</a:t>
            </a:fld>
            <a:endParaRPr lang="zh-CN" altLang="en-US"/>
          </a:p>
        </p:txBody>
      </p:sp>
    </p:spTree>
    <p:extLst>
      <p:ext uri="{BB962C8B-B14F-4D97-AF65-F5344CB8AC3E}">
        <p14:creationId xmlns:p14="http://schemas.microsoft.com/office/powerpoint/2010/main" val="420636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[START]We also design a unified framework of enhancing the SLAM and segmentation tasks mutually. </a:t>
            </a:r>
            <a:r>
              <a:rPr lang="en-US" altLang="zh-CN" sz="1600" b="0" i="0" kern="1200" dirty="0">
                <a:solidFill>
                  <a:schemeClr val="tx1"/>
                </a:solidFill>
                <a:effectLst/>
                <a:latin typeface="+mn-lt"/>
                <a:ea typeface="+mn-ea"/>
                <a:cs typeface="+mn-cs"/>
              </a:rPr>
              <a:t>For each input frame, a coarse</a:t>
            </a:r>
            <a:br>
              <a:rPr lang="en-US" altLang="zh-CN" sz="1600" b="0" i="0" kern="1200" dirty="0">
                <a:solidFill>
                  <a:schemeClr val="tx1"/>
                </a:solidFill>
                <a:effectLst/>
                <a:latin typeface="+mn-lt"/>
                <a:ea typeface="+mn-ea"/>
                <a:cs typeface="+mn-cs"/>
              </a:rPr>
            </a:br>
            <a:r>
              <a:rPr lang="en-US" altLang="zh-CN" sz="1600" b="0" i="0" kern="1200" dirty="0">
                <a:solidFill>
                  <a:schemeClr val="tx1"/>
                </a:solidFill>
                <a:effectLst/>
                <a:latin typeface="+mn-lt"/>
                <a:ea typeface="+mn-ea"/>
                <a:cs typeface="+mn-cs"/>
              </a:rPr>
              <a:t>pose and segmentation are first calculated. The two results are then used to estimate a fine pose and update a tracking map. A long-term map is also</a:t>
            </a:r>
            <a:br>
              <a:rPr lang="en-US" altLang="zh-CN" sz="1600" b="0" i="0" kern="1200" dirty="0">
                <a:solidFill>
                  <a:schemeClr val="tx1"/>
                </a:solidFill>
                <a:effectLst/>
                <a:latin typeface="+mn-lt"/>
                <a:ea typeface="+mn-ea"/>
                <a:cs typeface="+mn-cs"/>
              </a:rPr>
            </a:br>
            <a:r>
              <a:rPr lang="en-US" altLang="zh-CN" sz="1600" b="0" i="0" kern="1200" dirty="0">
                <a:solidFill>
                  <a:schemeClr val="tx1"/>
                </a:solidFill>
                <a:effectLst/>
                <a:latin typeface="+mn-lt"/>
                <a:ea typeface="+mn-ea"/>
                <a:cs typeface="+mn-cs"/>
              </a:rPr>
              <a:t>maintained for the further visit of the same area. At the same time, the segmentation results can also be refined by using that of the previous frame and</a:t>
            </a:r>
            <a:br>
              <a:rPr lang="en-US" altLang="zh-CN" sz="1600" b="0" i="0" kern="1200" dirty="0">
                <a:solidFill>
                  <a:schemeClr val="tx1"/>
                </a:solidFill>
                <a:effectLst/>
                <a:latin typeface="+mn-lt"/>
                <a:ea typeface="+mn-ea"/>
                <a:cs typeface="+mn-cs"/>
              </a:rPr>
            </a:br>
            <a:r>
              <a:rPr lang="en-US" altLang="zh-CN" sz="1600" b="0" i="0" kern="1200" dirty="0">
                <a:solidFill>
                  <a:schemeClr val="tx1"/>
                </a:solidFill>
                <a:effectLst/>
                <a:latin typeface="+mn-lt"/>
                <a:ea typeface="+mn-ea"/>
                <a:cs typeface="+mn-cs"/>
              </a:rPr>
              <a:t>the poses estimated in the two frames. The refinement of the </a:t>
            </a:r>
            <a:r>
              <a:rPr lang="en-US" altLang="zh-CN" sz="1600" b="0" i="0" kern="1200" dirty="0" err="1">
                <a:solidFill>
                  <a:schemeClr val="tx1"/>
                </a:solidFill>
                <a:effectLst/>
                <a:latin typeface="+mn-lt"/>
                <a:ea typeface="+mn-ea"/>
                <a:cs typeface="+mn-cs"/>
              </a:rPr>
              <a:t>vSLAM</a:t>
            </a:r>
            <a:r>
              <a:rPr lang="en-US" altLang="zh-CN" sz="1600" b="0" i="0" kern="1200" dirty="0">
                <a:solidFill>
                  <a:schemeClr val="tx1"/>
                </a:solidFill>
                <a:effectLst/>
                <a:latin typeface="+mn-lt"/>
                <a:ea typeface="+mn-ea"/>
                <a:cs typeface="+mn-cs"/>
              </a:rPr>
              <a:t> and segmentation results is implemented within a single iteration for each frame</a:t>
            </a:r>
            <a:r>
              <a:rPr lang="en-US" altLang="zh-CN" dirty="0"/>
              <a:t> </a:t>
            </a:r>
            <a:br>
              <a:rPr lang="en-US" altLang="zh-CN" dirty="0"/>
            </a:b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13</a:t>
            </a:fld>
            <a:endParaRPr lang="zh-CN" altLang="en-US"/>
          </a:p>
        </p:txBody>
      </p:sp>
    </p:spTree>
    <p:extLst>
      <p:ext uri="{BB962C8B-B14F-4D97-AF65-F5344CB8AC3E}">
        <p14:creationId xmlns:p14="http://schemas.microsoft.com/office/powerpoint/2010/main" val="1212763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[START]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We adapt a mask transfer strategy, just as shown in the figure, the mask layer can be transferred according to the feature points matching 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On the bias of that, only some keyframes will need to be uploaded to infer semantic segmentation.</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14</a:t>
            </a:fld>
            <a:endParaRPr lang="zh-CN" altLang="en-US"/>
          </a:p>
        </p:txBody>
      </p:sp>
    </p:spTree>
    <p:extLst>
      <p:ext uri="{BB962C8B-B14F-4D97-AF65-F5344CB8AC3E}">
        <p14:creationId xmlns:p14="http://schemas.microsoft.com/office/powerpoint/2010/main" val="1511993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[START]We finally design a dynamic keyframe selection strategy. Only keyframe selected by mobile client will be uploaded to edge server for further optimization.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We define six essential hyper-parameters used for keyframe selection, and dynamic change these parameters with respect to the network condition.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15</a:t>
            </a:fld>
            <a:endParaRPr lang="zh-CN" altLang="en-US"/>
          </a:p>
        </p:txBody>
      </p:sp>
    </p:spTree>
    <p:extLst>
      <p:ext uri="{BB962C8B-B14F-4D97-AF65-F5344CB8AC3E}">
        <p14:creationId xmlns:p14="http://schemas.microsoft.com/office/powerpoint/2010/main" val="2045149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[START] We prototype </a:t>
            </a:r>
            <a:r>
              <a:rPr lang="en-US" altLang="zh-CN" sz="1600" kern="1200" dirty="0" err="1">
                <a:solidFill>
                  <a:schemeClr val="tx1"/>
                </a:solidFill>
                <a:effectLst/>
                <a:latin typeface="+mn-lt"/>
                <a:ea typeface="+mn-ea"/>
                <a:cs typeface="+mn-cs"/>
              </a:rPr>
              <a:t>edgeSLAM</a:t>
            </a:r>
            <a:r>
              <a:rPr lang="en-US" altLang="zh-CN" sz="1600" kern="1200" dirty="0">
                <a:solidFill>
                  <a:schemeClr val="tx1"/>
                </a:solidFill>
                <a:effectLst/>
                <a:latin typeface="+mn-lt"/>
                <a:ea typeface="+mn-ea"/>
                <a:cs typeface="+mn-cs"/>
              </a:rPr>
              <a:t> on three kinds of smartphones and one Nvidia development board, and conduct experiments on two official SLAM datasets and in two real-world scenarios.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We compare </a:t>
            </a:r>
            <a:r>
              <a:rPr lang="en-US" sz="1600" kern="1200" dirty="0" err="1">
                <a:solidFill>
                  <a:schemeClr val="tx1"/>
                </a:solidFill>
                <a:effectLst/>
                <a:latin typeface="+mn-lt"/>
                <a:ea typeface="+mn-ea"/>
                <a:cs typeface="+mn-cs"/>
              </a:rPr>
              <a:t>edgeSLAM</a:t>
            </a:r>
            <a:r>
              <a:rPr lang="en-US" sz="1600" kern="1200" dirty="0">
                <a:solidFill>
                  <a:schemeClr val="tx1"/>
                </a:solidFill>
                <a:effectLst/>
                <a:latin typeface="+mn-lt"/>
                <a:ea typeface="+mn-ea"/>
                <a:cs typeface="+mn-cs"/>
              </a:rPr>
              <a:t> with two benchmarks, in the comparison, neither of the above two methods can work on mobile devices, the entire task of them are offloaded to edge server, so the localization bias introduced by transmission delay will be taken into consideration.</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16</a:t>
            </a:fld>
            <a:endParaRPr lang="zh-CN" altLang="en-US"/>
          </a:p>
        </p:txBody>
      </p:sp>
    </p:spTree>
    <p:extLst>
      <p:ext uri="{BB962C8B-B14F-4D97-AF65-F5344CB8AC3E}">
        <p14:creationId xmlns:p14="http://schemas.microsoft.com/office/powerpoint/2010/main" val="2970453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[START] Let us first get a glimpse of the results on official dataset.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edgeSLAM</a:t>
            </a:r>
            <a:r>
              <a:rPr lang="en-US" altLang="zh-CN" dirty="0"/>
              <a:t> outperforms benchmarks by more than 20%.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More specially, only </a:t>
            </a:r>
            <a:r>
              <a:rPr lang="en-US" altLang="zh-CN" dirty="0" err="1"/>
              <a:t>edgeSLAM</a:t>
            </a:r>
            <a:r>
              <a:rPr lang="en-US" altLang="zh-CN" dirty="0"/>
              <a:t> can work in real-time.</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17</a:t>
            </a:fld>
            <a:endParaRPr lang="zh-CN" altLang="en-US"/>
          </a:p>
        </p:txBody>
      </p:sp>
    </p:spTree>
    <p:extLst>
      <p:ext uri="{BB962C8B-B14F-4D97-AF65-F5344CB8AC3E}">
        <p14:creationId xmlns:p14="http://schemas.microsoft.com/office/powerpoint/2010/main" val="3918943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[START] Our system is able to achieve an end-to-end latency within 33.3ms inter-frame time at 30fps to ensure a smooth localization and mapping experience. To validate this, we run </a:t>
            </a:r>
            <a:r>
              <a:rPr lang="en-US" altLang="zh-CN" dirty="0" err="1"/>
              <a:t>edgeSLAM</a:t>
            </a:r>
            <a:r>
              <a:rPr lang="en-US" altLang="zh-CN" dirty="0"/>
              <a:t> under </a:t>
            </a:r>
            <a:r>
              <a:rPr lang="en-US" altLang="zh-CN" dirty="0" err="1"/>
              <a:t>differnet</a:t>
            </a:r>
            <a:r>
              <a:rPr lang="en-US" altLang="zh-CN" dirty="0"/>
              <a:t> network connections and calculate the average end-to-end latency for each frame.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As shown in the figures, the red dashed line in the figure is the 33.3ms deadline for 30fps SLAM devices. We can find that our system is able to finish the entire task within 33.3ms under the majority wireless connection conditions.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[CLICK]And with the dynamic keyframe selection strategy, the latency delay decrease more than 10%.</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18</a:t>
            </a:fld>
            <a:endParaRPr lang="zh-CN" altLang="en-US"/>
          </a:p>
        </p:txBody>
      </p:sp>
    </p:spTree>
    <p:extLst>
      <p:ext uri="{BB962C8B-B14F-4D97-AF65-F5344CB8AC3E}">
        <p14:creationId xmlns:p14="http://schemas.microsoft.com/office/powerpoint/2010/main" val="3462323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[START] We finally conduct two case study to evaluate the performance of </a:t>
            </a:r>
            <a:r>
              <a:rPr lang="en-US" altLang="zh-CN" dirty="0" err="1"/>
              <a:t>edgeSLAM</a:t>
            </a:r>
            <a:r>
              <a:rPr lang="en-US" altLang="zh-CN" dirty="0"/>
              <a:t> in real-world scenarios.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We collect surveillance video frames and manually labeled the </a:t>
            </a:r>
            <a:r>
              <a:rPr lang="en-US" altLang="zh-CN" sz="1600" kern="1200" dirty="0" err="1">
                <a:solidFill>
                  <a:schemeClr val="tx1"/>
                </a:solidFill>
                <a:effectLst/>
                <a:latin typeface="+mn-lt"/>
                <a:ea typeface="+mn-ea"/>
                <a:cs typeface="+mn-cs"/>
              </a:rPr>
              <a:t>groundtruth</a:t>
            </a:r>
            <a:r>
              <a:rPr lang="en-US" altLang="zh-CN" sz="1600" kern="1200" dirty="0">
                <a:solidFill>
                  <a:schemeClr val="tx1"/>
                </a:solidFill>
                <a:effectLst/>
                <a:latin typeface="+mn-lt"/>
                <a:ea typeface="+mn-ea"/>
                <a:cs typeface="+mn-cs"/>
              </a:rPr>
              <a:t>, </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As shown, in shopping mall and laboratory, the average localization accuracy of </a:t>
            </a:r>
            <a:r>
              <a:rPr lang="en-US" altLang="zh-CN" dirty="0" err="1"/>
              <a:t>edgeSLAM</a:t>
            </a:r>
            <a:r>
              <a:rPr lang="en-US" altLang="zh-CN" dirty="0"/>
              <a:t> are within 10cm.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And the navigation success rate for a robot equipped with </a:t>
            </a:r>
            <a:r>
              <a:rPr lang="en-US" altLang="zh-CN" dirty="0" err="1"/>
              <a:t>edgeSLAM</a:t>
            </a:r>
            <a:r>
              <a:rPr lang="en-US" altLang="zh-CN" dirty="0"/>
              <a:t> are more than 90%.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Additionally, the wireless connections are different in three areas. In classroom building, client are connected to edge server under WiFi-5G link, while in gym and shopping mall are WiFi-2.4G and Cellular-4G, respectively.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H, the end-to-end latency are within in 40ms, which demonstrate </a:t>
            </a:r>
            <a:r>
              <a:rPr lang="en-US" altLang="zh-CN" dirty="0" err="1"/>
              <a:t>edgeSLAM</a:t>
            </a:r>
            <a:r>
              <a:rPr lang="en-US" altLang="zh-CN" dirty="0"/>
              <a:t> can also work in real-time.</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19</a:t>
            </a:fld>
            <a:endParaRPr lang="zh-CN" altLang="en-US"/>
          </a:p>
        </p:txBody>
      </p:sp>
    </p:spTree>
    <p:extLst>
      <p:ext uri="{BB962C8B-B14F-4D97-AF65-F5344CB8AC3E}">
        <p14:creationId xmlns:p14="http://schemas.microsoft.com/office/powerpoint/2010/main" val="3786816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[START]The proliferation of various location-based ubiquitous applications fosters the demand for accurate localization and navigation services.</a:t>
            </a:r>
            <a:endParaRPr lang="zh-CN" altLang="en-US" sz="16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Among various approaches,  visual SLAM based methods have hit the mainstream in recent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SLAM which means Simultaneous Localization And Mapping, will calculate the pose of camera, at the meantime reconstruct the surrounding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Nowdays</a:t>
            </a:r>
            <a:r>
              <a:rPr lang="en-US" altLang="zh-CN" dirty="0"/>
              <a:t>, SLAM have been used in many scenarios, such as UAV, autopilot and indoor robot or human navigation.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[CLICK]Among them, image based visual SLAM has become the most attractive kind of SLAM framework for commercial mobile devices, because of the ubiquitous, low-cost and high accuracy.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For example, almost each smart mobile device has been equipped with at least one camera.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And compared with lidar or FMCW sensor, the cost for camera is very cheap.</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And visual SLAM has a relative high accuracy, for example, the localization bias of state of the art visual SLAM framework like ORB SLAM is within 10cm</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a:t>
            </a:fld>
            <a:endParaRPr lang="zh-CN" altLang="en-US"/>
          </a:p>
        </p:txBody>
      </p:sp>
    </p:spTree>
    <p:extLst>
      <p:ext uri="{BB962C8B-B14F-4D97-AF65-F5344CB8AC3E}">
        <p14:creationId xmlns:p14="http://schemas.microsoft.com/office/powerpoint/2010/main" val="894551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This is a summary of our work.</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20</a:t>
            </a:fld>
            <a:endParaRPr lang="zh-CN" altLang="en-US"/>
          </a:p>
        </p:txBody>
      </p:sp>
    </p:spTree>
    <p:extLst>
      <p:ext uri="{BB962C8B-B14F-4D97-AF65-F5344CB8AC3E}">
        <p14:creationId xmlns:p14="http://schemas.microsoft.com/office/powerpoint/2010/main" val="1205700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21</a:t>
            </a:fld>
            <a:endParaRPr lang="zh-CN" altLang="en-US"/>
          </a:p>
        </p:txBody>
      </p:sp>
    </p:spTree>
    <p:extLst>
      <p:ext uri="{BB962C8B-B14F-4D97-AF65-F5344CB8AC3E}">
        <p14:creationId xmlns:p14="http://schemas.microsoft.com/office/powerpoint/2010/main" val="40323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Let me brief introduce the principle of visual SLAM.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Just as shown in the figure, when a new video frame arrives (for example frame 2), the visual SLAM module will extract its 2D feature points and associate them with 3D map points in storage. the 2D-to-3D feature points matching will give us a rough camera pose on the current frame. </a:t>
            </a:r>
            <a:endParaRPr lang="en-US" altLang="zh-CN" sz="16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B47890-5446-4662-AB75-3CEB6FA02C87}" type="slidenum">
              <a:rPr lang="zh-CN" altLang="en-US" smtClean="0"/>
              <a:t>3</a:t>
            </a:fld>
            <a:endParaRPr lang="zh-CN" altLang="en-US"/>
          </a:p>
        </p:txBody>
      </p:sp>
    </p:spTree>
    <p:extLst>
      <p:ext uri="{BB962C8B-B14F-4D97-AF65-F5344CB8AC3E}">
        <p14:creationId xmlns:p14="http://schemas.microsoft.com/office/powerpoint/2010/main" val="277361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[START]However, blindly applying visual SLAM to mobile scenarios may not achieve good performance because of highly dynamic environmental changes, such as customs in shopping mall.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Just as shown in the figure, the feature points on the red dotted line are associated to dynamic customs. Taking these dynamic points into calculation will harm the result of the camera 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To solve this problem, some recent works combine SLAM with semantic segmentation techniques like Faster RCNN or Mask RCNN.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effectLst/>
                <a:latin typeface="+mn-lt"/>
                <a:ea typeface="+mn-ea"/>
                <a:cs typeface="+mn-cs"/>
              </a:rPr>
              <a:t>The segmentation framework will help to delete feature points lies in dynamic objects and further enhance the robustness of SLAM. </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4</a:t>
            </a:fld>
            <a:endParaRPr lang="zh-CN" altLang="en-US"/>
          </a:p>
        </p:txBody>
      </p:sp>
    </p:spTree>
    <p:extLst>
      <p:ext uri="{BB962C8B-B14F-4D97-AF65-F5344CB8AC3E}">
        <p14:creationId xmlns:p14="http://schemas.microsoft.com/office/powerpoint/2010/main" val="224748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[START]</a:t>
            </a:r>
            <a:r>
              <a:rPr lang="en-US" altLang="zh-CN" dirty="0"/>
              <a:t> While the evolving hardware and software of mobile devices (e.g., the latest Samsung Galaxy S10 smartphone is equipped with three HD cameras) guarantees the image quality for fine-grained visual SLAM,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[CLICK]the computational resource on mobile devices, unfortunately, is still insufficient to meet the visual SLAM’s ever-growing computation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example, as we experimentally demonstrated, even ORB-SLAM , a light-weight, functional-constrained visual SLAM algorithm, still cannot work in real-time (i.e., ≤30 fps) on the latest smartphone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 for Mask RCNN, none of recent mobile devices can infer one frame within 2s.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 </a:t>
            </a:r>
            <a:r>
              <a:rPr lang="en-US" altLang="zh-CN" dirty="0" err="1"/>
              <a:t>Nowdays</a:t>
            </a:r>
            <a:r>
              <a:rPr lang="en-US" altLang="zh-CN" dirty="0"/>
              <a:t>, maybe only the expensive UAV and autopilot can run visual SLAM in real-time.</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5</a:t>
            </a:fld>
            <a:endParaRPr lang="zh-CN" altLang="en-US"/>
          </a:p>
        </p:txBody>
      </p:sp>
    </p:spTree>
    <p:extLst>
      <p:ext uri="{BB962C8B-B14F-4D97-AF65-F5344CB8AC3E}">
        <p14:creationId xmlns:p14="http://schemas.microsoft.com/office/powerpoint/2010/main" val="380111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[START]Recent years, t</a:t>
            </a:r>
            <a:r>
              <a:rPr lang="en-US" altLang="zh-CN" dirty="0"/>
              <a:t>he emerging paradigm of edge computing, is powerful for solving computation-intensive tasks locally and in real-time.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[CLICK]Many recent works leverage the paradigm and design efficient offloading strategy between mobile client and edge server to speed up computational complicated tasks. Like AR VR and object detection on mobile devices.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it’s intuitive for us to think, can we leverage the edge assisted paradigm to make semantic visual SLAM feasible on commercial mobile devices?</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6</a:t>
            </a:fld>
            <a:endParaRPr lang="zh-CN" altLang="en-US"/>
          </a:p>
        </p:txBody>
      </p:sp>
    </p:spTree>
    <p:extLst>
      <p:ext uri="{BB962C8B-B14F-4D97-AF65-F5344CB8AC3E}">
        <p14:creationId xmlns:p14="http://schemas.microsoft.com/office/powerpoint/2010/main" val="337239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[START]The answer is Yes, and it is what we did in our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However, realizing this intuition is non-trivial and faces three major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[CLICK]First, task decomposition.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Partitioning both visual SLAM algorithm and semantic segmentation algorithm into unit tasks, however, is also non-trivial as both of their functional units are tightly coupled. As shown in the figure, an improper partition may result in redundant data storage, exchange, and most importantly, system delay, which definitely in turn increases the system latency.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7</a:t>
            </a:fld>
            <a:endParaRPr lang="zh-CN" altLang="en-US"/>
          </a:p>
        </p:txBody>
      </p:sp>
    </p:spTree>
    <p:extLst>
      <p:ext uri="{BB962C8B-B14F-4D97-AF65-F5344CB8AC3E}">
        <p14:creationId xmlns:p14="http://schemas.microsoft.com/office/powerpoint/2010/main" val="290450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[START]Second, task 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visual SLAM and semantic segmentation algorithms are generally regarded as two independent tasks, without the reuse of intermediate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However, to achieve both low-latency and high accuracy, it is beneficial to share the intermediate results between these two algorithms so that redundant computations can be eliminated or minimized.</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8</a:t>
            </a:fld>
            <a:endParaRPr lang="zh-CN" altLang="en-US"/>
          </a:p>
        </p:txBody>
      </p:sp>
    </p:spTree>
    <p:extLst>
      <p:ext uri="{BB962C8B-B14F-4D97-AF65-F5344CB8AC3E}">
        <p14:creationId xmlns:p14="http://schemas.microsoft.com/office/powerpoint/2010/main" val="1143376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[START]The last but not the least,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[CLICK] task scheduling.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Simply transmitting all images back to an edge server is not feasible since it will introduces excessive bandwidth cost and transmission delays.  Just the transmission delay will lead to large localization bias.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Meanwhile the wireless link between these two parts also varies from time to time. Task scheduling strategy should be adaptive to the dynamics in computation resource and wireless link quality</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9</a:t>
            </a:fld>
            <a:endParaRPr lang="zh-CN" altLang="en-US"/>
          </a:p>
        </p:txBody>
      </p:sp>
    </p:spTree>
    <p:extLst>
      <p:ext uri="{BB962C8B-B14F-4D97-AF65-F5344CB8AC3E}">
        <p14:creationId xmlns:p14="http://schemas.microsoft.com/office/powerpoint/2010/main" val="281019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3200" y="4343400"/>
            <a:ext cx="6908800" cy="914400"/>
          </a:xfrm>
        </p:spPr>
        <p:txBody>
          <a:bodyPr/>
          <a:lstStyle>
            <a:lvl1pPr>
              <a:defRPr/>
            </a:lvl1pPr>
          </a:lstStyle>
          <a:p>
            <a:pPr lvl="0"/>
            <a:r>
              <a:rPr lang="zh-CN" altLang="en-US" noProof="0"/>
              <a:t>单击此处编辑母版标题样式</a:t>
            </a:r>
            <a:endParaRPr lang="en-US" altLang="zh-CN" noProof="0"/>
          </a:p>
        </p:txBody>
      </p:sp>
      <p:sp>
        <p:nvSpPr>
          <p:cNvPr id="3075" name="Rectangle 3"/>
          <p:cNvSpPr>
            <a:spLocks noGrp="1" noChangeArrowheads="1"/>
          </p:cNvSpPr>
          <p:nvPr>
            <p:ph type="subTitle" idx="1"/>
          </p:nvPr>
        </p:nvSpPr>
        <p:spPr>
          <a:xfrm>
            <a:off x="5283200" y="5181600"/>
            <a:ext cx="6908800" cy="457200"/>
          </a:xfrm>
        </p:spPr>
        <p:txBody>
          <a:bodyPr/>
          <a:lstStyle>
            <a:lvl1pPr marL="0" indent="0">
              <a:buFontTx/>
              <a:buNone/>
              <a:defRPr/>
            </a:lvl1pPr>
          </a:lstStyle>
          <a:p>
            <a:pPr lvl="0"/>
            <a:r>
              <a:rPr lang="zh-CN" altLang="en-US" noProof="0"/>
              <a:t>单击此处编辑母版副标题样式</a:t>
            </a:r>
            <a:endParaRPr lang="en-US" altLang="zh-CN" noProof="0"/>
          </a:p>
        </p:txBody>
      </p:sp>
      <p:sp>
        <p:nvSpPr>
          <p:cNvPr id="3076" name="Rectangle 4"/>
          <p:cNvSpPr>
            <a:spLocks noGrp="1" noChangeArrowheads="1"/>
          </p:cNvSpPr>
          <p:nvPr>
            <p:ph type="dt" sz="half" idx="2"/>
          </p:nvPr>
        </p:nvSpPr>
        <p:spPr/>
        <p:txBody>
          <a:bodyPr/>
          <a:lstStyle>
            <a:lvl1pPr>
              <a:defRPr/>
            </a:lvl1pPr>
          </a:lstStyle>
          <a:p>
            <a:endParaRPr lang="en-US" altLang="zh-CN"/>
          </a:p>
        </p:txBody>
      </p:sp>
      <p:sp>
        <p:nvSpPr>
          <p:cNvPr id="3077" name="Rectangle 5"/>
          <p:cNvSpPr>
            <a:spLocks noGrp="1" noChangeArrowheads="1"/>
          </p:cNvSpPr>
          <p:nvPr>
            <p:ph type="ftr" sz="quarter" idx="3"/>
          </p:nvPr>
        </p:nvSpPr>
        <p:spPr/>
        <p:txBody>
          <a:bodyPr/>
          <a:lstStyle>
            <a:lvl1pPr>
              <a:defRPr/>
            </a:lvl1pPr>
          </a:lstStyle>
          <a:p>
            <a:endParaRPr lang="en-US" altLang="zh-CN"/>
          </a:p>
        </p:txBody>
      </p:sp>
      <p:sp>
        <p:nvSpPr>
          <p:cNvPr id="3078" name="Rectangle 6"/>
          <p:cNvSpPr>
            <a:spLocks noGrp="1" noChangeArrowheads="1"/>
          </p:cNvSpPr>
          <p:nvPr>
            <p:ph type="sldNum" sz="quarter" idx="4"/>
          </p:nvPr>
        </p:nvSpPr>
        <p:spPr/>
        <p:txBody>
          <a:bodyPr/>
          <a:lstStyle>
            <a:lvl1pPr>
              <a:defRPr/>
            </a:lvl1pPr>
          </a:lstStyle>
          <a:p>
            <a:fld id="{8F9319D8-D4A7-4302-836F-6BE09FA24844}"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C261BCC-5B0B-4E2E-ADFB-5F01A337C7A8}" type="slidenum">
              <a:rPr lang="en-US" altLang="zh-CN"/>
              <a:pPr/>
              <a:t>‹#›</a:t>
            </a:fld>
            <a:endParaRPr lang="en-US" altLang="zh-CN"/>
          </a:p>
        </p:txBody>
      </p:sp>
    </p:spTree>
    <p:extLst>
      <p:ext uri="{BB962C8B-B14F-4D97-AF65-F5344CB8AC3E}">
        <p14:creationId xmlns:p14="http://schemas.microsoft.com/office/powerpoint/2010/main" val="138664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2BC147C-3CBD-466D-9DC4-9C6D687FAC2A}" type="slidenum">
              <a:rPr lang="en-US" altLang="zh-CN"/>
              <a:pPr/>
              <a:t>‹#›</a:t>
            </a:fld>
            <a:endParaRPr lang="en-US" altLang="zh-CN"/>
          </a:p>
        </p:txBody>
      </p:sp>
    </p:spTree>
    <p:extLst>
      <p:ext uri="{BB962C8B-B14F-4D97-AF65-F5344CB8AC3E}">
        <p14:creationId xmlns:p14="http://schemas.microsoft.com/office/powerpoint/2010/main" val="199718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7AB51E9-348C-4DC8-84CE-839F8B9DCC07}" type="slidenum">
              <a:rPr lang="en-US" altLang="zh-CN"/>
              <a:pPr/>
              <a:t>‹#›</a:t>
            </a:fld>
            <a:endParaRPr lang="en-US" altLang="zh-CN"/>
          </a:p>
        </p:txBody>
      </p:sp>
    </p:spTree>
    <p:extLst>
      <p:ext uri="{BB962C8B-B14F-4D97-AF65-F5344CB8AC3E}">
        <p14:creationId xmlns:p14="http://schemas.microsoft.com/office/powerpoint/2010/main" val="320931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324CF73-5DCA-4897-BF85-A0A3AED7061B}" type="slidenum">
              <a:rPr lang="en-US" altLang="zh-CN"/>
              <a:pPr/>
              <a:t>‹#›</a:t>
            </a:fld>
            <a:endParaRPr lang="en-US" altLang="zh-CN"/>
          </a:p>
        </p:txBody>
      </p:sp>
    </p:spTree>
    <p:extLst>
      <p:ext uri="{BB962C8B-B14F-4D97-AF65-F5344CB8AC3E}">
        <p14:creationId xmlns:p14="http://schemas.microsoft.com/office/powerpoint/2010/main" val="241057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568C585-09AB-4EEA-BB7F-19588CFBADCB}" type="slidenum">
              <a:rPr lang="en-US" altLang="zh-CN"/>
              <a:pPr/>
              <a:t>‹#›</a:t>
            </a:fld>
            <a:endParaRPr lang="en-US" altLang="zh-CN"/>
          </a:p>
        </p:txBody>
      </p:sp>
    </p:spTree>
    <p:extLst>
      <p:ext uri="{BB962C8B-B14F-4D97-AF65-F5344CB8AC3E}">
        <p14:creationId xmlns:p14="http://schemas.microsoft.com/office/powerpoint/2010/main" val="351381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lgn="ctr">
              <a:defRPr/>
            </a:lvl1pPr>
          </a:lstStyle>
          <a:p>
            <a:r>
              <a:rPr lang="zh-CN" altLang="en-US" dirty="0"/>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37EB2AD-F96B-4C3F-A388-61F599842BCD}" type="slidenum">
              <a:rPr lang="en-US" altLang="zh-CN"/>
              <a:pPr/>
              <a:t>‹#›</a:t>
            </a:fld>
            <a:endParaRPr lang="en-US" altLang="zh-CN"/>
          </a:p>
        </p:txBody>
      </p:sp>
    </p:spTree>
    <p:extLst>
      <p:ext uri="{BB962C8B-B14F-4D97-AF65-F5344CB8AC3E}">
        <p14:creationId xmlns:p14="http://schemas.microsoft.com/office/powerpoint/2010/main" val="418711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B01DEC3E-B697-4474-AF66-F17771CBD7FE}" type="slidenum">
              <a:rPr lang="en-US" altLang="zh-CN"/>
              <a:pPr/>
              <a:t>‹#›</a:t>
            </a:fld>
            <a:endParaRPr lang="en-US" altLang="zh-CN"/>
          </a:p>
        </p:txBody>
      </p:sp>
    </p:spTree>
    <p:extLst>
      <p:ext uri="{BB962C8B-B14F-4D97-AF65-F5344CB8AC3E}">
        <p14:creationId xmlns:p14="http://schemas.microsoft.com/office/powerpoint/2010/main" val="53808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8B86E05-7D34-46AE-AA68-B7F32834D2C3}" type="slidenum">
              <a:rPr lang="en-US" altLang="zh-CN"/>
              <a:pPr/>
              <a:t>‹#›</a:t>
            </a:fld>
            <a:endParaRPr lang="en-US" altLang="zh-CN"/>
          </a:p>
        </p:txBody>
      </p:sp>
    </p:spTree>
    <p:extLst>
      <p:ext uri="{BB962C8B-B14F-4D97-AF65-F5344CB8AC3E}">
        <p14:creationId xmlns:p14="http://schemas.microsoft.com/office/powerpoint/2010/main" val="173769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6713FCF-D8E0-439E-A0EE-1C5F0CBE929C}" type="slidenum">
              <a:rPr lang="en-US" altLang="zh-CN"/>
              <a:pPr/>
              <a:t>‹#›</a:t>
            </a:fld>
            <a:endParaRPr lang="en-US" altLang="zh-CN"/>
          </a:p>
        </p:txBody>
      </p:sp>
    </p:spTree>
    <p:extLst>
      <p:ext uri="{BB962C8B-B14F-4D97-AF65-F5344CB8AC3E}">
        <p14:creationId xmlns:p14="http://schemas.microsoft.com/office/powerpoint/2010/main" val="250490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1F3AF52-B8D8-4057-A887-4083FFA2F85B}" type="slidenum">
              <a:rPr lang="en-US" altLang="zh-CN"/>
              <a:pPr/>
              <a:t>‹#›</a:t>
            </a:fld>
            <a:endParaRPr lang="en-US" altLang="zh-CN"/>
          </a:p>
        </p:txBody>
      </p:sp>
    </p:spTree>
    <p:extLst>
      <p:ext uri="{BB962C8B-B14F-4D97-AF65-F5344CB8AC3E}">
        <p14:creationId xmlns:p14="http://schemas.microsoft.com/office/powerpoint/2010/main" val="264947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274638"/>
            <a:ext cx="108712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altLang="zh-CN" dirty="0"/>
          </a:p>
        </p:txBody>
      </p:sp>
      <p:sp>
        <p:nvSpPr>
          <p:cNvPr id="1027" name="Rectangle 3"/>
          <p:cNvSpPr>
            <a:spLocks noGrp="1" noChangeArrowheads="1"/>
          </p:cNvSpPr>
          <p:nvPr>
            <p:ph type="body" idx="1"/>
          </p:nvPr>
        </p:nvSpPr>
        <p:spPr bwMode="auto">
          <a:xfrm>
            <a:off x="719403" y="1600200"/>
            <a:ext cx="10849205" cy="45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28" name="Rectangle 4"/>
          <p:cNvSpPr>
            <a:spLocks noGrp="1" noChangeArrowheads="1"/>
          </p:cNvSpPr>
          <p:nvPr>
            <p:ph type="dt" sz="half" idx="2"/>
          </p:nvPr>
        </p:nvSpPr>
        <p:spPr bwMode="auto">
          <a:xfrm>
            <a:off x="239349" y="63813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endParaRPr lang="en-US" altLang="zh-CN" dirty="0"/>
          </a:p>
        </p:txBody>
      </p:sp>
      <p:sp>
        <p:nvSpPr>
          <p:cNvPr id="1029" name="Rectangle 5"/>
          <p:cNvSpPr>
            <a:spLocks noGrp="1" noChangeArrowheads="1"/>
          </p:cNvSpPr>
          <p:nvPr>
            <p:ph type="ftr" sz="quarter" idx="3"/>
          </p:nvPr>
        </p:nvSpPr>
        <p:spPr bwMode="auto">
          <a:xfrm>
            <a:off x="4165600" y="6381328"/>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en-US" altLang="zh-CN" dirty="0"/>
          </a:p>
        </p:txBody>
      </p:sp>
      <p:sp>
        <p:nvSpPr>
          <p:cNvPr id="1030" name="Rectangle 6"/>
          <p:cNvSpPr>
            <a:spLocks noGrp="1" noChangeArrowheads="1"/>
          </p:cNvSpPr>
          <p:nvPr>
            <p:ph type="sldNum" sz="quarter" idx="4"/>
          </p:nvPr>
        </p:nvSpPr>
        <p:spPr bwMode="auto">
          <a:xfrm>
            <a:off x="9011840" y="63813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26A8A6AC-ECD1-46D1-8AD8-A99FA76A401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itchFamily="34" charset="0"/>
        </a:defRPr>
      </a:lvl2pPr>
      <a:lvl3pPr algn="l" rtl="0" eaLnBrk="1" fontAlgn="base" hangingPunct="1">
        <a:spcBef>
          <a:spcPct val="0"/>
        </a:spcBef>
        <a:spcAft>
          <a:spcPct val="0"/>
        </a:spcAft>
        <a:defRPr sz="4000" b="1">
          <a:solidFill>
            <a:srgbClr val="006699"/>
          </a:solidFill>
          <a:latin typeface="Century Gothic" pitchFamily="34" charset="0"/>
        </a:defRPr>
      </a:lvl3pPr>
      <a:lvl4pPr algn="l" rtl="0" eaLnBrk="1" fontAlgn="base" hangingPunct="1">
        <a:spcBef>
          <a:spcPct val="0"/>
        </a:spcBef>
        <a:spcAft>
          <a:spcPct val="0"/>
        </a:spcAft>
        <a:defRPr sz="4000" b="1">
          <a:solidFill>
            <a:srgbClr val="006699"/>
          </a:solidFill>
          <a:latin typeface="Century Gothic" pitchFamily="34" charset="0"/>
        </a:defRPr>
      </a:lvl4pPr>
      <a:lvl5pPr algn="l" rtl="0" eaLnBrk="1" fontAlgn="base" hangingPunct="1">
        <a:spcBef>
          <a:spcPct val="0"/>
        </a:spcBef>
        <a:spcAft>
          <a:spcPct val="0"/>
        </a:spcAft>
        <a:defRPr sz="4000" b="1">
          <a:solidFill>
            <a:srgbClr val="006699"/>
          </a:solidFill>
          <a:latin typeface="Century Gothic" pitchFamily="34" charset="0"/>
        </a:defRPr>
      </a:lvl5pPr>
      <a:lvl6pPr marL="457200" algn="l" rtl="0" eaLnBrk="1" fontAlgn="base" hangingPunct="1">
        <a:spcBef>
          <a:spcPct val="0"/>
        </a:spcBef>
        <a:spcAft>
          <a:spcPct val="0"/>
        </a:spcAft>
        <a:defRPr sz="4000" b="1">
          <a:solidFill>
            <a:srgbClr val="006699"/>
          </a:solidFill>
          <a:latin typeface="Century Gothic" pitchFamily="34" charset="0"/>
        </a:defRPr>
      </a:lvl6pPr>
      <a:lvl7pPr marL="914400" algn="l" rtl="0" eaLnBrk="1" fontAlgn="base" hangingPunct="1">
        <a:spcBef>
          <a:spcPct val="0"/>
        </a:spcBef>
        <a:spcAft>
          <a:spcPct val="0"/>
        </a:spcAft>
        <a:defRPr sz="4000" b="1">
          <a:solidFill>
            <a:srgbClr val="006699"/>
          </a:solidFill>
          <a:latin typeface="Century Gothic" pitchFamily="34" charset="0"/>
        </a:defRPr>
      </a:lvl7pPr>
      <a:lvl8pPr marL="1371600" algn="l" rtl="0" eaLnBrk="1" fontAlgn="base" hangingPunct="1">
        <a:spcBef>
          <a:spcPct val="0"/>
        </a:spcBef>
        <a:spcAft>
          <a:spcPct val="0"/>
        </a:spcAft>
        <a:defRPr sz="4000" b="1">
          <a:solidFill>
            <a:srgbClr val="006699"/>
          </a:solidFill>
          <a:latin typeface="Century Gothic" pitchFamily="34" charset="0"/>
        </a:defRPr>
      </a:lvl8pPr>
      <a:lvl9pPr marL="1828800" algn="l" rtl="0" eaLnBrk="1" fontAlgn="base" hangingPunct="1">
        <a:spcBef>
          <a:spcPct val="0"/>
        </a:spcBef>
        <a:spcAft>
          <a:spcPct val="0"/>
        </a:spcAft>
        <a:defRPr sz="4000" b="1">
          <a:solidFill>
            <a:srgbClr val="006699"/>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26410" y="1462432"/>
            <a:ext cx="10188624" cy="2204864"/>
          </a:xfrm>
        </p:spPr>
        <p:txBody>
          <a:bodyPr vert="horz" wrap="square" lIns="72000" tIns="45720" rIns="72000" bIns="45720" numCol="1" anchor="ctr" anchorCtr="0" compatLnSpc="1">
            <a:prstTxWarp prst="textNoShape">
              <a:avLst/>
            </a:prstTxWarp>
          </a:bodyPr>
          <a:lstStyle/>
          <a:p>
            <a:r>
              <a:rPr lang="en-US" altLang="zh-CN" sz="4400" dirty="0">
                <a:solidFill>
                  <a:srgbClr val="FF0000"/>
                </a:solidFill>
                <a:ea typeface="宋体" charset="-122"/>
              </a:rPr>
              <a:t>Edge Assisted </a:t>
            </a:r>
            <a:br>
              <a:rPr lang="en-US" altLang="zh-CN" sz="4400" dirty="0">
                <a:solidFill>
                  <a:srgbClr val="0CA1C9"/>
                </a:solidFill>
                <a:ea typeface="宋体" charset="-122"/>
              </a:rPr>
            </a:br>
            <a:r>
              <a:rPr lang="en-US" altLang="zh-CN" sz="4400" dirty="0">
                <a:solidFill>
                  <a:srgbClr val="0CA1C9"/>
                </a:solidFill>
                <a:ea typeface="宋体" charset="-122"/>
              </a:rPr>
              <a:t>Mobile Semantic Visual SLAM</a:t>
            </a: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3241" y="260648"/>
            <a:ext cx="2081518" cy="720000"/>
          </a:xfrm>
          <a:prstGeom prst="rect">
            <a:avLst/>
          </a:prstGeom>
        </p:spPr>
      </p:pic>
      <p:sp>
        <p:nvSpPr>
          <p:cNvPr id="6" name="Rectangle 3"/>
          <p:cNvSpPr txBox="1">
            <a:spLocks noChangeArrowheads="1"/>
          </p:cNvSpPr>
          <p:nvPr/>
        </p:nvSpPr>
        <p:spPr bwMode="auto">
          <a:xfrm>
            <a:off x="1064568" y="3861048"/>
            <a:ext cx="1006286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r>
              <a:rPr lang="en-US" altLang="zh-CN" kern="0" dirty="0">
                <a:solidFill>
                  <a:srgbClr val="0CA1C9"/>
                </a:solidFill>
                <a:ea typeface="宋体" charset="-122"/>
                <a:cs typeface="Arial" panose="020B0604020202020204" pitchFamily="34" charset="0"/>
              </a:rPr>
              <a:t>Jingao Xu*, </a:t>
            </a:r>
            <a:r>
              <a:rPr lang="en-US" altLang="zh-CN" kern="0" dirty="0">
                <a:ea typeface="宋体" charset="-122"/>
                <a:cs typeface="Arial" panose="020B0604020202020204" pitchFamily="34" charset="0"/>
              </a:rPr>
              <a:t>Hao Cao*, </a:t>
            </a:r>
            <a:r>
              <a:rPr lang="en-US" altLang="zh-CN" kern="0" dirty="0" err="1">
                <a:ea typeface="宋体" charset="-122"/>
                <a:cs typeface="Arial" panose="020B0604020202020204" pitchFamily="34" charset="0"/>
              </a:rPr>
              <a:t>Danyang</a:t>
            </a:r>
            <a:r>
              <a:rPr lang="en-US" altLang="zh-CN" kern="0" dirty="0">
                <a:ea typeface="宋体" charset="-122"/>
                <a:cs typeface="Arial" panose="020B0604020202020204" pitchFamily="34" charset="0"/>
              </a:rPr>
              <a:t> Li*, </a:t>
            </a:r>
            <a:r>
              <a:rPr lang="en-US" altLang="zh-CN" kern="0" dirty="0" err="1">
                <a:ea typeface="宋体" charset="-122"/>
                <a:cs typeface="Arial" panose="020B0604020202020204" pitchFamily="34" charset="0"/>
              </a:rPr>
              <a:t>Kehong</a:t>
            </a:r>
            <a:r>
              <a:rPr lang="en-US" altLang="zh-CN" kern="0" dirty="0">
                <a:ea typeface="宋体" charset="-122"/>
                <a:cs typeface="Arial" panose="020B0604020202020204" pitchFamily="34" charset="0"/>
              </a:rPr>
              <a:t> Huang*, Chen Qian</a:t>
            </a:r>
            <a:r>
              <a:rPr lang="en-US" altLang="zh-CN" kern="0" baseline="30000" dirty="0">
                <a:ea typeface="宋体" charset="-122"/>
                <a:cs typeface="Arial" panose="020B0604020202020204" pitchFamily="34" charset="0"/>
              </a:rPr>
              <a:t>†</a:t>
            </a:r>
            <a:endParaRPr lang="en-US" altLang="zh-CN" kern="0" dirty="0">
              <a:ea typeface="宋体" charset="-122"/>
              <a:cs typeface="Arial" panose="020B0604020202020204" pitchFamily="34" charset="0"/>
            </a:endParaRPr>
          </a:p>
          <a:p>
            <a:pPr algn="ctr"/>
            <a:r>
              <a:rPr lang="en-US" altLang="zh-CN" kern="0" dirty="0">
                <a:solidFill>
                  <a:srgbClr val="0CA1C9"/>
                </a:solidFill>
                <a:ea typeface="宋体" charset="-122"/>
                <a:cs typeface="Arial" panose="020B0604020202020204" pitchFamily="34" charset="0"/>
              </a:rPr>
              <a:t> </a:t>
            </a:r>
            <a:r>
              <a:rPr lang="en-US" altLang="zh-CN" kern="0" dirty="0" err="1">
                <a:ea typeface="宋体" charset="-122"/>
                <a:cs typeface="Arial" panose="020B0604020202020204" pitchFamily="34" charset="0"/>
              </a:rPr>
              <a:t>Longfei</a:t>
            </a:r>
            <a:r>
              <a:rPr lang="en-US" altLang="zh-CN" kern="0" dirty="0">
                <a:ea typeface="宋体" charset="-122"/>
                <a:cs typeface="Arial" panose="020B0604020202020204" pitchFamily="34" charset="0"/>
              </a:rPr>
              <a:t> </a:t>
            </a:r>
            <a:r>
              <a:rPr lang="en-US" altLang="zh-CN" kern="0" dirty="0" err="1">
                <a:ea typeface="宋体" charset="-122"/>
                <a:cs typeface="Arial" panose="020B0604020202020204" pitchFamily="34" charset="0"/>
              </a:rPr>
              <a:t>Shangguan</a:t>
            </a:r>
            <a:r>
              <a:rPr lang="en-US" altLang="zh-CN" kern="0" baseline="30000" dirty="0">
                <a:ea typeface="宋体" charset="-122"/>
                <a:cs typeface="Arial" panose="020B0604020202020204" pitchFamily="34" charset="0"/>
              </a:rPr>
              <a:t>‡</a:t>
            </a:r>
            <a:r>
              <a:rPr lang="en-US" altLang="zh-CN" kern="0" dirty="0">
                <a:ea typeface="宋体" charset="-122"/>
                <a:cs typeface="Arial" panose="020B0604020202020204" pitchFamily="34" charset="0"/>
              </a:rPr>
              <a:t>,</a:t>
            </a:r>
            <a:r>
              <a:rPr lang="en-US" altLang="zh-CN" kern="0" dirty="0">
                <a:solidFill>
                  <a:srgbClr val="C00000"/>
                </a:solidFill>
                <a:ea typeface="宋体" charset="-122"/>
                <a:cs typeface="Arial" panose="020B0604020202020204" pitchFamily="34" charset="0"/>
              </a:rPr>
              <a:t> </a:t>
            </a:r>
            <a:r>
              <a:rPr lang="en-US" altLang="zh-CN" kern="0" dirty="0">
                <a:ea typeface="宋体" charset="-122"/>
                <a:cs typeface="Arial" panose="020B0604020202020204" pitchFamily="34" charset="0"/>
              </a:rPr>
              <a:t>Zheng Yang*</a:t>
            </a:r>
          </a:p>
          <a:p>
            <a:pPr algn="ctr"/>
            <a:endParaRPr lang="en-US" altLang="zh-CN" sz="1800" b="1" kern="0" dirty="0">
              <a:ea typeface="宋体" charset="-122"/>
              <a:cs typeface="Arial" panose="020B0604020202020204" pitchFamily="34" charset="0"/>
            </a:endParaRPr>
          </a:p>
          <a:p>
            <a:pPr algn="ctr"/>
            <a:r>
              <a:rPr lang="en-US" altLang="zh-CN" sz="1800" kern="0" dirty="0">
                <a:ea typeface="宋体" charset="-122"/>
                <a:cs typeface="Arial" panose="020B0604020202020204" pitchFamily="34" charset="0"/>
              </a:rPr>
              <a:t>*School of Software and </a:t>
            </a:r>
            <a:r>
              <a:rPr lang="en-US" altLang="zh-CN" sz="1800" kern="0" dirty="0" err="1">
                <a:ea typeface="宋体" charset="-122"/>
                <a:cs typeface="Arial" panose="020B0604020202020204" pitchFamily="34" charset="0"/>
              </a:rPr>
              <a:t>BNRist</a:t>
            </a:r>
            <a:r>
              <a:rPr lang="en-US" altLang="zh-CN" sz="1800" kern="0" dirty="0">
                <a:ea typeface="宋体" charset="-122"/>
                <a:cs typeface="Arial" panose="020B0604020202020204" pitchFamily="34" charset="0"/>
              </a:rPr>
              <a:t>, Tsinghua University</a:t>
            </a:r>
          </a:p>
          <a:p>
            <a:pPr algn="ctr"/>
            <a:r>
              <a:rPr lang="en-US" altLang="zh-CN" sz="1800" b="1" kern="0" baseline="30000" dirty="0">
                <a:ea typeface="宋体" charset="-122"/>
                <a:cs typeface="Arial" panose="020B0604020202020204" pitchFamily="34" charset="0"/>
              </a:rPr>
              <a:t>† </a:t>
            </a:r>
            <a:r>
              <a:rPr lang="en-US" altLang="zh-CN" sz="1800" dirty="0"/>
              <a:t>Dalian University of Technology</a:t>
            </a:r>
            <a:endParaRPr lang="en-US" altLang="zh-CN" sz="1800" kern="0" dirty="0">
              <a:ea typeface="宋体" charset="-122"/>
              <a:cs typeface="Arial" panose="020B0604020202020204" pitchFamily="34" charset="0"/>
            </a:endParaRPr>
          </a:p>
          <a:p>
            <a:pPr algn="ctr"/>
            <a:r>
              <a:rPr lang="en-US" altLang="zh-CN" sz="1800" b="1" kern="0" baseline="30000" dirty="0">
                <a:ea typeface="宋体" charset="-122"/>
                <a:cs typeface="Arial" panose="020B0604020202020204" pitchFamily="34" charset="0"/>
              </a:rPr>
              <a:t>‡</a:t>
            </a:r>
            <a:r>
              <a:rPr lang="en-US" altLang="zh-CN" sz="1800" kern="0" dirty="0">
                <a:ea typeface="宋体" charset="-122"/>
                <a:cs typeface="Arial" panose="020B0604020202020204" pitchFamily="34" charset="0"/>
              </a:rPr>
              <a:t> Microsoft</a:t>
            </a:r>
          </a:p>
          <a:p>
            <a:pPr algn="r"/>
            <a:r>
              <a:rPr lang="en-US" altLang="zh-CN" sz="1800" kern="0" dirty="0">
                <a:ea typeface="宋体" charset="-122"/>
                <a:cs typeface="Arial" panose="020B0604020202020204" pitchFamily="34" charset="0"/>
              </a:rPr>
              <a:t>July 9, Online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9D9EF31-7B53-45F6-A3DC-D5D82B672567}"/>
              </a:ext>
            </a:extLst>
          </p:cNvPr>
          <p:cNvPicPr>
            <a:picLocks noChangeAspect="1"/>
          </p:cNvPicPr>
          <p:nvPr/>
        </p:nvPicPr>
        <p:blipFill>
          <a:blip r:embed="rId3"/>
          <a:stretch>
            <a:fillRect/>
          </a:stretch>
        </p:blipFill>
        <p:spPr>
          <a:xfrm>
            <a:off x="191344" y="2684371"/>
            <a:ext cx="11665296" cy="3615657"/>
          </a:xfrm>
          <a:prstGeom prst="rect">
            <a:avLst/>
          </a:prstGeom>
        </p:spPr>
      </p:pic>
      <p:sp>
        <p:nvSpPr>
          <p:cNvPr id="2" name="标题 1"/>
          <p:cNvSpPr>
            <a:spLocks noGrp="1"/>
          </p:cNvSpPr>
          <p:nvPr>
            <p:ph type="title"/>
          </p:nvPr>
        </p:nvSpPr>
        <p:spPr/>
        <p:txBody>
          <a:bodyPr/>
          <a:lstStyle/>
          <a:p>
            <a:r>
              <a:rPr lang="en-US" altLang="zh-CN" dirty="0"/>
              <a:t>Our System</a:t>
            </a:r>
            <a:endParaRPr lang="zh-CN" altLang="en-US" dirty="0"/>
          </a:p>
        </p:txBody>
      </p:sp>
      <p:sp>
        <p:nvSpPr>
          <p:cNvPr id="3" name="内容占位符 2"/>
          <p:cNvSpPr>
            <a:spLocks noGrp="1"/>
          </p:cNvSpPr>
          <p:nvPr>
            <p:ph idx="1"/>
          </p:nvPr>
        </p:nvSpPr>
        <p:spPr>
          <a:xfrm>
            <a:off x="711200" y="1350581"/>
            <a:ext cx="10849205" cy="4565104"/>
          </a:xfrm>
        </p:spPr>
        <p:txBody>
          <a:bodyPr/>
          <a:lstStyle/>
          <a:p>
            <a:r>
              <a:rPr lang="en-US" altLang="zh-CN" dirty="0"/>
              <a:t>Edge Assisted Mobile Semantic Visual SLAM</a:t>
            </a:r>
          </a:p>
          <a:p>
            <a:pPr lvl="1"/>
            <a:r>
              <a:rPr lang="en-US" altLang="zh-CN" dirty="0"/>
              <a:t>Real-time on mobile device</a:t>
            </a:r>
          </a:p>
          <a:p>
            <a:pPr lvl="1"/>
            <a:r>
              <a:rPr lang="en-US" altLang="zh-CN" dirty="0"/>
              <a:t>Navigation with semantic information</a:t>
            </a:r>
          </a:p>
          <a:p>
            <a:pPr lvl="1"/>
            <a:r>
              <a:rPr lang="en-US" altLang="zh-CN" dirty="0"/>
              <a:t>High localization accuracy</a:t>
            </a:r>
          </a:p>
          <a:p>
            <a:endParaRPr lang="en-US" altLang="zh-CN" dirty="0"/>
          </a:p>
          <a:p>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10</a:t>
            </a:fld>
            <a:endParaRPr lang="en-US" altLang="zh-CN"/>
          </a:p>
        </p:txBody>
      </p:sp>
      <p:sp>
        <p:nvSpPr>
          <p:cNvPr id="7" name="文本框 6">
            <a:extLst>
              <a:ext uri="{FF2B5EF4-FFF2-40B4-BE49-F238E27FC236}">
                <a16:creationId xmlns:a16="http://schemas.microsoft.com/office/drawing/2014/main" id="{C8C2D2E4-9CBE-46D9-85C7-DEF205DE5BD1}"/>
              </a:ext>
            </a:extLst>
          </p:cNvPr>
          <p:cNvSpPr txBox="1"/>
          <p:nvPr/>
        </p:nvSpPr>
        <p:spPr>
          <a:xfrm>
            <a:off x="3143672" y="6300028"/>
            <a:ext cx="1662635" cy="369332"/>
          </a:xfrm>
          <a:prstGeom prst="rect">
            <a:avLst/>
          </a:prstGeom>
          <a:noFill/>
        </p:spPr>
        <p:txBody>
          <a:bodyPr wrap="none" rtlCol="0">
            <a:spAutoFit/>
          </a:bodyPr>
          <a:lstStyle/>
          <a:p>
            <a:pPr algn="ctr"/>
            <a:r>
              <a:rPr lang="en-US" altLang="zh-CN" dirty="0">
                <a:latin typeface="+mj-lt"/>
                <a:ea typeface="+mj-ea"/>
              </a:rPr>
              <a:t>Mobile Client</a:t>
            </a:r>
            <a:endParaRPr lang="zh-CN" altLang="en-US" dirty="0">
              <a:solidFill>
                <a:srgbClr val="FF0000"/>
              </a:solidFill>
              <a:latin typeface="+mj-lt"/>
              <a:ea typeface="+mj-ea"/>
            </a:endParaRPr>
          </a:p>
        </p:txBody>
      </p:sp>
      <p:sp>
        <p:nvSpPr>
          <p:cNvPr id="8" name="文本框 7">
            <a:extLst>
              <a:ext uri="{FF2B5EF4-FFF2-40B4-BE49-F238E27FC236}">
                <a16:creationId xmlns:a16="http://schemas.microsoft.com/office/drawing/2014/main" id="{FB98A93C-6C6A-49B9-8CEF-8390864C257F}"/>
              </a:ext>
            </a:extLst>
          </p:cNvPr>
          <p:cNvSpPr txBox="1"/>
          <p:nvPr/>
        </p:nvSpPr>
        <p:spPr>
          <a:xfrm>
            <a:off x="8753173" y="6300028"/>
            <a:ext cx="1519968" cy="369332"/>
          </a:xfrm>
          <a:prstGeom prst="rect">
            <a:avLst/>
          </a:prstGeom>
          <a:noFill/>
        </p:spPr>
        <p:txBody>
          <a:bodyPr wrap="none" rtlCol="0">
            <a:spAutoFit/>
          </a:bodyPr>
          <a:lstStyle/>
          <a:p>
            <a:pPr algn="ctr"/>
            <a:r>
              <a:rPr lang="en-US" altLang="zh-CN" dirty="0">
                <a:latin typeface="+mj-lt"/>
                <a:ea typeface="+mj-ea"/>
              </a:rPr>
              <a:t>Edge Server</a:t>
            </a:r>
            <a:endParaRPr lang="zh-CN" altLang="en-US" dirty="0">
              <a:solidFill>
                <a:srgbClr val="FF0000"/>
              </a:solidFill>
              <a:latin typeface="+mj-lt"/>
              <a:ea typeface="+mj-ea"/>
            </a:endParaRPr>
          </a:p>
        </p:txBody>
      </p:sp>
    </p:spTree>
    <p:extLst>
      <p:ext uri="{BB962C8B-B14F-4D97-AF65-F5344CB8AC3E}">
        <p14:creationId xmlns:p14="http://schemas.microsoft.com/office/powerpoint/2010/main" val="210481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System Overview</a:t>
            </a:r>
            <a:endParaRPr lang="zh-CN" altLang="en-US" dirty="0"/>
          </a:p>
        </p:txBody>
      </p:sp>
      <p:sp>
        <p:nvSpPr>
          <p:cNvPr id="3" name="内容占位符 2"/>
          <p:cNvSpPr>
            <a:spLocks noGrp="1"/>
          </p:cNvSpPr>
          <p:nvPr>
            <p:ph idx="1"/>
          </p:nvPr>
        </p:nvSpPr>
        <p:spPr>
          <a:xfrm>
            <a:off x="711200" y="1350581"/>
            <a:ext cx="10849205" cy="4565104"/>
          </a:xfrm>
        </p:spPr>
        <p:txBody>
          <a:bodyPr/>
          <a:lstStyle/>
          <a:p>
            <a:pPr marL="0" indent="0">
              <a:buNone/>
            </a:pPr>
            <a:endParaRPr lang="en-US" altLang="zh-CN" dirty="0"/>
          </a:p>
          <a:p>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11</a:t>
            </a:fld>
            <a:endParaRPr lang="en-US" altLang="zh-CN"/>
          </a:p>
        </p:txBody>
      </p:sp>
      <p:pic>
        <p:nvPicPr>
          <p:cNvPr id="6" name="图片 5">
            <a:extLst>
              <a:ext uri="{FF2B5EF4-FFF2-40B4-BE49-F238E27FC236}">
                <a16:creationId xmlns:a16="http://schemas.microsoft.com/office/drawing/2014/main" id="{E31D1FBB-F47F-4F31-8128-98811A42CAC8}"/>
              </a:ext>
            </a:extLst>
          </p:cNvPr>
          <p:cNvPicPr>
            <a:picLocks noChangeAspect="1"/>
          </p:cNvPicPr>
          <p:nvPr/>
        </p:nvPicPr>
        <p:blipFill>
          <a:blip r:embed="rId3"/>
          <a:stretch>
            <a:fillRect/>
          </a:stretch>
        </p:blipFill>
        <p:spPr>
          <a:xfrm>
            <a:off x="1660951" y="1612118"/>
            <a:ext cx="8424936" cy="4511366"/>
          </a:xfrm>
          <a:prstGeom prst="rect">
            <a:avLst/>
          </a:prstGeom>
        </p:spPr>
      </p:pic>
      <p:sp>
        <p:nvSpPr>
          <p:cNvPr id="9" name="文本框 8">
            <a:extLst>
              <a:ext uri="{FF2B5EF4-FFF2-40B4-BE49-F238E27FC236}">
                <a16:creationId xmlns:a16="http://schemas.microsoft.com/office/drawing/2014/main" id="{11DFB0EF-BB2C-491D-92BF-94925B6AD1BC}"/>
              </a:ext>
            </a:extLst>
          </p:cNvPr>
          <p:cNvSpPr txBox="1"/>
          <p:nvPr/>
        </p:nvSpPr>
        <p:spPr>
          <a:xfrm>
            <a:off x="1660951" y="1259468"/>
            <a:ext cx="8574783" cy="369332"/>
          </a:xfrm>
          <a:prstGeom prst="rect">
            <a:avLst/>
          </a:prstGeom>
          <a:noFill/>
          <a:ln w="28575">
            <a:solidFill>
              <a:srgbClr val="FF0000"/>
            </a:solidFill>
            <a:prstDash val="sysDash"/>
          </a:ln>
        </p:spPr>
        <p:txBody>
          <a:bodyPr wrap="none" rtlCol="0">
            <a:spAutoFit/>
          </a:bodyPr>
          <a:lstStyle/>
          <a:p>
            <a:pPr algn="ctr"/>
            <a:r>
              <a:rPr lang="en-US" altLang="zh-CN" dirty="0">
                <a:latin typeface="+mj-lt"/>
                <a:ea typeface="+mj-ea"/>
              </a:rPr>
              <a:t>1. </a:t>
            </a:r>
            <a:r>
              <a:rPr lang="en-US" altLang="zh-CN" b="1" dirty="0">
                <a:latin typeface="+mj-lt"/>
                <a:ea typeface="+mj-ea"/>
              </a:rPr>
              <a:t>Decouple </a:t>
            </a:r>
            <a:r>
              <a:rPr lang="en-US" altLang="zh-CN" dirty="0">
                <a:latin typeface="+mj-lt"/>
                <a:ea typeface="+mj-ea"/>
              </a:rPr>
              <a:t>two frameworks into fine-grained modules and re-design them</a:t>
            </a:r>
            <a:endParaRPr lang="zh-CN" altLang="en-US" dirty="0">
              <a:solidFill>
                <a:srgbClr val="FF0000"/>
              </a:solidFill>
              <a:latin typeface="+mj-lt"/>
              <a:ea typeface="+mj-ea"/>
            </a:endParaRPr>
          </a:p>
        </p:txBody>
      </p:sp>
      <p:sp>
        <p:nvSpPr>
          <p:cNvPr id="10" name="文本框 9">
            <a:extLst>
              <a:ext uri="{FF2B5EF4-FFF2-40B4-BE49-F238E27FC236}">
                <a16:creationId xmlns:a16="http://schemas.microsoft.com/office/drawing/2014/main" id="{89DD1131-D80A-4CCE-8605-79C9E3552F1A}"/>
              </a:ext>
            </a:extLst>
          </p:cNvPr>
          <p:cNvSpPr txBox="1"/>
          <p:nvPr/>
        </p:nvSpPr>
        <p:spPr>
          <a:xfrm>
            <a:off x="10085887" y="2755917"/>
            <a:ext cx="1917513" cy="1477328"/>
          </a:xfrm>
          <a:prstGeom prst="rect">
            <a:avLst/>
          </a:prstGeom>
          <a:noFill/>
          <a:ln w="28575">
            <a:solidFill>
              <a:srgbClr val="FF0000"/>
            </a:solidFill>
            <a:prstDash val="sysDash"/>
          </a:ln>
        </p:spPr>
        <p:txBody>
          <a:bodyPr wrap="none" rtlCol="0">
            <a:spAutoFit/>
          </a:bodyPr>
          <a:lstStyle/>
          <a:p>
            <a:pPr algn="ctr"/>
            <a:r>
              <a:rPr lang="en-US" altLang="zh-CN" dirty="0">
                <a:latin typeface="+mj-lt"/>
                <a:ea typeface="+mj-ea"/>
              </a:rPr>
              <a:t>2.Deeply </a:t>
            </a:r>
            <a:r>
              <a:rPr lang="en-US" altLang="zh-CN" b="1" dirty="0">
                <a:latin typeface="+mj-lt"/>
                <a:ea typeface="+mj-ea"/>
              </a:rPr>
              <a:t>fused </a:t>
            </a:r>
          </a:p>
          <a:p>
            <a:pPr algn="ctr"/>
            <a:r>
              <a:rPr lang="en-US" altLang="zh-CN" dirty="0">
                <a:latin typeface="+mj-lt"/>
                <a:ea typeface="+mj-ea"/>
              </a:rPr>
              <a:t>SLAM </a:t>
            </a:r>
          </a:p>
          <a:p>
            <a:pPr algn="ctr"/>
            <a:r>
              <a:rPr lang="en-US" altLang="zh-CN" dirty="0">
                <a:latin typeface="+mj-lt"/>
                <a:ea typeface="+mj-ea"/>
              </a:rPr>
              <a:t>and </a:t>
            </a:r>
          </a:p>
          <a:p>
            <a:pPr algn="ctr"/>
            <a:r>
              <a:rPr lang="en-US" altLang="zh-CN" dirty="0">
                <a:latin typeface="+mj-lt"/>
                <a:ea typeface="+mj-ea"/>
              </a:rPr>
              <a:t>Segmentation </a:t>
            </a:r>
          </a:p>
          <a:p>
            <a:pPr algn="ctr"/>
            <a:r>
              <a:rPr lang="en-US" altLang="zh-CN" dirty="0">
                <a:latin typeface="+mj-lt"/>
                <a:ea typeface="+mj-ea"/>
              </a:rPr>
              <a:t>frameworks</a:t>
            </a:r>
            <a:endParaRPr lang="zh-CN" altLang="en-US" dirty="0">
              <a:solidFill>
                <a:srgbClr val="FF0000"/>
              </a:solidFill>
              <a:latin typeface="+mj-lt"/>
              <a:ea typeface="+mj-ea"/>
            </a:endParaRPr>
          </a:p>
        </p:txBody>
      </p:sp>
      <p:sp>
        <p:nvSpPr>
          <p:cNvPr id="11" name="文本框 10">
            <a:extLst>
              <a:ext uri="{FF2B5EF4-FFF2-40B4-BE49-F238E27FC236}">
                <a16:creationId xmlns:a16="http://schemas.microsoft.com/office/drawing/2014/main" id="{EFD8C969-4694-4072-8BC3-6FBB83CFA29C}"/>
              </a:ext>
            </a:extLst>
          </p:cNvPr>
          <p:cNvSpPr txBox="1"/>
          <p:nvPr/>
        </p:nvSpPr>
        <p:spPr>
          <a:xfrm>
            <a:off x="1363384" y="6172838"/>
            <a:ext cx="9720931" cy="369332"/>
          </a:xfrm>
          <a:prstGeom prst="rect">
            <a:avLst/>
          </a:prstGeom>
          <a:noFill/>
          <a:ln w="28575">
            <a:solidFill>
              <a:srgbClr val="FF0000"/>
            </a:solidFill>
            <a:prstDash val="sysDash"/>
          </a:ln>
        </p:spPr>
        <p:txBody>
          <a:bodyPr wrap="none" rtlCol="0">
            <a:spAutoFit/>
          </a:bodyPr>
          <a:lstStyle/>
          <a:p>
            <a:pPr algn="ctr"/>
            <a:r>
              <a:rPr lang="en-US" altLang="zh-CN" dirty="0">
                <a:latin typeface="+mj-lt"/>
                <a:ea typeface="+mj-ea"/>
              </a:rPr>
              <a:t>3. </a:t>
            </a:r>
            <a:r>
              <a:rPr lang="en-US" altLang="zh-CN" b="1" dirty="0">
                <a:latin typeface="+mj-lt"/>
                <a:ea typeface="+mj-ea"/>
              </a:rPr>
              <a:t>Dynamic </a:t>
            </a:r>
            <a:r>
              <a:rPr lang="en-US" altLang="zh-CN" b="1" dirty="0" err="1">
                <a:latin typeface="+mj-lt"/>
                <a:ea typeface="+mj-ea"/>
              </a:rPr>
              <a:t>KeyFrame</a:t>
            </a:r>
            <a:r>
              <a:rPr lang="en-US" altLang="zh-CN" b="1" dirty="0">
                <a:latin typeface="+mj-lt"/>
                <a:ea typeface="+mj-ea"/>
              </a:rPr>
              <a:t> </a:t>
            </a:r>
            <a:r>
              <a:rPr lang="en-US" altLang="zh-CN" dirty="0">
                <a:latin typeface="+mj-lt"/>
                <a:ea typeface="+mj-ea"/>
              </a:rPr>
              <a:t>selection strategy with respect to wireless connection condition</a:t>
            </a:r>
            <a:endParaRPr lang="zh-CN" altLang="en-US" dirty="0">
              <a:solidFill>
                <a:srgbClr val="FF0000"/>
              </a:solidFill>
              <a:latin typeface="+mj-lt"/>
              <a:ea typeface="+mj-ea"/>
            </a:endParaRPr>
          </a:p>
        </p:txBody>
      </p:sp>
      <p:sp>
        <p:nvSpPr>
          <p:cNvPr id="5" name="椭圆 4">
            <a:extLst>
              <a:ext uri="{FF2B5EF4-FFF2-40B4-BE49-F238E27FC236}">
                <a16:creationId xmlns:a16="http://schemas.microsoft.com/office/drawing/2014/main" id="{A90550D6-BBBE-4AC6-ACBD-BE84899ACD8D}"/>
              </a:ext>
            </a:extLst>
          </p:cNvPr>
          <p:cNvSpPr/>
          <p:nvPr/>
        </p:nvSpPr>
        <p:spPr>
          <a:xfrm>
            <a:off x="4151784" y="3933056"/>
            <a:ext cx="1368152"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9930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D1D73A9-16FD-4D94-A13D-C01E9CFA1DD6}"/>
              </a:ext>
            </a:extLst>
          </p:cNvPr>
          <p:cNvPicPr>
            <a:picLocks noChangeAspect="1"/>
          </p:cNvPicPr>
          <p:nvPr/>
        </p:nvPicPr>
        <p:blipFill>
          <a:blip r:embed="rId3"/>
          <a:stretch>
            <a:fillRect/>
          </a:stretch>
        </p:blipFill>
        <p:spPr>
          <a:xfrm>
            <a:off x="2711624" y="3162178"/>
            <a:ext cx="7074544" cy="3421184"/>
          </a:xfrm>
          <a:prstGeom prst="rect">
            <a:avLst/>
          </a:prstGeom>
        </p:spPr>
      </p:pic>
      <p:sp>
        <p:nvSpPr>
          <p:cNvPr id="2" name="标题 1"/>
          <p:cNvSpPr>
            <a:spLocks noGrp="1"/>
          </p:cNvSpPr>
          <p:nvPr>
            <p:ph type="title"/>
          </p:nvPr>
        </p:nvSpPr>
        <p:spPr/>
        <p:txBody>
          <a:bodyPr/>
          <a:lstStyle/>
          <a:p>
            <a:r>
              <a:rPr lang="en-US" altLang="zh-CN" dirty="0"/>
              <a:t>Our System</a:t>
            </a:r>
            <a:endParaRPr lang="zh-CN" altLang="en-US" dirty="0"/>
          </a:p>
        </p:txBody>
      </p:sp>
      <p:sp>
        <p:nvSpPr>
          <p:cNvPr id="3" name="内容占位符 2"/>
          <p:cNvSpPr>
            <a:spLocks noGrp="1"/>
          </p:cNvSpPr>
          <p:nvPr>
            <p:ph idx="1"/>
          </p:nvPr>
        </p:nvSpPr>
        <p:spPr>
          <a:xfrm>
            <a:off x="711200" y="1350581"/>
            <a:ext cx="10849205" cy="4565104"/>
          </a:xfrm>
        </p:spPr>
        <p:txBody>
          <a:bodyPr/>
          <a:lstStyle/>
          <a:p>
            <a:r>
              <a:rPr lang="en-US" altLang="zh-CN" b="1" dirty="0"/>
              <a:t>Decouple </a:t>
            </a:r>
            <a:r>
              <a:rPr lang="en-US" altLang="zh-CN" dirty="0"/>
              <a:t>two frameworks into fine-grained modules and re-design them</a:t>
            </a:r>
          </a:p>
          <a:p>
            <a:pPr lvl="1"/>
            <a:r>
              <a:rPr lang="en-US" altLang="zh-CN" dirty="0"/>
              <a:t>Measure operation latency of each function unit in visual SLAM on mobile client and edge server.</a:t>
            </a:r>
          </a:p>
          <a:p>
            <a:pPr lvl="1"/>
            <a:r>
              <a:rPr lang="en-US" altLang="zh-CN" b="1" dirty="0"/>
              <a:t>Graph-based</a:t>
            </a:r>
            <a:r>
              <a:rPr lang="en-US" altLang="zh-CN" dirty="0"/>
              <a:t> re-design strategy, taking operation latency, memory overhead, and database-dependency into consideration.</a:t>
            </a:r>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12</a:t>
            </a:fld>
            <a:endParaRPr lang="en-US" altLang="zh-CN" dirty="0"/>
          </a:p>
        </p:txBody>
      </p:sp>
    </p:spTree>
    <p:extLst>
      <p:ext uri="{BB962C8B-B14F-4D97-AF65-F5344CB8AC3E}">
        <p14:creationId xmlns:p14="http://schemas.microsoft.com/office/powerpoint/2010/main" val="272036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System</a:t>
            </a:r>
            <a:endParaRPr lang="zh-CN" altLang="en-US" dirty="0"/>
          </a:p>
        </p:txBody>
      </p:sp>
      <p:sp>
        <p:nvSpPr>
          <p:cNvPr id="3" name="内容占位符 2"/>
          <p:cNvSpPr>
            <a:spLocks noGrp="1"/>
          </p:cNvSpPr>
          <p:nvPr>
            <p:ph idx="1"/>
          </p:nvPr>
        </p:nvSpPr>
        <p:spPr>
          <a:xfrm>
            <a:off x="711200" y="1350581"/>
            <a:ext cx="10849205" cy="4565104"/>
          </a:xfrm>
        </p:spPr>
        <p:txBody>
          <a:bodyPr/>
          <a:lstStyle/>
          <a:p>
            <a:r>
              <a:rPr lang="en-US" altLang="zh-CN" b="1" dirty="0"/>
              <a:t>Deeply fused </a:t>
            </a:r>
            <a:r>
              <a:rPr lang="en-US" altLang="zh-CN" dirty="0"/>
              <a:t>SLAM and Segmentation frameworks</a:t>
            </a:r>
          </a:p>
          <a:p>
            <a:pPr lvl="1"/>
            <a:r>
              <a:rPr lang="en-US" altLang="zh-CN" dirty="0"/>
              <a:t>A unified framework of enhancing the SLAM and segmentation tasks mutually</a:t>
            </a:r>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13</a:t>
            </a:fld>
            <a:endParaRPr lang="en-US" altLang="zh-CN" dirty="0"/>
          </a:p>
        </p:txBody>
      </p:sp>
      <p:pic>
        <p:nvPicPr>
          <p:cNvPr id="6" name="图片 5">
            <a:extLst>
              <a:ext uri="{FF2B5EF4-FFF2-40B4-BE49-F238E27FC236}">
                <a16:creationId xmlns:a16="http://schemas.microsoft.com/office/drawing/2014/main" id="{BE09F604-4C69-41CD-BBB7-70DBB4619E1D}"/>
              </a:ext>
            </a:extLst>
          </p:cNvPr>
          <p:cNvPicPr>
            <a:picLocks noChangeAspect="1"/>
          </p:cNvPicPr>
          <p:nvPr/>
        </p:nvPicPr>
        <p:blipFill>
          <a:blip r:embed="rId3"/>
          <a:stretch>
            <a:fillRect/>
          </a:stretch>
        </p:blipFill>
        <p:spPr>
          <a:xfrm>
            <a:off x="439609" y="2204864"/>
            <a:ext cx="11312782" cy="4011437"/>
          </a:xfrm>
          <a:prstGeom prst="rect">
            <a:avLst/>
          </a:prstGeom>
        </p:spPr>
      </p:pic>
    </p:spTree>
    <p:extLst>
      <p:ext uri="{BB962C8B-B14F-4D97-AF65-F5344CB8AC3E}">
        <p14:creationId xmlns:p14="http://schemas.microsoft.com/office/powerpoint/2010/main" val="407375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System</a:t>
            </a:r>
            <a:endParaRPr lang="zh-CN" altLang="en-US" dirty="0"/>
          </a:p>
        </p:txBody>
      </p:sp>
      <p:sp>
        <p:nvSpPr>
          <p:cNvPr id="3" name="内容占位符 2"/>
          <p:cNvSpPr>
            <a:spLocks noGrp="1"/>
          </p:cNvSpPr>
          <p:nvPr>
            <p:ph idx="1"/>
          </p:nvPr>
        </p:nvSpPr>
        <p:spPr>
          <a:xfrm>
            <a:off x="711200" y="1350581"/>
            <a:ext cx="10849205" cy="4565104"/>
          </a:xfrm>
        </p:spPr>
        <p:txBody>
          <a:bodyPr/>
          <a:lstStyle/>
          <a:p>
            <a:r>
              <a:rPr lang="en-US" altLang="zh-CN" b="1" dirty="0"/>
              <a:t>Deeply fused </a:t>
            </a:r>
            <a:r>
              <a:rPr lang="en-US" altLang="zh-CN" dirty="0"/>
              <a:t>SLAM and Segmentation frameworks</a:t>
            </a:r>
          </a:p>
          <a:p>
            <a:pPr lvl="1"/>
            <a:r>
              <a:rPr lang="en-US" altLang="zh-CN" dirty="0"/>
              <a:t>A unified framework of enhancing the SLAM and segmentation tasks mutually</a:t>
            </a:r>
          </a:p>
          <a:p>
            <a:pPr lvl="1"/>
            <a:r>
              <a:rPr lang="en-US" altLang="zh-CN" dirty="0"/>
              <a:t>Mask transfer strategy</a:t>
            </a:r>
          </a:p>
          <a:p>
            <a:pPr lvl="1"/>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14</a:t>
            </a:fld>
            <a:endParaRPr lang="en-US" altLang="zh-CN" dirty="0"/>
          </a:p>
        </p:txBody>
      </p:sp>
      <p:pic>
        <p:nvPicPr>
          <p:cNvPr id="5" name="图片 4">
            <a:extLst>
              <a:ext uri="{FF2B5EF4-FFF2-40B4-BE49-F238E27FC236}">
                <a16:creationId xmlns:a16="http://schemas.microsoft.com/office/drawing/2014/main" id="{00BEFDD6-552F-486C-802D-B6D66641FB46}"/>
              </a:ext>
            </a:extLst>
          </p:cNvPr>
          <p:cNvPicPr>
            <a:picLocks noChangeAspect="1"/>
          </p:cNvPicPr>
          <p:nvPr/>
        </p:nvPicPr>
        <p:blipFill>
          <a:blip r:embed="rId3"/>
          <a:stretch>
            <a:fillRect/>
          </a:stretch>
        </p:blipFill>
        <p:spPr>
          <a:xfrm>
            <a:off x="1960649" y="2629203"/>
            <a:ext cx="8270701" cy="3990250"/>
          </a:xfrm>
          <a:prstGeom prst="rect">
            <a:avLst/>
          </a:prstGeom>
        </p:spPr>
      </p:pic>
    </p:spTree>
    <p:extLst>
      <p:ext uri="{BB962C8B-B14F-4D97-AF65-F5344CB8AC3E}">
        <p14:creationId xmlns:p14="http://schemas.microsoft.com/office/powerpoint/2010/main" val="1159866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Our System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11200" y="1350581"/>
                <a:ext cx="10849205" cy="4565104"/>
              </a:xfrm>
            </p:spPr>
            <p:txBody>
              <a:bodyPr/>
              <a:lstStyle/>
              <a:p>
                <a:r>
                  <a:rPr lang="en-US" altLang="zh-CN" b="1" dirty="0"/>
                  <a:t>Dynamic </a:t>
                </a:r>
                <a:r>
                  <a:rPr lang="en-US" altLang="zh-CN" dirty="0" err="1"/>
                  <a:t>KeyFrame</a:t>
                </a:r>
                <a:r>
                  <a:rPr lang="en-US" altLang="zh-CN" dirty="0"/>
                  <a:t> selection strategy with respect to wireless connection condition</a:t>
                </a:r>
              </a:p>
              <a:p>
                <a:pPr lvl="1"/>
                <a:r>
                  <a:rPr lang="en-US" altLang="zh-CN" dirty="0"/>
                  <a:t>Dynamic keyframe selection strategy according to wireless condition</a:t>
                </a:r>
              </a:p>
              <a:p>
                <a:pPr lvl="1"/>
                <a14:m>
                  <m:oMath xmlns:m="http://schemas.openxmlformats.org/officeDocument/2006/math">
                    <m:r>
                      <a:rPr lang="en-US" altLang="zh-CN" b="0" i="1" smtClean="0">
                        <a:latin typeface="Cambria Math" panose="02040503050406030204" pitchFamily="18" charset="0"/>
                      </a:rPr>
                      <m:t>𝑁</m:t>
                    </m:r>
                    <m:r>
                      <a:rPr lang="en-US" altLang="zh-CN" b="0" i="1" smtClean="0">
                        <a:latin typeface="Cambria Math" panose="02040503050406030204" pitchFamily="18" charset="0"/>
                      </a:rPr>
                      <m:t>=</m:t>
                    </m:r>
                    <m:r>
                      <a:rPr lang="en-US" altLang="zh-CN" b="0" i="1" smtClean="0">
                        <a:latin typeface="Cambria Math" panose="02040503050406030204" pitchFamily="18" charset="0"/>
                      </a:rPr>
                      <m:t>𝐿</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𝑀</m:t>
                        </m:r>
                      </m:num>
                      <m:den>
                        <m:r>
                          <a:rPr lang="en-US" altLang="zh-CN" b="0" i="1" smtClean="0">
                            <a:latin typeface="Cambria Math" panose="02040503050406030204" pitchFamily="18" charset="0"/>
                          </a:rPr>
                          <m:t>𝐵</m:t>
                        </m:r>
                      </m:den>
                    </m:f>
                  </m:oMath>
                </a14:m>
                <a:r>
                  <a:rPr lang="en-US" altLang="zh-CN" dirty="0"/>
                  <a:t> </a:t>
                </a:r>
                <a14:m>
                  <m:oMath xmlns:m="http://schemas.openxmlformats.org/officeDocument/2006/math">
                    <m:r>
                      <a:rPr lang="en-US" altLang="zh-CN" b="0" i="0" dirty="0" smtClean="0">
                        <a:latin typeface="Cambria Math" panose="02040503050406030204" pitchFamily="18" charset="0"/>
                      </a:rPr>
                      <m:t>   </m:t>
                    </m:r>
                    <m:r>
                      <a:rPr lang="en-US" altLang="zh-CN" b="0" i="1" dirty="0" smtClean="0">
                        <a:latin typeface="Cambria Math" panose="02040503050406030204" pitchFamily="18" charset="0"/>
                      </a:rPr>
                      <m:t>𝑀</m:t>
                    </m:r>
                  </m:oMath>
                </a14:m>
                <a:r>
                  <a:rPr lang="en-US" altLang="zh-CN" dirty="0"/>
                  <a:t>: data size for each frame  </a:t>
                </a:r>
                <a14:m>
                  <m:oMath xmlns:m="http://schemas.openxmlformats.org/officeDocument/2006/math">
                    <m:r>
                      <a:rPr lang="en-US" altLang="zh-CN" b="0" i="1" smtClean="0">
                        <a:latin typeface="Cambria Math" panose="02040503050406030204" pitchFamily="18" charset="0"/>
                      </a:rPr>
                      <m:t>𝐵</m:t>
                    </m:r>
                    <m:r>
                      <a:rPr lang="en-US" altLang="zh-CN" b="0" i="1" smtClean="0">
                        <a:latin typeface="Cambria Math" panose="02040503050406030204" pitchFamily="18" charset="0"/>
                      </a:rPr>
                      <m:t>:</m:t>
                    </m:r>
                  </m:oMath>
                </a14:m>
                <a:r>
                  <a:rPr lang="en-US" altLang="zh-CN" dirty="0"/>
                  <a:t> bandwidth  </a:t>
                </a:r>
                <a14:m>
                  <m:oMath xmlns:m="http://schemas.openxmlformats.org/officeDocument/2006/math">
                    <m:r>
                      <a:rPr lang="en-US" altLang="zh-CN" b="0" i="1" smtClean="0">
                        <a:latin typeface="Cambria Math" panose="02040503050406030204" pitchFamily="18" charset="0"/>
                      </a:rPr>
                      <m:t>𝐿</m:t>
                    </m:r>
                    <m:r>
                      <a:rPr lang="en-US" altLang="zh-CN" b="0" i="1" smtClean="0">
                        <a:latin typeface="Cambria Math" panose="02040503050406030204" pitchFamily="18" charset="0"/>
                      </a:rPr>
                      <m:t>:</m:t>
                    </m:r>
                  </m:oMath>
                </a14:m>
                <a:r>
                  <a:rPr lang="en-US" altLang="zh-CN" dirty="0"/>
                  <a:t> network latency</a:t>
                </a:r>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𝑚𝑖𝑛</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𝑚𝑎𝑥</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𝛼</m:t>
                    </m:r>
                    <m:r>
                      <a:rPr lang="en-US" altLang="zh-CN" b="0" i="1" smtClean="0">
                        <a:latin typeface="Cambria Math" panose="02040503050406030204" pitchFamily="18" charset="0"/>
                      </a:rPr>
                      <m:t>,</m:t>
                    </m:r>
                    <m:r>
                      <a:rPr lang="zh-CN" altLang="en-US" b="0" i="1" smtClean="0">
                        <a:latin typeface="Cambria Math" panose="02040503050406030204" pitchFamily="18" charset="0"/>
                      </a:rPr>
                      <m:t>𝛽</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𝑙</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𝑚</m:t>
                        </m:r>
                      </m:sub>
                    </m:sSub>
                  </m:oMath>
                </a14:m>
                <a:r>
                  <a:rPr lang="en-US" altLang="zh-CN" dirty="0"/>
                  <a:t>: parameters of keyframe selection strategy</a:t>
                </a:r>
              </a:p>
              <a:p>
                <a:pPr marL="0" indent="0">
                  <a:buNone/>
                </a:pP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11200" y="1350581"/>
                <a:ext cx="10849205" cy="4565104"/>
              </a:xfrm>
              <a:blipFill>
                <a:blip r:embed="rId3"/>
                <a:stretch>
                  <a:fillRect l="-899" t="-107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87AB51E9-348C-4DC8-84CE-839F8B9DCC07}" type="slidenum">
              <a:rPr lang="en-US" altLang="zh-CN" smtClean="0"/>
              <a:pPr/>
              <a:t>15</a:t>
            </a:fld>
            <a:endParaRPr lang="en-US" altLang="zh-CN" dirty="0"/>
          </a:p>
        </p:txBody>
      </p:sp>
      <p:pic>
        <p:nvPicPr>
          <p:cNvPr id="6" name="图片 5">
            <a:extLst>
              <a:ext uri="{FF2B5EF4-FFF2-40B4-BE49-F238E27FC236}">
                <a16:creationId xmlns:a16="http://schemas.microsoft.com/office/drawing/2014/main" id="{A5059CF3-013D-45BB-9BB1-7A5B3E568908}"/>
              </a:ext>
            </a:extLst>
          </p:cNvPr>
          <p:cNvPicPr>
            <a:picLocks noChangeAspect="1"/>
          </p:cNvPicPr>
          <p:nvPr/>
        </p:nvPicPr>
        <p:blipFill>
          <a:blip r:embed="rId4"/>
          <a:stretch>
            <a:fillRect/>
          </a:stretch>
        </p:blipFill>
        <p:spPr>
          <a:xfrm>
            <a:off x="1138237" y="3648859"/>
            <a:ext cx="9915525" cy="2419350"/>
          </a:xfrm>
          <a:prstGeom prst="rect">
            <a:avLst/>
          </a:prstGeom>
        </p:spPr>
      </p:pic>
    </p:spTree>
    <p:extLst>
      <p:ext uri="{BB962C8B-B14F-4D97-AF65-F5344CB8AC3E}">
        <p14:creationId xmlns:p14="http://schemas.microsoft.com/office/powerpoint/2010/main" val="46982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a:t>
            </a:r>
            <a:endParaRPr lang="zh-CN" altLang="en-US" dirty="0"/>
          </a:p>
        </p:txBody>
      </p:sp>
      <p:sp>
        <p:nvSpPr>
          <p:cNvPr id="3" name="内容占位符 2"/>
          <p:cNvSpPr>
            <a:spLocks noGrp="1"/>
          </p:cNvSpPr>
          <p:nvPr>
            <p:ph idx="1"/>
          </p:nvPr>
        </p:nvSpPr>
        <p:spPr>
          <a:xfrm>
            <a:off x="733195" y="1196752"/>
            <a:ext cx="10849205" cy="4983484"/>
          </a:xfrm>
        </p:spPr>
        <p:txBody>
          <a:bodyPr/>
          <a:lstStyle/>
          <a:p>
            <a:r>
              <a:rPr lang="en-US" dirty="0"/>
              <a:t>Experimental Scenarios</a:t>
            </a:r>
          </a:p>
          <a:p>
            <a:pPr lvl="1"/>
            <a:r>
              <a:rPr lang="en-US" altLang="zh-CN" dirty="0"/>
              <a:t>Two standard datasets: TUM[1] and KITTI[2]</a:t>
            </a:r>
          </a:p>
          <a:p>
            <a:pPr lvl="1"/>
            <a:r>
              <a:rPr lang="en-US" altLang="zh-CN" dirty="0"/>
              <a:t>Comparative methods:</a:t>
            </a:r>
          </a:p>
          <a:p>
            <a:pPr lvl="2"/>
            <a:r>
              <a:rPr lang="en-US" altLang="zh-CN" dirty="0"/>
              <a:t>original ORB SLAM: state-of-the-art SLAM framework</a:t>
            </a:r>
          </a:p>
          <a:p>
            <a:pPr lvl="2"/>
            <a:r>
              <a:rPr lang="en-US" altLang="zh-CN" dirty="0"/>
              <a:t>Mask-SLAM: simply fused Mask RCNN framework and SLAM, used in previous works.</a:t>
            </a:r>
          </a:p>
          <a:p>
            <a:pPr lvl="2"/>
            <a:r>
              <a:rPr lang="en-US" altLang="zh-CN" dirty="0">
                <a:solidFill>
                  <a:srgbClr val="FF0000"/>
                </a:solidFill>
              </a:rPr>
              <a:t>Neither of above two methods can work on mobile devices, entire task are offloaded to edge server</a:t>
            </a:r>
          </a:p>
          <a:p>
            <a:pPr lvl="1"/>
            <a:r>
              <a:rPr lang="en-US" dirty="0"/>
              <a:t>Case study:</a:t>
            </a:r>
          </a:p>
          <a:p>
            <a:pPr lvl="2"/>
            <a:r>
              <a:rPr lang="en-US" dirty="0"/>
              <a:t>Pedestrian Localization and Tracking in a laboratory</a:t>
            </a:r>
          </a:p>
          <a:p>
            <a:pPr lvl="2"/>
            <a:r>
              <a:rPr lang="en-US" dirty="0"/>
              <a:t>Robot Mapping and Navigation in a shopping mall</a:t>
            </a:r>
          </a:p>
          <a:p>
            <a:pPr lvl="1"/>
            <a:r>
              <a:rPr lang="en-US" dirty="0"/>
              <a:t>Mobile devices:</a:t>
            </a:r>
          </a:p>
          <a:p>
            <a:pPr lvl="2"/>
            <a:r>
              <a:rPr lang="en-US" dirty="0"/>
              <a:t>Two Samsung Galaxy S10, two Google Nexus 6p</a:t>
            </a:r>
          </a:p>
          <a:p>
            <a:pPr lvl="2"/>
            <a:r>
              <a:rPr lang="en-US" dirty="0"/>
              <a:t>One iPhone X</a:t>
            </a:r>
          </a:p>
          <a:p>
            <a:pPr lvl="2"/>
            <a:r>
              <a:rPr lang="en-US" dirty="0"/>
              <a:t>One Nvidia </a:t>
            </a:r>
            <a:r>
              <a:rPr lang="en-US" dirty="0" err="1"/>
              <a:t>Jetsion</a:t>
            </a:r>
            <a:r>
              <a:rPr lang="en-US" dirty="0"/>
              <a:t> TX2 (a type of development board for edge computing)</a:t>
            </a:r>
            <a:br>
              <a:rPr lang="en-US" dirty="0"/>
            </a:br>
            <a:endParaRPr lang="en-US" dirty="0"/>
          </a:p>
          <a:p>
            <a:endParaRPr lang="en-US" dirty="0"/>
          </a:p>
          <a:p>
            <a:endParaRPr lang="en-US" altLang="zh-CN" dirty="0"/>
          </a:p>
          <a:p>
            <a:pPr marL="0" indent="0">
              <a:buNone/>
            </a:pPr>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16</a:t>
            </a:fld>
            <a:endParaRPr lang="en-US" altLang="zh-CN"/>
          </a:p>
        </p:txBody>
      </p:sp>
      <p:sp>
        <p:nvSpPr>
          <p:cNvPr id="5" name="文本框 4">
            <a:extLst>
              <a:ext uri="{FF2B5EF4-FFF2-40B4-BE49-F238E27FC236}">
                <a16:creationId xmlns:a16="http://schemas.microsoft.com/office/drawing/2014/main" id="{B890561C-2F26-47F9-A306-AAC32DB6A1D2}"/>
              </a:ext>
            </a:extLst>
          </p:cNvPr>
          <p:cNvSpPr txBox="1"/>
          <p:nvPr/>
        </p:nvSpPr>
        <p:spPr>
          <a:xfrm>
            <a:off x="0" y="6011996"/>
            <a:ext cx="12192000" cy="738664"/>
          </a:xfrm>
          <a:prstGeom prst="rect">
            <a:avLst/>
          </a:prstGeom>
          <a:noFill/>
        </p:spPr>
        <p:txBody>
          <a:bodyPr wrap="square" rtlCol="0">
            <a:spAutoFit/>
          </a:bodyPr>
          <a:lstStyle/>
          <a:p>
            <a:r>
              <a:rPr lang="en-US" altLang="zh-CN" sz="1400" dirty="0"/>
              <a:t>[1] J. Sturm, N. Engelhard, F. Endres, W. </a:t>
            </a:r>
            <a:r>
              <a:rPr lang="en-US" altLang="zh-CN" sz="1400" dirty="0" err="1"/>
              <a:t>Burgard</a:t>
            </a:r>
            <a:r>
              <a:rPr lang="en-US" altLang="zh-CN" sz="1400" dirty="0"/>
              <a:t>, and D. </a:t>
            </a:r>
            <a:r>
              <a:rPr lang="en-US" altLang="zh-CN" sz="1400" dirty="0" err="1"/>
              <a:t>Cremers</a:t>
            </a:r>
            <a:r>
              <a:rPr lang="en-US" altLang="zh-CN" sz="1400" dirty="0"/>
              <a:t>, “A benchmark for the evaluation of </a:t>
            </a:r>
            <a:r>
              <a:rPr lang="en-US" altLang="zh-CN" sz="1400" dirty="0" err="1"/>
              <a:t>rgb</a:t>
            </a:r>
            <a:r>
              <a:rPr lang="en-US" altLang="zh-CN" sz="1400" dirty="0"/>
              <a:t>-d slam systems,” in Proceedings of the IEEE IROS, 2012.</a:t>
            </a:r>
          </a:p>
          <a:p>
            <a:r>
              <a:rPr lang="en-US" altLang="zh-CN" sz="1400" dirty="0"/>
              <a:t>[2] A. Geiger, P. Lenz, and R. Urtasun, “Are we ready for autonomous driving? the </a:t>
            </a:r>
            <a:r>
              <a:rPr lang="en-US" altLang="zh-CN" sz="1400" dirty="0" err="1"/>
              <a:t>kitti</a:t>
            </a:r>
            <a:r>
              <a:rPr lang="en-US" altLang="zh-CN" sz="1400" dirty="0"/>
              <a:t> vision benchmark suite,” in Proceedings of the IEEE CVPR, 2012.</a:t>
            </a:r>
            <a:endParaRPr lang="zh-CN" altLang="en-US" sz="1400" dirty="0"/>
          </a:p>
        </p:txBody>
      </p:sp>
    </p:spTree>
    <p:extLst>
      <p:ext uri="{BB962C8B-B14F-4D97-AF65-F5344CB8AC3E}">
        <p14:creationId xmlns:p14="http://schemas.microsoft.com/office/powerpoint/2010/main" val="382846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a:t>
            </a:r>
            <a:endParaRPr lang="zh-CN" altLang="en-US" dirty="0"/>
          </a:p>
        </p:txBody>
      </p:sp>
      <p:sp>
        <p:nvSpPr>
          <p:cNvPr id="3" name="内容占位符 2"/>
          <p:cNvSpPr>
            <a:spLocks noGrp="1"/>
          </p:cNvSpPr>
          <p:nvPr>
            <p:ph idx="1"/>
          </p:nvPr>
        </p:nvSpPr>
        <p:spPr>
          <a:xfrm>
            <a:off x="719403" y="1600200"/>
            <a:ext cx="10849205" cy="4983484"/>
          </a:xfrm>
        </p:spPr>
        <p:txBody>
          <a:bodyPr/>
          <a:lstStyle/>
          <a:p>
            <a:r>
              <a:rPr lang="en-US" altLang="zh-CN" dirty="0"/>
              <a:t>Accuracy on dataset</a:t>
            </a:r>
          </a:p>
          <a:p>
            <a:pPr lvl="1"/>
            <a:r>
              <a:rPr lang="en-US" dirty="0"/>
              <a:t>Outperforms benchmarks by more than 20%</a:t>
            </a:r>
          </a:p>
          <a:p>
            <a:pPr lvl="1"/>
            <a:r>
              <a:rPr lang="en-US" dirty="0"/>
              <a:t>Only the proposed </a:t>
            </a:r>
            <a:r>
              <a:rPr lang="en-US" b="1" i="1" dirty="0" err="1"/>
              <a:t>edgeSLAM</a:t>
            </a:r>
            <a:r>
              <a:rPr lang="en-US" b="1" i="1" dirty="0"/>
              <a:t> </a:t>
            </a:r>
            <a:r>
              <a:rPr lang="en-US" dirty="0"/>
              <a:t>can work on mobile devices in real-time</a:t>
            </a:r>
            <a:br>
              <a:rPr lang="en-US" dirty="0"/>
            </a:br>
            <a:endParaRPr lang="en-US" dirty="0"/>
          </a:p>
          <a:p>
            <a:endParaRPr lang="en-US" dirty="0"/>
          </a:p>
          <a:p>
            <a:endParaRPr lang="en-US" altLang="zh-CN" dirty="0"/>
          </a:p>
          <a:p>
            <a:pPr marL="0" indent="0">
              <a:buNone/>
            </a:pPr>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17</a:t>
            </a:fld>
            <a:endParaRPr lang="en-US" altLang="zh-CN"/>
          </a:p>
        </p:txBody>
      </p:sp>
      <p:pic>
        <p:nvPicPr>
          <p:cNvPr id="5" name="图片 4">
            <a:extLst>
              <a:ext uri="{FF2B5EF4-FFF2-40B4-BE49-F238E27FC236}">
                <a16:creationId xmlns:a16="http://schemas.microsoft.com/office/drawing/2014/main" id="{5D07F16C-431B-47BB-99BF-D6BA5B10301F}"/>
              </a:ext>
            </a:extLst>
          </p:cNvPr>
          <p:cNvPicPr>
            <a:picLocks noChangeAspect="1"/>
          </p:cNvPicPr>
          <p:nvPr/>
        </p:nvPicPr>
        <p:blipFill>
          <a:blip r:embed="rId3"/>
          <a:stretch>
            <a:fillRect/>
          </a:stretch>
        </p:blipFill>
        <p:spPr>
          <a:xfrm>
            <a:off x="0" y="2976602"/>
            <a:ext cx="12192000" cy="2565918"/>
          </a:xfrm>
          <a:prstGeom prst="rect">
            <a:avLst/>
          </a:prstGeom>
        </p:spPr>
      </p:pic>
      <p:sp>
        <p:nvSpPr>
          <p:cNvPr id="10" name="文本框 9">
            <a:extLst>
              <a:ext uri="{FF2B5EF4-FFF2-40B4-BE49-F238E27FC236}">
                <a16:creationId xmlns:a16="http://schemas.microsoft.com/office/drawing/2014/main" id="{368A7BCE-2DBE-4E00-938E-3ECFEB5C7BD1}"/>
              </a:ext>
            </a:extLst>
          </p:cNvPr>
          <p:cNvSpPr txBox="1"/>
          <p:nvPr/>
        </p:nvSpPr>
        <p:spPr>
          <a:xfrm>
            <a:off x="98070" y="5546616"/>
            <a:ext cx="4009431" cy="338554"/>
          </a:xfrm>
          <a:prstGeom prst="rect">
            <a:avLst/>
          </a:prstGeom>
          <a:noFill/>
        </p:spPr>
        <p:txBody>
          <a:bodyPr wrap="none" rtlCol="0">
            <a:spAutoFit/>
          </a:bodyPr>
          <a:lstStyle/>
          <a:p>
            <a:pPr algn="ctr"/>
            <a:r>
              <a:rPr lang="en-US" altLang="zh-CN" sz="1600" dirty="0">
                <a:latin typeface="+mj-lt"/>
                <a:ea typeface="+mj-ea"/>
              </a:rPr>
              <a:t>Localization accuracy on TUM dataset</a:t>
            </a:r>
            <a:endParaRPr lang="zh-CN" altLang="en-US" sz="1600" dirty="0">
              <a:solidFill>
                <a:srgbClr val="FF0000"/>
              </a:solidFill>
              <a:latin typeface="+mj-lt"/>
              <a:ea typeface="+mj-ea"/>
            </a:endParaRPr>
          </a:p>
        </p:txBody>
      </p:sp>
      <p:sp>
        <p:nvSpPr>
          <p:cNvPr id="11" name="文本框 10">
            <a:extLst>
              <a:ext uri="{FF2B5EF4-FFF2-40B4-BE49-F238E27FC236}">
                <a16:creationId xmlns:a16="http://schemas.microsoft.com/office/drawing/2014/main" id="{5F404E79-F904-4774-AB15-1DD732752711}"/>
              </a:ext>
            </a:extLst>
          </p:cNvPr>
          <p:cNvSpPr txBox="1"/>
          <p:nvPr/>
        </p:nvSpPr>
        <p:spPr>
          <a:xfrm>
            <a:off x="4481758" y="5542520"/>
            <a:ext cx="3637535" cy="338554"/>
          </a:xfrm>
          <a:prstGeom prst="rect">
            <a:avLst/>
          </a:prstGeom>
          <a:noFill/>
        </p:spPr>
        <p:txBody>
          <a:bodyPr wrap="none" rtlCol="0">
            <a:spAutoFit/>
          </a:bodyPr>
          <a:lstStyle/>
          <a:p>
            <a:pPr algn="ctr"/>
            <a:r>
              <a:rPr lang="en-US" altLang="zh-CN" sz="1600" dirty="0">
                <a:latin typeface="+mj-lt"/>
                <a:ea typeface="+mj-ea"/>
              </a:rPr>
              <a:t>Tracking accuracy on KITTI dataset</a:t>
            </a:r>
            <a:endParaRPr lang="zh-CN" altLang="en-US" sz="1600" dirty="0">
              <a:solidFill>
                <a:srgbClr val="FF0000"/>
              </a:solidFill>
              <a:latin typeface="+mj-lt"/>
              <a:ea typeface="+mj-ea"/>
            </a:endParaRPr>
          </a:p>
        </p:txBody>
      </p:sp>
      <p:sp>
        <p:nvSpPr>
          <p:cNvPr id="14" name="文本框 13">
            <a:extLst>
              <a:ext uri="{FF2B5EF4-FFF2-40B4-BE49-F238E27FC236}">
                <a16:creationId xmlns:a16="http://schemas.microsoft.com/office/drawing/2014/main" id="{3A8BFE1B-78AE-4E39-BB34-786977509F84}"/>
              </a:ext>
            </a:extLst>
          </p:cNvPr>
          <p:cNvSpPr txBox="1"/>
          <p:nvPr/>
        </p:nvSpPr>
        <p:spPr>
          <a:xfrm>
            <a:off x="8535004" y="5548468"/>
            <a:ext cx="3719288" cy="338554"/>
          </a:xfrm>
          <a:prstGeom prst="rect">
            <a:avLst/>
          </a:prstGeom>
          <a:noFill/>
        </p:spPr>
        <p:txBody>
          <a:bodyPr wrap="none" rtlCol="0">
            <a:spAutoFit/>
          </a:bodyPr>
          <a:lstStyle/>
          <a:p>
            <a:pPr algn="ctr"/>
            <a:r>
              <a:rPr lang="en-US" altLang="zh-CN" sz="1600" dirty="0">
                <a:latin typeface="+mj-lt"/>
                <a:ea typeface="+mj-ea"/>
              </a:rPr>
              <a:t>Mapping accuracy on KITTI dataset</a:t>
            </a:r>
            <a:endParaRPr lang="zh-CN" altLang="en-US" sz="1600" dirty="0">
              <a:solidFill>
                <a:srgbClr val="FF0000"/>
              </a:solidFill>
              <a:latin typeface="+mj-lt"/>
              <a:ea typeface="+mj-ea"/>
            </a:endParaRPr>
          </a:p>
        </p:txBody>
      </p:sp>
    </p:spTree>
    <p:extLst>
      <p:ext uri="{BB962C8B-B14F-4D97-AF65-F5344CB8AC3E}">
        <p14:creationId xmlns:p14="http://schemas.microsoft.com/office/powerpoint/2010/main" val="42744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a:t>
            </a:r>
            <a:endParaRPr lang="zh-CN" altLang="en-US" dirty="0"/>
          </a:p>
        </p:txBody>
      </p:sp>
      <p:sp>
        <p:nvSpPr>
          <p:cNvPr id="3" name="内容占位符 2"/>
          <p:cNvSpPr>
            <a:spLocks noGrp="1"/>
          </p:cNvSpPr>
          <p:nvPr>
            <p:ph idx="1"/>
          </p:nvPr>
        </p:nvSpPr>
        <p:spPr>
          <a:xfrm>
            <a:off x="719403" y="1600200"/>
            <a:ext cx="10849205" cy="4983484"/>
          </a:xfrm>
        </p:spPr>
        <p:txBody>
          <a:bodyPr/>
          <a:lstStyle/>
          <a:p>
            <a:r>
              <a:rPr lang="en-US" altLang="zh-CN" dirty="0"/>
              <a:t>End-to-end latency under different wireless connection</a:t>
            </a:r>
          </a:p>
          <a:p>
            <a:pPr lvl="1"/>
            <a:r>
              <a:rPr lang="en-US" dirty="0"/>
              <a:t>Although fused with Segmentation framework, </a:t>
            </a:r>
            <a:r>
              <a:rPr lang="en-US" b="1" i="1" dirty="0" err="1"/>
              <a:t>edgeSLAM</a:t>
            </a:r>
            <a:r>
              <a:rPr lang="en-US" dirty="0"/>
              <a:t> can still work in real-time (&gt;30 fps)</a:t>
            </a:r>
          </a:p>
          <a:p>
            <a:pPr lvl="1"/>
            <a:r>
              <a:rPr lang="en-US" dirty="0"/>
              <a:t>With dynamic hyper-parameters selection strategy, </a:t>
            </a:r>
            <a:r>
              <a:rPr lang="en-US" b="1" i="1" dirty="0" err="1"/>
              <a:t>edgeSLAM</a:t>
            </a:r>
            <a:r>
              <a:rPr lang="en-US" b="1" i="1" dirty="0"/>
              <a:t> </a:t>
            </a:r>
            <a:r>
              <a:rPr lang="en-US" dirty="0"/>
              <a:t>can handle different wireless connection condition</a:t>
            </a:r>
            <a:br>
              <a:rPr lang="en-US" dirty="0"/>
            </a:br>
            <a:endParaRPr lang="en-US" dirty="0"/>
          </a:p>
          <a:p>
            <a:endParaRPr lang="en-US" dirty="0"/>
          </a:p>
          <a:p>
            <a:endParaRPr lang="en-US" altLang="zh-CN" dirty="0"/>
          </a:p>
          <a:p>
            <a:pPr marL="0" indent="0">
              <a:buNone/>
            </a:pPr>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18</a:t>
            </a:fld>
            <a:endParaRPr lang="en-US" altLang="zh-CN"/>
          </a:p>
        </p:txBody>
      </p:sp>
      <p:pic>
        <p:nvPicPr>
          <p:cNvPr id="6" name="图片 5">
            <a:extLst>
              <a:ext uri="{FF2B5EF4-FFF2-40B4-BE49-F238E27FC236}">
                <a16:creationId xmlns:a16="http://schemas.microsoft.com/office/drawing/2014/main" id="{71C1AF1C-79B4-4CD8-863D-B0EA27E28A83}"/>
              </a:ext>
            </a:extLst>
          </p:cNvPr>
          <p:cNvPicPr>
            <a:picLocks noChangeAspect="1"/>
          </p:cNvPicPr>
          <p:nvPr/>
        </p:nvPicPr>
        <p:blipFill>
          <a:blip r:embed="rId3"/>
          <a:stretch>
            <a:fillRect/>
          </a:stretch>
        </p:blipFill>
        <p:spPr>
          <a:xfrm>
            <a:off x="0" y="3859801"/>
            <a:ext cx="12192000" cy="2216727"/>
          </a:xfrm>
          <a:prstGeom prst="rect">
            <a:avLst/>
          </a:prstGeom>
        </p:spPr>
      </p:pic>
      <p:sp>
        <p:nvSpPr>
          <p:cNvPr id="12" name="文本框 11">
            <a:extLst>
              <a:ext uri="{FF2B5EF4-FFF2-40B4-BE49-F238E27FC236}">
                <a16:creationId xmlns:a16="http://schemas.microsoft.com/office/drawing/2014/main" id="{686BA941-521D-459A-B00B-A7E12CCEAD30}"/>
              </a:ext>
            </a:extLst>
          </p:cNvPr>
          <p:cNvSpPr txBox="1"/>
          <p:nvPr/>
        </p:nvSpPr>
        <p:spPr>
          <a:xfrm>
            <a:off x="5375920" y="3385724"/>
            <a:ext cx="1712328" cy="338554"/>
          </a:xfrm>
          <a:prstGeom prst="rect">
            <a:avLst/>
          </a:prstGeom>
          <a:noFill/>
        </p:spPr>
        <p:txBody>
          <a:bodyPr wrap="none" rtlCol="0">
            <a:spAutoFit/>
          </a:bodyPr>
          <a:lstStyle/>
          <a:p>
            <a:pPr algn="ctr"/>
            <a:r>
              <a:rPr lang="en-US" altLang="zh-CN" sz="1600" dirty="0">
                <a:solidFill>
                  <a:srgbClr val="FF0000"/>
                </a:solidFill>
                <a:latin typeface="+mj-lt"/>
                <a:ea typeface="+mj-ea"/>
              </a:rPr>
              <a:t>Indicates 30 fps</a:t>
            </a:r>
            <a:endParaRPr lang="zh-CN" altLang="en-US" sz="1600" dirty="0">
              <a:solidFill>
                <a:srgbClr val="FF0000"/>
              </a:solidFill>
              <a:latin typeface="+mj-lt"/>
              <a:ea typeface="+mj-ea"/>
            </a:endParaRPr>
          </a:p>
        </p:txBody>
      </p:sp>
      <p:cxnSp>
        <p:nvCxnSpPr>
          <p:cNvPr id="8" name="直接箭头连接符 7">
            <a:extLst>
              <a:ext uri="{FF2B5EF4-FFF2-40B4-BE49-F238E27FC236}">
                <a16:creationId xmlns:a16="http://schemas.microsoft.com/office/drawing/2014/main" id="{B4C3FC8D-A57F-4198-A36A-FF533C05F5AB}"/>
              </a:ext>
            </a:extLst>
          </p:cNvPr>
          <p:cNvCxnSpPr>
            <a:cxnSpLocks/>
          </p:cNvCxnSpPr>
          <p:nvPr/>
        </p:nvCxnSpPr>
        <p:spPr>
          <a:xfrm flipH="1" flipV="1">
            <a:off x="7088249" y="3555002"/>
            <a:ext cx="2608151" cy="8821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84C20CBC-B39D-461B-A13D-7F39A258B214}"/>
              </a:ext>
            </a:extLst>
          </p:cNvPr>
          <p:cNvCxnSpPr>
            <a:cxnSpLocks/>
          </p:cNvCxnSpPr>
          <p:nvPr/>
        </p:nvCxnSpPr>
        <p:spPr>
          <a:xfrm flipV="1">
            <a:off x="2495600" y="3645876"/>
            <a:ext cx="2880320" cy="4460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55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a:t>
            </a:r>
            <a:endParaRPr lang="zh-CN" altLang="en-US" dirty="0"/>
          </a:p>
        </p:txBody>
      </p:sp>
      <p:sp>
        <p:nvSpPr>
          <p:cNvPr id="3" name="内容占位符 2"/>
          <p:cNvSpPr>
            <a:spLocks noGrp="1"/>
          </p:cNvSpPr>
          <p:nvPr>
            <p:ph idx="1"/>
          </p:nvPr>
        </p:nvSpPr>
        <p:spPr>
          <a:xfrm>
            <a:off x="719403" y="1600200"/>
            <a:ext cx="10849205" cy="4983484"/>
          </a:xfrm>
        </p:spPr>
        <p:txBody>
          <a:bodyPr/>
          <a:lstStyle/>
          <a:p>
            <a:r>
              <a:rPr lang="en-US" altLang="zh-CN" dirty="0"/>
              <a:t>Results on case study</a:t>
            </a:r>
            <a:br>
              <a:rPr lang="en-US" dirty="0"/>
            </a:br>
            <a:endParaRPr lang="en-US" dirty="0"/>
          </a:p>
          <a:p>
            <a:endParaRPr lang="en-US" dirty="0"/>
          </a:p>
          <a:p>
            <a:endParaRPr lang="en-US" altLang="zh-CN" dirty="0"/>
          </a:p>
          <a:p>
            <a:pPr marL="0" indent="0">
              <a:buNone/>
            </a:pPr>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19</a:t>
            </a:fld>
            <a:endParaRPr lang="en-US" altLang="zh-CN"/>
          </a:p>
        </p:txBody>
      </p:sp>
      <p:pic>
        <p:nvPicPr>
          <p:cNvPr id="5" name="图片 4">
            <a:extLst>
              <a:ext uri="{FF2B5EF4-FFF2-40B4-BE49-F238E27FC236}">
                <a16:creationId xmlns:a16="http://schemas.microsoft.com/office/drawing/2014/main" id="{80A0CE6E-942D-44A0-BC32-B5CA198FB4B2}"/>
              </a:ext>
            </a:extLst>
          </p:cNvPr>
          <p:cNvPicPr>
            <a:picLocks noChangeAspect="1"/>
          </p:cNvPicPr>
          <p:nvPr/>
        </p:nvPicPr>
        <p:blipFill>
          <a:blip r:embed="rId3"/>
          <a:stretch>
            <a:fillRect/>
          </a:stretch>
        </p:blipFill>
        <p:spPr>
          <a:xfrm>
            <a:off x="1127448" y="2514639"/>
            <a:ext cx="9648825" cy="2733675"/>
          </a:xfrm>
          <a:prstGeom prst="rect">
            <a:avLst/>
          </a:prstGeom>
        </p:spPr>
      </p:pic>
      <p:sp>
        <p:nvSpPr>
          <p:cNvPr id="10" name="文本框 9">
            <a:extLst>
              <a:ext uri="{FF2B5EF4-FFF2-40B4-BE49-F238E27FC236}">
                <a16:creationId xmlns:a16="http://schemas.microsoft.com/office/drawing/2014/main" id="{7F506E21-DFFD-49F2-B541-CD0BB070A2CA}"/>
              </a:ext>
            </a:extLst>
          </p:cNvPr>
          <p:cNvSpPr txBox="1"/>
          <p:nvPr/>
        </p:nvSpPr>
        <p:spPr>
          <a:xfrm>
            <a:off x="1928120" y="5306990"/>
            <a:ext cx="3163046" cy="338554"/>
          </a:xfrm>
          <a:prstGeom prst="rect">
            <a:avLst/>
          </a:prstGeom>
          <a:noFill/>
        </p:spPr>
        <p:txBody>
          <a:bodyPr wrap="none" rtlCol="0">
            <a:spAutoFit/>
          </a:bodyPr>
          <a:lstStyle/>
          <a:p>
            <a:pPr algn="ctr"/>
            <a:r>
              <a:rPr lang="en-US" altLang="zh-CN" sz="1600" dirty="0">
                <a:latin typeface="+mj-lt"/>
                <a:ea typeface="+mj-ea"/>
              </a:rPr>
              <a:t>Pedestrian Tracking Accuracy</a:t>
            </a:r>
            <a:endParaRPr lang="zh-CN" altLang="en-US" sz="1600" dirty="0">
              <a:solidFill>
                <a:srgbClr val="FF0000"/>
              </a:solidFill>
              <a:latin typeface="+mj-lt"/>
              <a:ea typeface="+mj-ea"/>
            </a:endParaRPr>
          </a:p>
        </p:txBody>
      </p:sp>
      <p:sp>
        <p:nvSpPr>
          <p:cNvPr id="11" name="文本框 10">
            <a:extLst>
              <a:ext uri="{FF2B5EF4-FFF2-40B4-BE49-F238E27FC236}">
                <a16:creationId xmlns:a16="http://schemas.microsoft.com/office/drawing/2014/main" id="{AA2C71AA-1341-4D79-9031-C0267611CF9E}"/>
              </a:ext>
            </a:extLst>
          </p:cNvPr>
          <p:cNvSpPr txBox="1"/>
          <p:nvPr/>
        </p:nvSpPr>
        <p:spPr>
          <a:xfrm>
            <a:off x="6050947" y="5306990"/>
            <a:ext cx="4907113" cy="338554"/>
          </a:xfrm>
          <a:prstGeom prst="rect">
            <a:avLst/>
          </a:prstGeom>
          <a:noFill/>
        </p:spPr>
        <p:txBody>
          <a:bodyPr wrap="none" rtlCol="0">
            <a:spAutoFit/>
          </a:bodyPr>
          <a:lstStyle/>
          <a:p>
            <a:pPr algn="ctr"/>
            <a:r>
              <a:rPr lang="en-US" altLang="zh-CN" sz="1600" dirty="0">
                <a:latin typeface="+mj-lt"/>
                <a:ea typeface="+mj-ea"/>
              </a:rPr>
              <a:t>Robot Navigation Accuracy &amp; Operation Delay</a:t>
            </a:r>
            <a:endParaRPr lang="zh-CN" altLang="en-US" sz="1600" dirty="0">
              <a:solidFill>
                <a:srgbClr val="FF0000"/>
              </a:solidFill>
              <a:latin typeface="+mj-lt"/>
              <a:ea typeface="+mj-ea"/>
            </a:endParaRPr>
          </a:p>
        </p:txBody>
      </p:sp>
      <p:sp>
        <p:nvSpPr>
          <p:cNvPr id="8" name="TextBox 10">
            <a:extLst>
              <a:ext uri="{FF2B5EF4-FFF2-40B4-BE49-F238E27FC236}">
                <a16:creationId xmlns:a16="http://schemas.microsoft.com/office/drawing/2014/main" id="{95C133B2-8769-4651-9050-F5C405B49F65}"/>
              </a:ext>
            </a:extLst>
          </p:cNvPr>
          <p:cNvSpPr txBox="1"/>
          <p:nvPr/>
        </p:nvSpPr>
        <p:spPr>
          <a:xfrm>
            <a:off x="1493419" y="2039516"/>
            <a:ext cx="2016224"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EA4A54"/>
                </a:solidFill>
                <a:latin typeface="+mn-lt"/>
              </a:rPr>
              <a:t>Average:7.6cm</a:t>
            </a:r>
          </a:p>
          <a:p>
            <a:pPr marL="285750" indent="-285750">
              <a:buFont typeface="Arial" panose="020B0604020202020204" pitchFamily="34" charset="0"/>
              <a:buChar char="•"/>
            </a:pPr>
            <a:r>
              <a:rPr lang="en-US" sz="1600" b="1" dirty="0">
                <a:solidFill>
                  <a:srgbClr val="EA4A54"/>
                </a:solidFill>
                <a:latin typeface="+mn-lt"/>
              </a:rPr>
              <a:t>95</a:t>
            </a:r>
            <a:r>
              <a:rPr lang="en-US" sz="1600" b="1" baseline="30000" dirty="0">
                <a:solidFill>
                  <a:srgbClr val="EA4A54"/>
                </a:solidFill>
                <a:latin typeface="+mn-lt"/>
              </a:rPr>
              <a:t>th</a:t>
            </a:r>
            <a:r>
              <a:rPr lang="en-US" sz="1600" b="1" dirty="0">
                <a:solidFill>
                  <a:srgbClr val="EA4A54"/>
                </a:solidFill>
                <a:latin typeface="+mn-lt"/>
              </a:rPr>
              <a:t>: 9.9cm</a:t>
            </a:r>
          </a:p>
        </p:txBody>
      </p:sp>
      <p:sp>
        <p:nvSpPr>
          <p:cNvPr id="9" name="TextBox 10">
            <a:extLst>
              <a:ext uri="{FF2B5EF4-FFF2-40B4-BE49-F238E27FC236}">
                <a16:creationId xmlns:a16="http://schemas.microsoft.com/office/drawing/2014/main" id="{C3BAE8C3-9F62-4B2B-9C3F-5BB3BEE78B08}"/>
              </a:ext>
            </a:extLst>
          </p:cNvPr>
          <p:cNvSpPr txBox="1"/>
          <p:nvPr/>
        </p:nvSpPr>
        <p:spPr>
          <a:xfrm>
            <a:off x="2279576" y="3212976"/>
            <a:ext cx="2016224"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EA4A54"/>
                </a:solidFill>
                <a:latin typeface="+mn-lt"/>
              </a:rPr>
              <a:t>Average:9.9cm</a:t>
            </a:r>
          </a:p>
          <a:p>
            <a:pPr marL="285750" indent="-285750">
              <a:buFont typeface="Arial" panose="020B0604020202020204" pitchFamily="34" charset="0"/>
              <a:buChar char="•"/>
            </a:pPr>
            <a:r>
              <a:rPr lang="en-US" sz="1600" b="1" dirty="0">
                <a:solidFill>
                  <a:srgbClr val="EA4A54"/>
                </a:solidFill>
                <a:latin typeface="+mn-lt"/>
              </a:rPr>
              <a:t>95</a:t>
            </a:r>
            <a:r>
              <a:rPr lang="en-US" sz="1600" b="1" baseline="30000" dirty="0">
                <a:solidFill>
                  <a:srgbClr val="EA4A54"/>
                </a:solidFill>
                <a:latin typeface="+mn-lt"/>
              </a:rPr>
              <a:t>th</a:t>
            </a:r>
            <a:r>
              <a:rPr lang="en-US" sz="1600" b="1" dirty="0">
                <a:solidFill>
                  <a:srgbClr val="EA4A54"/>
                </a:solidFill>
                <a:latin typeface="+mn-lt"/>
              </a:rPr>
              <a:t>: 11.4cm</a:t>
            </a:r>
          </a:p>
        </p:txBody>
      </p:sp>
    </p:spTree>
    <p:extLst>
      <p:ext uri="{BB962C8B-B14F-4D97-AF65-F5344CB8AC3E}">
        <p14:creationId xmlns:p14="http://schemas.microsoft.com/office/powerpoint/2010/main" val="247171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Motivation</a:t>
            </a:r>
            <a:endParaRPr lang="zh-CN" altLang="en-US" dirty="0"/>
          </a:p>
        </p:txBody>
      </p:sp>
      <p:sp>
        <p:nvSpPr>
          <p:cNvPr id="3" name="内容占位符 2"/>
          <p:cNvSpPr>
            <a:spLocks noGrp="1"/>
          </p:cNvSpPr>
          <p:nvPr>
            <p:ph idx="1"/>
          </p:nvPr>
        </p:nvSpPr>
        <p:spPr>
          <a:xfrm>
            <a:off x="719403" y="1484784"/>
            <a:ext cx="10849205" cy="5257378"/>
          </a:xfrm>
        </p:spPr>
        <p:txBody>
          <a:bodyPr/>
          <a:lstStyle/>
          <a:p>
            <a:r>
              <a:rPr lang="en-US" altLang="zh-CN" dirty="0"/>
              <a:t>What is </a:t>
            </a:r>
            <a:r>
              <a:rPr lang="en-US" altLang="zh-CN" i="1" dirty="0">
                <a:solidFill>
                  <a:srgbClr val="FF0000"/>
                </a:solidFill>
              </a:rPr>
              <a:t>SLAM</a:t>
            </a:r>
            <a:r>
              <a:rPr lang="en-US" altLang="zh-CN" dirty="0"/>
              <a:t>?</a:t>
            </a:r>
          </a:p>
          <a:p>
            <a:pPr lvl="1"/>
            <a:r>
              <a:rPr lang="en-US" altLang="zh-CN" b="1" i="1" dirty="0"/>
              <a:t>S</a:t>
            </a:r>
            <a:r>
              <a:rPr lang="en-US" altLang="zh-CN" dirty="0"/>
              <a:t>imultaneous </a:t>
            </a:r>
            <a:r>
              <a:rPr lang="en-US" altLang="zh-CN" b="1" i="1" dirty="0"/>
              <a:t>L</a:t>
            </a:r>
            <a:r>
              <a:rPr lang="en-US" altLang="zh-CN" dirty="0"/>
              <a:t>ocalization </a:t>
            </a:r>
            <a:r>
              <a:rPr lang="en-US" altLang="zh-CN" b="1" i="1" dirty="0"/>
              <a:t>A</a:t>
            </a:r>
            <a:r>
              <a:rPr lang="en-US" altLang="zh-CN" dirty="0"/>
              <a:t>nd </a:t>
            </a:r>
            <a:r>
              <a:rPr lang="en-US" altLang="zh-CN" b="1" i="1" dirty="0"/>
              <a:t>M</a:t>
            </a:r>
            <a:r>
              <a:rPr lang="en-US" altLang="zh-CN" dirty="0"/>
              <a:t>apping</a:t>
            </a:r>
          </a:p>
          <a:p>
            <a:endParaRPr lang="en-US" altLang="zh-CN" dirty="0"/>
          </a:p>
          <a:p>
            <a:endParaRPr lang="en-US" altLang="zh-CN" dirty="0"/>
          </a:p>
          <a:p>
            <a:endParaRPr lang="en-US" altLang="zh-CN" dirty="0"/>
          </a:p>
          <a:p>
            <a:endParaRPr lang="en-US" altLang="zh-CN" dirty="0"/>
          </a:p>
          <a:p>
            <a:pPr marL="0" indent="0">
              <a:buNone/>
            </a:pPr>
            <a:endParaRPr lang="en-US" altLang="zh-CN" dirty="0"/>
          </a:p>
          <a:p>
            <a:r>
              <a:rPr lang="en-US" altLang="zh-CN" dirty="0"/>
              <a:t>Why </a:t>
            </a:r>
            <a:r>
              <a:rPr lang="en-US" altLang="zh-CN" i="1" dirty="0">
                <a:solidFill>
                  <a:srgbClr val="FF0000"/>
                </a:solidFill>
              </a:rPr>
              <a:t>visual SLAM</a:t>
            </a:r>
            <a:r>
              <a:rPr lang="en-US" altLang="zh-CN" dirty="0"/>
              <a:t>?</a:t>
            </a:r>
          </a:p>
          <a:p>
            <a:pPr lvl="1"/>
            <a:r>
              <a:rPr lang="en-US" altLang="zh-CN" dirty="0"/>
              <a:t>Ubiquitous: Almost each smart mobile device has been equipped with camera.</a:t>
            </a:r>
          </a:p>
          <a:p>
            <a:pPr lvl="1"/>
            <a:r>
              <a:rPr lang="en-US" altLang="zh-CN" dirty="0"/>
              <a:t>Low-cost: Off-the-shelf monocular camera compared with expensive sensor (e.g. Lidar).</a:t>
            </a:r>
          </a:p>
          <a:p>
            <a:pPr lvl="1"/>
            <a:r>
              <a:rPr lang="en-US" altLang="zh-CN" dirty="0"/>
              <a:t>High-accuracy: Localization bias of state-of-the-art SLAM framework(ORB-SLAM) is within 10cm.</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a:t>
            </a:fld>
            <a:endParaRPr lang="en-US" altLang="zh-CN"/>
          </a:p>
        </p:txBody>
      </p:sp>
      <p:sp>
        <p:nvSpPr>
          <p:cNvPr id="7" name="文本框 6"/>
          <p:cNvSpPr txBox="1"/>
          <p:nvPr/>
        </p:nvSpPr>
        <p:spPr>
          <a:xfrm>
            <a:off x="1227669" y="4129172"/>
            <a:ext cx="4267515" cy="400110"/>
          </a:xfrm>
          <a:prstGeom prst="rect">
            <a:avLst/>
          </a:prstGeom>
          <a:noFill/>
        </p:spPr>
        <p:txBody>
          <a:bodyPr wrap="none" rtlCol="0">
            <a:spAutoFit/>
          </a:bodyPr>
          <a:lstStyle/>
          <a:p>
            <a:r>
              <a:rPr lang="en-US" altLang="zh-CN" sz="2000" dirty="0">
                <a:latin typeface="+mj-lt"/>
                <a:ea typeface="+mj-ea"/>
              </a:rPr>
              <a:t>UAV Environment Reconstruction</a:t>
            </a:r>
            <a:endParaRPr lang="zh-CN" altLang="en-US" sz="2000" dirty="0">
              <a:latin typeface="+mj-lt"/>
              <a:ea typeface="+mj-ea"/>
            </a:endParaRPr>
          </a:p>
        </p:txBody>
      </p:sp>
      <p:sp>
        <p:nvSpPr>
          <p:cNvPr id="14" name="文本框 12">
            <a:extLst>
              <a:ext uri="{FF2B5EF4-FFF2-40B4-BE49-F238E27FC236}">
                <a16:creationId xmlns:a16="http://schemas.microsoft.com/office/drawing/2014/main" id="{AAEED937-5465-A841-9E6A-6F1D905C8602}"/>
              </a:ext>
            </a:extLst>
          </p:cNvPr>
          <p:cNvSpPr txBox="1"/>
          <p:nvPr/>
        </p:nvSpPr>
        <p:spPr>
          <a:xfrm>
            <a:off x="8040216" y="4129172"/>
            <a:ext cx="3392275" cy="400110"/>
          </a:xfrm>
          <a:prstGeom prst="rect">
            <a:avLst/>
          </a:prstGeom>
          <a:noFill/>
        </p:spPr>
        <p:txBody>
          <a:bodyPr wrap="none" rtlCol="0">
            <a:spAutoFit/>
          </a:bodyPr>
          <a:lstStyle/>
          <a:p>
            <a:r>
              <a:rPr lang="en-US" altLang="zh-CN" sz="2000" dirty="0">
                <a:latin typeface="+mj-lt"/>
                <a:ea typeface="+mj-ea"/>
              </a:rPr>
              <a:t>Robot/Human Navigation</a:t>
            </a:r>
            <a:endParaRPr lang="zh-CN" altLang="en-US" sz="2000" dirty="0">
              <a:latin typeface="+mj-lt"/>
              <a:ea typeface="+mj-ea"/>
            </a:endParaRPr>
          </a:p>
        </p:txBody>
      </p:sp>
      <p:pic>
        <p:nvPicPr>
          <p:cNvPr id="12" name="图片 11">
            <a:extLst>
              <a:ext uri="{FF2B5EF4-FFF2-40B4-BE49-F238E27FC236}">
                <a16:creationId xmlns:a16="http://schemas.microsoft.com/office/drawing/2014/main" id="{E0FEE32F-73D8-4D04-A141-9ADFEBD1B8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9393" y="2490070"/>
            <a:ext cx="2452705" cy="1608484"/>
          </a:xfrm>
          <a:prstGeom prst="rect">
            <a:avLst/>
          </a:prstGeom>
          <a:ln>
            <a:solidFill>
              <a:schemeClr val="tx1"/>
            </a:solidFill>
          </a:ln>
        </p:spPr>
      </p:pic>
      <p:pic>
        <p:nvPicPr>
          <p:cNvPr id="5" name="图片 4">
            <a:extLst>
              <a:ext uri="{FF2B5EF4-FFF2-40B4-BE49-F238E27FC236}">
                <a16:creationId xmlns:a16="http://schemas.microsoft.com/office/drawing/2014/main" id="{144D4AA3-47F1-4870-8387-E49D7265C0A7}"/>
              </a:ext>
            </a:extLst>
          </p:cNvPr>
          <p:cNvPicPr>
            <a:picLocks noChangeAspect="1"/>
          </p:cNvPicPr>
          <p:nvPr/>
        </p:nvPicPr>
        <p:blipFill>
          <a:blip r:embed="rId4"/>
          <a:stretch>
            <a:fillRect/>
          </a:stretch>
        </p:blipFill>
        <p:spPr>
          <a:xfrm>
            <a:off x="1631504" y="2502927"/>
            <a:ext cx="3134304" cy="1593075"/>
          </a:xfrm>
          <a:prstGeom prst="rect">
            <a:avLst/>
          </a:prstGeom>
          <a:ln>
            <a:solidFill>
              <a:schemeClr val="tx2"/>
            </a:solidFill>
          </a:ln>
        </p:spPr>
      </p:pic>
      <p:pic>
        <p:nvPicPr>
          <p:cNvPr id="9" name="图片 8">
            <a:extLst>
              <a:ext uri="{FF2B5EF4-FFF2-40B4-BE49-F238E27FC236}">
                <a16:creationId xmlns:a16="http://schemas.microsoft.com/office/drawing/2014/main" id="{9EEF85AB-2D9F-473E-B54C-DD4131368632}"/>
              </a:ext>
            </a:extLst>
          </p:cNvPr>
          <p:cNvPicPr>
            <a:picLocks noChangeAspect="1"/>
          </p:cNvPicPr>
          <p:nvPr/>
        </p:nvPicPr>
        <p:blipFill>
          <a:blip r:embed="rId5"/>
          <a:stretch>
            <a:fillRect/>
          </a:stretch>
        </p:blipFill>
        <p:spPr>
          <a:xfrm>
            <a:off x="4937370" y="2478637"/>
            <a:ext cx="3244207" cy="1631351"/>
          </a:xfrm>
          <a:prstGeom prst="rect">
            <a:avLst/>
          </a:prstGeom>
        </p:spPr>
      </p:pic>
      <p:sp>
        <p:nvSpPr>
          <p:cNvPr id="15" name="文本框 12">
            <a:extLst>
              <a:ext uri="{FF2B5EF4-FFF2-40B4-BE49-F238E27FC236}">
                <a16:creationId xmlns:a16="http://schemas.microsoft.com/office/drawing/2014/main" id="{4640F67F-A7FC-4848-B417-137114FCB0B3}"/>
              </a:ext>
            </a:extLst>
          </p:cNvPr>
          <p:cNvSpPr txBox="1"/>
          <p:nvPr/>
        </p:nvSpPr>
        <p:spPr>
          <a:xfrm>
            <a:off x="5901280" y="4129172"/>
            <a:ext cx="1316386" cy="400110"/>
          </a:xfrm>
          <a:prstGeom prst="rect">
            <a:avLst/>
          </a:prstGeom>
          <a:noFill/>
        </p:spPr>
        <p:txBody>
          <a:bodyPr wrap="none" rtlCol="0">
            <a:spAutoFit/>
          </a:bodyPr>
          <a:lstStyle/>
          <a:p>
            <a:r>
              <a:rPr lang="en-US" altLang="zh-CN" sz="2000" dirty="0">
                <a:latin typeface="+mj-lt"/>
                <a:ea typeface="+mj-ea"/>
              </a:rPr>
              <a:t>Autopilot</a:t>
            </a:r>
            <a:endParaRPr lang="zh-CN" altLang="en-US" sz="2000" dirty="0">
              <a:latin typeface="+mj-lt"/>
              <a:ea typeface="+mj-ea"/>
            </a:endParaRPr>
          </a:p>
        </p:txBody>
      </p:sp>
    </p:spTree>
    <p:extLst>
      <p:ext uri="{BB962C8B-B14F-4D97-AF65-F5344CB8AC3E}">
        <p14:creationId xmlns:p14="http://schemas.microsoft.com/office/powerpoint/2010/main" val="299687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 &amp; Contribution</a:t>
            </a:r>
            <a:endParaRPr lang="zh-CN" altLang="en-US" dirty="0"/>
          </a:p>
        </p:txBody>
      </p:sp>
      <p:sp>
        <p:nvSpPr>
          <p:cNvPr id="3" name="内容占位符 2"/>
          <p:cNvSpPr>
            <a:spLocks noGrp="1"/>
          </p:cNvSpPr>
          <p:nvPr>
            <p:ph idx="1"/>
          </p:nvPr>
        </p:nvSpPr>
        <p:spPr>
          <a:xfrm>
            <a:off x="719403" y="1600200"/>
            <a:ext cx="10849205" cy="5069160"/>
          </a:xfrm>
        </p:spPr>
        <p:txBody>
          <a:bodyPr/>
          <a:lstStyle/>
          <a:p>
            <a:r>
              <a:rPr lang="en-US" altLang="zh-CN" dirty="0"/>
              <a:t>We designed </a:t>
            </a:r>
            <a:r>
              <a:rPr lang="en-US" altLang="zh-CN" b="1" i="1" dirty="0" err="1"/>
              <a:t>edgeSLAM</a:t>
            </a:r>
            <a:r>
              <a:rPr lang="en-US" altLang="zh-CN" b="1" i="1" dirty="0"/>
              <a:t>, </a:t>
            </a:r>
            <a:r>
              <a:rPr lang="en-US" altLang="zh-CN" dirty="0"/>
              <a:t>an edge assisted framework to operate semantic visual SLAM. To the best of our knowledge, this is the first time that </a:t>
            </a:r>
            <a:r>
              <a:rPr lang="en-US" altLang="zh-CN" b="1" i="1" dirty="0">
                <a:solidFill>
                  <a:srgbClr val="FF0000"/>
                </a:solidFill>
              </a:rPr>
              <a:t>mobile semantic visual SLAM can work in real-time</a:t>
            </a:r>
          </a:p>
          <a:p>
            <a:r>
              <a:rPr lang="en-US" altLang="zh-CN" dirty="0"/>
              <a:t>We measured the </a:t>
            </a:r>
            <a:r>
              <a:rPr lang="en-US" altLang="zh-CN" b="1" dirty="0"/>
              <a:t>operation time</a:t>
            </a:r>
            <a:r>
              <a:rPr lang="en-US" altLang="zh-CN" dirty="0"/>
              <a:t> and </a:t>
            </a:r>
            <a:r>
              <a:rPr lang="en-US" altLang="zh-CN" b="1" dirty="0"/>
              <a:t>memory overhead </a:t>
            </a:r>
            <a:r>
              <a:rPr lang="en-US" altLang="zh-CN" dirty="0"/>
              <a:t>of each function module in visual SLAM and semantic segmentation, and ascertained the </a:t>
            </a:r>
            <a:r>
              <a:rPr lang="en-US" altLang="zh-CN" b="1" i="1" dirty="0">
                <a:solidFill>
                  <a:srgbClr val="FF0000"/>
                </a:solidFill>
              </a:rPr>
              <a:t>optimal decoupling position and disassembly method.</a:t>
            </a:r>
          </a:p>
          <a:p>
            <a:r>
              <a:rPr lang="en-US" altLang="zh-CN" dirty="0"/>
              <a:t>We take </a:t>
            </a:r>
            <a:r>
              <a:rPr lang="en-US" altLang="zh-CN" b="1" i="1" dirty="0"/>
              <a:t>network condition </a:t>
            </a:r>
            <a:r>
              <a:rPr lang="en-US" altLang="zh-CN" dirty="0"/>
              <a:t>into consideration and adopt an adaptive method to </a:t>
            </a:r>
            <a:r>
              <a:rPr lang="en-US" altLang="zh-CN" b="1" i="1" dirty="0">
                <a:solidFill>
                  <a:srgbClr val="FF0000"/>
                </a:solidFill>
              </a:rPr>
              <a:t>dynamically adjust system parameters</a:t>
            </a:r>
            <a:r>
              <a:rPr lang="en-US" altLang="zh-CN" dirty="0"/>
              <a:t>.</a:t>
            </a:r>
          </a:p>
          <a:p>
            <a:r>
              <a:rPr lang="en-US" altLang="zh-CN" dirty="0"/>
              <a:t>We implement a complete </a:t>
            </a:r>
            <a:r>
              <a:rPr lang="en-US" altLang="zh-CN" b="1" i="1" dirty="0"/>
              <a:t>edge assisted real-time system </a:t>
            </a:r>
            <a:r>
              <a:rPr lang="en-US" altLang="zh-CN" dirty="0"/>
              <a:t>on smartphones and extensively evaluate the performance. The results show that </a:t>
            </a:r>
            <a:r>
              <a:rPr lang="en-US" altLang="zh-CN" dirty="0" err="1"/>
              <a:t>edgeSLAM</a:t>
            </a:r>
            <a:r>
              <a:rPr lang="en-US" altLang="zh-CN" dirty="0"/>
              <a:t> achieves delightful results in all scenarios.</a:t>
            </a:r>
            <a:br>
              <a:rPr lang="en-US" b="1" i="1" dirty="0">
                <a:solidFill>
                  <a:srgbClr val="FF0000"/>
                </a:solidFill>
              </a:rPr>
            </a:br>
            <a:endParaRPr lang="en-US" b="1" i="1" dirty="0">
              <a:solidFill>
                <a:srgbClr val="FF0000"/>
              </a:solidFill>
            </a:endParaRPr>
          </a:p>
          <a:p>
            <a:endParaRPr lang="en-US" dirty="0"/>
          </a:p>
          <a:p>
            <a:endParaRPr lang="en-US" altLang="zh-CN" dirty="0"/>
          </a:p>
          <a:p>
            <a:pPr marL="0" indent="0">
              <a:buNone/>
            </a:pPr>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20</a:t>
            </a:fld>
            <a:endParaRPr lang="en-US" altLang="zh-CN"/>
          </a:p>
        </p:txBody>
      </p:sp>
    </p:spTree>
    <p:extLst>
      <p:ext uri="{BB962C8B-B14F-4D97-AF65-F5344CB8AC3E}">
        <p14:creationId xmlns:p14="http://schemas.microsoft.com/office/powerpoint/2010/main" val="279885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7AB51E9-348C-4DC8-84CE-839F8B9DCC07}" type="slidenum">
              <a:rPr lang="en-US" altLang="zh-CN" smtClean="0"/>
              <a:pPr/>
              <a:t>21</a:t>
            </a:fld>
            <a:endParaRPr lang="en-US" altLang="zh-CN"/>
          </a:p>
        </p:txBody>
      </p:sp>
      <p:sp>
        <p:nvSpPr>
          <p:cNvPr id="5" name="矩形 4"/>
          <p:cNvSpPr/>
          <p:nvPr/>
        </p:nvSpPr>
        <p:spPr>
          <a:xfrm>
            <a:off x="4676381" y="2083685"/>
            <a:ext cx="2839239" cy="1754326"/>
          </a:xfrm>
          <a:prstGeom prst="rect">
            <a:avLst/>
          </a:prstGeom>
          <a:noFill/>
        </p:spPr>
        <p:txBody>
          <a:bodyPr wrap="none" lIns="91440" tIns="45720" rIns="91440" bIns="45720">
            <a:spAutoFit/>
          </a:bodyPr>
          <a:lstStyle/>
          <a:p>
            <a:pPr algn="ctr"/>
            <a:r>
              <a:rPr lang="en-US" altLang="zh-CN" sz="5400" b="1" dirty="0">
                <a:ln w="12700">
                  <a:solidFill>
                    <a:schemeClr val="tx1"/>
                  </a:solidFill>
                  <a:prstDash val="solid"/>
                </a:ln>
                <a:solidFill>
                  <a:srgbClr val="C00000"/>
                </a:solidFill>
              </a:rPr>
              <a:t>Thanks!</a:t>
            </a:r>
          </a:p>
          <a:p>
            <a:pPr algn="ctr"/>
            <a:r>
              <a:rPr lang="en-US" altLang="zh-CN" sz="5400" b="1" dirty="0">
                <a:ln w="12700">
                  <a:solidFill>
                    <a:schemeClr val="tx1"/>
                  </a:solidFill>
                  <a:prstDash val="solid"/>
                </a:ln>
                <a:solidFill>
                  <a:srgbClr val="0070C0"/>
                </a:solidFill>
              </a:rPr>
              <a:t>Q&amp;A</a:t>
            </a:r>
            <a:endParaRPr lang="zh-CN" altLang="en-US" sz="5400" b="1" dirty="0">
              <a:ln w="12700">
                <a:solidFill>
                  <a:schemeClr val="tx1"/>
                </a:solidFill>
                <a:prstDash val="solid"/>
              </a:ln>
              <a:solidFill>
                <a:srgbClr val="0070C0"/>
              </a:solidFill>
            </a:endParaRPr>
          </a:p>
        </p:txBody>
      </p:sp>
      <p:sp>
        <p:nvSpPr>
          <p:cNvPr id="6" name="Rectangle 3"/>
          <p:cNvSpPr txBox="1">
            <a:spLocks noChangeArrowheads="1"/>
          </p:cNvSpPr>
          <p:nvPr/>
        </p:nvSpPr>
        <p:spPr bwMode="auto">
          <a:xfrm>
            <a:off x="1524000" y="4941168"/>
            <a:ext cx="91440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r>
              <a:rPr lang="en-US" altLang="zh-CN" kern="0" dirty="0">
                <a:ea typeface="宋体" charset="-122"/>
                <a:cs typeface="Arial" panose="020B0604020202020204" pitchFamily="34" charset="0"/>
              </a:rPr>
              <a:t>Jingao</a:t>
            </a:r>
            <a:r>
              <a:rPr lang="zh-CN" altLang="en-US" kern="0" dirty="0">
                <a:ea typeface="宋体" charset="-122"/>
                <a:cs typeface="Arial" panose="020B0604020202020204" pitchFamily="34" charset="0"/>
              </a:rPr>
              <a:t> </a:t>
            </a:r>
            <a:r>
              <a:rPr lang="en-US" altLang="zh-CN" kern="0" dirty="0">
                <a:ea typeface="宋体" charset="-122"/>
                <a:cs typeface="Arial" panose="020B0604020202020204" pitchFamily="34" charset="0"/>
              </a:rPr>
              <a:t>Xu</a:t>
            </a:r>
          </a:p>
          <a:p>
            <a:pPr algn="ctr"/>
            <a:r>
              <a:rPr lang="en-US" altLang="zh-CN" kern="0" dirty="0">
                <a:solidFill>
                  <a:srgbClr val="0070C0"/>
                </a:solidFill>
                <a:ea typeface="宋体" charset="-122"/>
                <a:cs typeface="Arial" panose="020B0604020202020204" pitchFamily="34" charset="0"/>
              </a:rPr>
              <a:t>Tsinghua University</a:t>
            </a:r>
          </a:p>
          <a:p>
            <a:pPr algn="ctr"/>
            <a:r>
              <a:rPr lang="en-US" altLang="zh-CN" sz="1400" kern="0" dirty="0">
                <a:ea typeface="宋体" charset="-122"/>
                <a:cs typeface="Arial" panose="020B0604020202020204" pitchFamily="34" charset="0"/>
              </a:rPr>
              <a:t>xujingao13@gmail.com</a:t>
            </a:r>
          </a:p>
          <a:p>
            <a:pPr algn="ctr"/>
            <a:endParaRPr lang="en-US" altLang="zh-CN" sz="1400" kern="0" dirty="0">
              <a:ea typeface="宋体" charset="-122"/>
              <a:cs typeface="Arial" panose="020B0604020202020204" pitchFamily="34" charset="0"/>
            </a:endParaRPr>
          </a:p>
          <a:p>
            <a:pPr algn="ctr"/>
            <a:endParaRPr lang="en-US" altLang="zh-CN" kern="0" dirty="0">
              <a:solidFill>
                <a:srgbClr val="0070C0"/>
              </a:solidFill>
              <a:ea typeface="宋体" charset="-122"/>
              <a:cs typeface="Arial" panose="020B0604020202020204" pitchFamily="34" charset="0"/>
            </a:endParaRPr>
          </a:p>
        </p:txBody>
      </p:sp>
    </p:spTree>
    <p:extLst>
      <p:ext uri="{BB962C8B-B14F-4D97-AF65-F5344CB8AC3E}">
        <p14:creationId xmlns:p14="http://schemas.microsoft.com/office/powerpoint/2010/main" val="535279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EE50DFD-BA25-45BF-8A05-065B101C4E9E}"/>
              </a:ext>
            </a:extLst>
          </p:cNvPr>
          <p:cNvPicPr>
            <a:picLocks noChangeAspect="1"/>
          </p:cNvPicPr>
          <p:nvPr/>
        </p:nvPicPr>
        <p:blipFill>
          <a:blip r:embed="rId3"/>
          <a:stretch>
            <a:fillRect/>
          </a:stretch>
        </p:blipFill>
        <p:spPr>
          <a:xfrm>
            <a:off x="2711624" y="2331970"/>
            <a:ext cx="6498878" cy="4315940"/>
          </a:xfrm>
          <a:prstGeom prst="rect">
            <a:avLst/>
          </a:prstGeom>
        </p:spPr>
      </p:pic>
      <p:sp>
        <p:nvSpPr>
          <p:cNvPr id="2" name="标题 1"/>
          <p:cNvSpPr>
            <a:spLocks noGrp="1"/>
          </p:cNvSpPr>
          <p:nvPr>
            <p:ph type="title"/>
          </p:nvPr>
        </p:nvSpPr>
        <p:spPr/>
        <p:txBody>
          <a:bodyPr/>
          <a:lstStyle/>
          <a:p>
            <a:r>
              <a:rPr lang="en-US" altLang="zh-CN" dirty="0"/>
              <a:t>Motivation</a:t>
            </a:r>
            <a:endParaRPr lang="zh-CN" altLang="en-US" dirty="0"/>
          </a:p>
        </p:txBody>
      </p:sp>
      <p:sp>
        <p:nvSpPr>
          <p:cNvPr id="3" name="内容占位符 2"/>
          <p:cNvSpPr>
            <a:spLocks noGrp="1"/>
          </p:cNvSpPr>
          <p:nvPr>
            <p:ph idx="1"/>
          </p:nvPr>
        </p:nvSpPr>
        <p:spPr>
          <a:xfrm>
            <a:off x="719403" y="1484784"/>
            <a:ext cx="10849205" cy="5257378"/>
          </a:xfrm>
        </p:spPr>
        <p:txBody>
          <a:bodyPr/>
          <a:lstStyle/>
          <a:p>
            <a:r>
              <a:rPr lang="en-US" altLang="zh-CN" dirty="0"/>
              <a:t>What is </a:t>
            </a:r>
            <a:r>
              <a:rPr lang="en-US" altLang="zh-CN" i="1" dirty="0">
                <a:solidFill>
                  <a:srgbClr val="FF0000"/>
                </a:solidFill>
              </a:rPr>
              <a:t>SLAM</a:t>
            </a:r>
            <a:r>
              <a:rPr lang="en-US" altLang="zh-CN" dirty="0"/>
              <a:t>?</a:t>
            </a:r>
          </a:p>
          <a:p>
            <a:pPr lvl="1"/>
            <a:r>
              <a:rPr lang="en-US" altLang="zh-CN" b="1" i="1" dirty="0"/>
              <a:t>S</a:t>
            </a:r>
            <a:r>
              <a:rPr lang="en-US" altLang="zh-CN" dirty="0"/>
              <a:t>imultaneous </a:t>
            </a:r>
            <a:r>
              <a:rPr lang="en-US" altLang="zh-CN" b="1" i="1" dirty="0"/>
              <a:t>L</a:t>
            </a:r>
            <a:r>
              <a:rPr lang="en-US" altLang="zh-CN" dirty="0"/>
              <a:t>ocalization </a:t>
            </a:r>
            <a:r>
              <a:rPr lang="en-US" altLang="zh-CN" b="1" i="1" dirty="0"/>
              <a:t>A</a:t>
            </a:r>
            <a:r>
              <a:rPr lang="en-US" altLang="zh-CN" dirty="0"/>
              <a:t>nd </a:t>
            </a:r>
            <a:r>
              <a:rPr lang="en-US" altLang="zh-CN" b="1" i="1" dirty="0"/>
              <a:t>M</a:t>
            </a:r>
            <a:r>
              <a:rPr lang="en-US" altLang="zh-CN" dirty="0"/>
              <a:t>apping</a:t>
            </a:r>
          </a:p>
          <a:p>
            <a:endParaRPr lang="en-US" altLang="zh-CN" dirty="0"/>
          </a:p>
          <a:p>
            <a:endParaRPr lang="en-US" altLang="zh-CN" dirty="0"/>
          </a:p>
          <a:p>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3</a:t>
            </a:fld>
            <a:endParaRPr lang="en-US" altLang="zh-CN"/>
          </a:p>
        </p:txBody>
      </p:sp>
    </p:spTree>
    <p:extLst>
      <p:ext uri="{BB962C8B-B14F-4D97-AF65-F5344CB8AC3E}">
        <p14:creationId xmlns:p14="http://schemas.microsoft.com/office/powerpoint/2010/main" val="256714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Motivation</a:t>
            </a:r>
            <a:endParaRPr lang="zh-CN" altLang="en-US" dirty="0"/>
          </a:p>
        </p:txBody>
      </p:sp>
      <p:sp>
        <p:nvSpPr>
          <p:cNvPr id="3" name="内容占位符 2"/>
          <p:cNvSpPr>
            <a:spLocks noGrp="1"/>
          </p:cNvSpPr>
          <p:nvPr>
            <p:ph idx="1"/>
          </p:nvPr>
        </p:nvSpPr>
        <p:spPr/>
        <p:txBody>
          <a:bodyPr/>
          <a:lstStyle/>
          <a:p>
            <a:r>
              <a:rPr lang="en-US" altLang="zh-CN" dirty="0"/>
              <a:t>Challenges of Visual SLAM</a:t>
            </a:r>
          </a:p>
          <a:p>
            <a:pPr lvl="1"/>
            <a:r>
              <a:rPr lang="en-US" altLang="zh-CN" dirty="0"/>
              <a:t>Environmental dynamic</a:t>
            </a:r>
          </a:p>
          <a:p>
            <a:endParaRPr lang="en-US" altLang="zh-CN" dirty="0"/>
          </a:p>
          <a:p>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4</a:t>
            </a:fld>
            <a:endParaRPr lang="en-US" altLang="zh-CN"/>
          </a:p>
        </p:txBody>
      </p:sp>
      <p:pic>
        <p:nvPicPr>
          <p:cNvPr id="6" name="图片 5">
            <a:extLst>
              <a:ext uri="{FF2B5EF4-FFF2-40B4-BE49-F238E27FC236}">
                <a16:creationId xmlns:a16="http://schemas.microsoft.com/office/drawing/2014/main" id="{3E9FBADC-7D00-42CE-92F5-57D83C8279E2}"/>
              </a:ext>
            </a:extLst>
          </p:cNvPr>
          <p:cNvPicPr>
            <a:picLocks noChangeAspect="1"/>
          </p:cNvPicPr>
          <p:nvPr/>
        </p:nvPicPr>
        <p:blipFill>
          <a:blip r:embed="rId3"/>
          <a:stretch>
            <a:fillRect/>
          </a:stretch>
        </p:blipFill>
        <p:spPr>
          <a:xfrm>
            <a:off x="623392" y="2470021"/>
            <a:ext cx="6007026" cy="3905938"/>
          </a:xfrm>
          <a:prstGeom prst="rect">
            <a:avLst/>
          </a:prstGeom>
        </p:spPr>
      </p:pic>
      <p:pic>
        <p:nvPicPr>
          <p:cNvPr id="8" name="图片 7">
            <a:extLst>
              <a:ext uri="{FF2B5EF4-FFF2-40B4-BE49-F238E27FC236}">
                <a16:creationId xmlns:a16="http://schemas.microsoft.com/office/drawing/2014/main" id="{C3D71AD9-104D-417B-B0B4-2FA2A1B380B0}"/>
              </a:ext>
            </a:extLst>
          </p:cNvPr>
          <p:cNvPicPr>
            <a:picLocks noChangeAspect="1"/>
          </p:cNvPicPr>
          <p:nvPr/>
        </p:nvPicPr>
        <p:blipFill>
          <a:blip r:embed="rId4"/>
          <a:stretch>
            <a:fillRect/>
          </a:stretch>
        </p:blipFill>
        <p:spPr>
          <a:xfrm>
            <a:off x="6816080" y="2257534"/>
            <a:ext cx="2818383" cy="2092077"/>
          </a:xfrm>
          <a:prstGeom prst="rect">
            <a:avLst/>
          </a:prstGeom>
        </p:spPr>
      </p:pic>
      <p:pic>
        <p:nvPicPr>
          <p:cNvPr id="9" name="图片 8">
            <a:extLst>
              <a:ext uri="{FF2B5EF4-FFF2-40B4-BE49-F238E27FC236}">
                <a16:creationId xmlns:a16="http://schemas.microsoft.com/office/drawing/2014/main" id="{B5E258B1-4369-41F1-A620-B084BD28B524}"/>
              </a:ext>
            </a:extLst>
          </p:cNvPr>
          <p:cNvPicPr>
            <a:picLocks noChangeAspect="1"/>
          </p:cNvPicPr>
          <p:nvPr/>
        </p:nvPicPr>
        <p:blipFill>
          <a:blip r:embed="rId5"/>
          <a:stretch>
            <a:fillRect/>
          </a:stretch>
        </p:blipFill>
        <p:spPr>
          <a:xfrm>
            <a:off x="7009546" y="4360859"/>
            <a:ext cx="2614846" cy="1944561"/>
          </a:xfrm>
          <a:prstGeom prst="rect">
            <a:avLst/>
          </a:prstGeom>
        </p:spPr>
      </p:pic>
      <p:sp>
        <p:nvSpPr>
          <p:cNvPr id="10" name="文本框 9">
            <a:extLst>
              <a:ext uri="{FF2B5EF4-FFF2-40B4-BE49-F238E27FC236}">
                <a16:creationId xmlns:a16="http://schemas.microsoft.com/office/drawing/2014/main" id="{557650E6-4D69-48FD-916E-8F47D6A6B4F4}"/>
              </a:ext>
            </a:extLst>
          </p:cNvPr>
          <p:cNvSpPr txBox="1"/>
          <p:nvPr/>
        </p:nvSpPr>
        <p:spPr>
          <a:xfrm>
            <a:off x="9306274" y="3996754"/>
            <a:ext cx="2885726" cy="646331"/>
          </a:xfrm>
          <a:prstGeom prst="rect">
            <a:avLst/>
          </a:prstGeom>
          <a:noFill/>
        </p:spPr>
        <p:txBody>
          <a:bodyPr wrap="none" rtlCol="0">
            <a:spAutoFit/>
          </a:bodyPr>
          <a:lstStyle/>
          <a:p>
            <a:pPr algn="ctr"/>
            <a:r>
              <a:rPr lang="en-US" altLang="zh-CN" dirty="0">
                <a:latin typeface="+mj-lt"/>
                <a:ea typeface="+mj-ea"/>
              </a:rPr>
              <a:t>Fusing </a:t>
            </a:r>
            <a:r>
              <a:rPr lang="en-US" altLang="zh-CN" dirty="0">
                <a:solidFill>
                  <a:srgbClr val="FF0000"/>
                </a:solidFill>
                <a:latin typeface="+mj-lt"/>
                <a:ea typeface="+mj-ea"/>
              </a:rPr>
              <a:t>SLAM</a:t>
            </a:r>
            <a:r>
              <a:rPr lang="en-US" altLang="zh-CN" dirty="0">
                <a:latin typeface="+mj-lt"/>
                <a:ea typeface="+mj-ea"/>
              </a:rPr>
              <a:t> with </a:t>
            </a:r>
          </a:p>
          <a:p>
            <a:pPr algn="ctr"/>
            <a:r>
              <a:rPr lang="en-US" altLang="zh-CN" dirty="0">
                <a:solidFill>
                  <a:srgbClr val="FF0000"/>
                </a:solidFill>
                <a:latin typeface="+mj-lt"/>
                <a:ea typeface="+mj-ea"/>
              </a:rPr>
              <a:t>Semantic Segmentation</a:t>
            </a:r>
            <a:endParaRPr lang="zh-CN" altLang="en-US" dirty="0">
              <a:solidFill>
                <a:srgbClr val="FF0000"/>
              </a:solidFill>
              <a:latin typeface="+mj-lt"/>
              <a:ea typeface="+mj-ea"/>
            </a:endParaRPr>
          </a:p>
        </p:txBody>
      </p:sp>
    </p:spTree>
    <p:extLst>
      <p:ext uri="{BB962C8B-B14F-4D97-AF65-F5344CB8AC3E}">
        <p14:creationId xmlns:p14="http://schemas.microsoft.com/office/powerpoint/2010/main" val="43035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Motivation</a:t>
            </a:r>
            <a:endParaRPr lang="zh-CN" altLang="en-US" dirty="0"/>
          </a:p>
        </p:txBody>
      </p:sp>
      <p:sp>
        <p:nvSpPr>
          <p:cNvPr id="3" name="内容占位符 2"/>
          <p:cNvSpPr>
            <a:spLocks noGrp="1"/>
          </p:cNvSpPr>
          <p:nvPr>
            <p:ph idx="1"/>
          </p:nvPr>
        </p:nvSpPr>
        <p:spPr>
          <a:xfrm>
            <a:off x="733195" y="1551533"/>
            <a:ext cx="10849205" cy="4565104"/>
          </a:xfrm>
        </p:spPr>
        <p:txBody>
          <a:bodyPr/>
          <a:lstStyle/>
          <a:p>
            <a:r>
              <a:rPr lang="en-US" altLang="zh-CN" dirty="0"/>
              <a:t>Challenges of Visual SLAM</a:t>
            </a:r>
          </a:p>
          <a:p>
            <a:pPr lvl="1"/>
            <a:r>
              <a:rPr lang="en-US" altLang="zh-CN" dirty="0"/>
              <a:t>Environmental dynamic</a:t>
            </a:r>
          </a:p>
          <a:p>
            <a:pPr lvl="1"/>
            <a:r>
              <a:rPr lang="en-US" altLang="zh-CN" dirty="0"/>
              <a:t>Limited computational resource</a:t>
            </a:r>
          </a:p>
          <a:p>
            <a:endParaRPr lang="en-US" altLang="zh-CN" dirty="0"/>
          </a:p>
          <a:p>
            <a:endParaRPr lang="en-US" altLang="zh-CN" dirty="0"/>
          </a:p>
          <a:p>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5</a:t>
            </a:fld>
            <a:endParaRPr lang="en-US" altLang="zh-CN"/>
          </a:p>
        </p:txBody>
      </p:sp>
      <p:graphicFrame>
        <p:nvGraphicFramePr>
          <p:cNvPr id="5" name="表格 7">
            <a:extLst>
              <a:ext uri="{FF2B5EF4-FFF2-40B4-BE49-F238E27FC236}">
                <a16:creationId xmlns:a16="http://schemas.microsoft.com/office/drawing/2014/main" id="{01762471-21A8-401D-9848-125807A15D41}"/>
              </a:ext>
            </a:extLst>
          </p:cNvPr>
          <p:cNvGraphicFramePr>
            <a:graphicFrameLocks noGrp="1"/>
          </p:cNvGraphicFramePr>
          <p:nvPr>
            <p:extLst>
              <p:ext uri="{D42A27DB-BD31-4B8C-83A1-F6EECF244321}">
                <p14:modId xmlns:p14="http://schemas.microsoft.com/office/powerpoint/2010/main" val="2292923713"/>
              </p:ext>
            </p:extLst>
          </p:nvPr>
        </p:nvGraphicFramePr>
        <p:xfrm>
          <a:off x="422164" y="2973190"/>
          <a:ext cx="11449272" cy="2474573"/>
        </p:xfrm>
        <a:graphic>
          <a:graphicData uri="http://schemas.openxmlformats.org/drawingml/2006/table">
            <a:tbl>
              <a:tblPr firstRow="1" bandRow="1">
                <a:tableStyleId>{5C22544A-7EE6-4342-B048-85BDC9FD1C3A}</a:tableStyleId>
              </a:tblPr>
              <a:tblGrid>
                <a:gridCol w="2188832">
                  <a:extLst>
                    <a:ext uri="{9D8B030D-6E8A-4147-A177-3AD203B41FA5}">
                      <a16:colId xmlns:a16="http://schemas.microsoft.com/office/drawing/2014/main" val="38889306"/>
                    </a:ext>
                  </a:extLst>
                </a:gridCol>
                <a:gridCol w="1627592">
                  <a:extLst>
                    <a:ext uri="{9D8B030D-6E8A-4147-A177-3AD203B41FA5}">
                      <a16:colId xmlns:a16="http://schemas.microsoft.com/office/drawing/2014/main" val="1926444478"/>
                    </a:ext>
                  </a:extLst>
                </a:gridCol>
                <a:gridCol w="1644183">
                  <a:extLst>
                    <a:ext uri="{9D8B030D-6E8A-4147-A177-3AD203B41FA5}">
                      <a16:colId xmlns:a16="http://schemas.microsoft.com/office/drawing/2014/main" val="721063145"/>
                    </a:ext>
                  </a:extLst>
                </a:gridCol>
                <a:gridCol w="1872208">
                  <a:extLst>
                    <a:ext uri="{9D8B030D-6E8A-4147-A177-3AD203B41FA5}">
                      <a16:colId xmlns:a16="http://schemas.microsoft.com/office/drawing/2014/main" val="1455828631"/>
                    </a:ext>
                  </a:extLst>
                </a:gridCol>
                <a:gridCol w="1872208">
                  <a:extLst>
                    <a:ext uri="{9D8B030D-6E8A-4147-A177-3AD203B41FA5}">
                      <a16:colId xmlns:a16="http://schemas.microsoft.com/office/drawing/2014/main" val="3621873400"/>
                    </a:ext>
                  </a:extLst>
                </a:gridCol>
                <a:gridCol w="2244249">
                  <a:extLst>
                    <a:ext uri="{9D8B030D-6E8A-4147-A177-3AD203B41FA5}">
                      <a16:colId xmlns:a16="http://schemas.microsoft.com/office/drawing/2014/main" val="3719618061"/>
                    </a:ext>
                  </a:extLst>
                </a:gridCol>
              </a:tblGrid>
              <a:tr h="792088">
                <a:tc>
                  <a:txBody>
                    <a:bodyPr/>
                    <a:lstStyle/>
                    <a:p>
                      <a:pPr algn="ctr"/>
                      <a:r>
                        <a:rPr lang="en-US" altLang="zh-CN" b="0" dirty="0">
                          <a:solidFill>
                            <a:schemeClr val="tx1"/>
                          </a:solidFill>
                        </a:rPr>
                        <a:t>Operation time for each frame</a:t>
                      </a:r>
                      <a:endParaRPr lang="zh-CN" altLang="en-US" b="0" dirty="0">
                        <a:solidFill>
                          <a:schemeClr val="tx1"/>
                        </a:solidFill>
                      </a:endParaRPr>
                    </a:p>
                  </a:txBody>
                  <a:tcPr/>
                </a:tc>
                <a:tc>
                  <a:txBody>
                    <a:bodyPr/>
                    <a:lstStyle/>
                    <a:p>
                      <a:pPr algn="ctr"/>
                      <a:r>
                        <a:rPr lang="en-US" altLang="zh-CN" dirty="0">
                          <a:solidFill>
                            <a:schemeClr val="tx1"/>
                          </a:solidFill>
                        </a:rPr>
                        <a:t>Google Nexus 6p</a:t>
                      </a:r>
                      <a:endParaRPr lang="zh-CN" altLang="en-US" dirty="0">
                        <a:solidFill>
                          <a:schemeClr val="tx1"/>
                        </a:solidFill>
                      </a:endParaRPr>
                    </a:p>
                  </a:txBody>
                  <a:tcPr/>
                </a:tc>
                <a:tc>
                  <a:txBody>
                    <a:bodyPr/>
                    <a:lstStyle/>
                    <a:p>
                      <a:pPr algn="ctr"/>
                      <a:r>
                        <a:rPr lang="en-US" altLang="zh-CN" dirty="0">
                          <a:solidFill>
                            <a:schemeClr val="tx1"/>
                          </a:solidFill>
                        </a:rPr>
                        <a:t>Samsung Galaxy S10</a:t>
                      </a:r>
                      <a:endParaRPr lang="zh-CN" altLang="en-US" dirty="0">
                        <a:solidFill>
                          <a:schemeClr val="tx1"/>
                        </a:solidFill>
                      </a:endParaRPr>
                    </a:p>
                  </a:txBody>
                  <a:tcPr/>
                </a:tc>
                <a:tc>
                  <a:txBody>
                    <a:bodyPr/>
                    <a:lstStyle/>
                    <a:p>
                      <a:pPr algn="ctr"/>
                      <a:r>
                        <a:rPr lang="en-US" altLang="zh-CN" dirty="0">
                          <a:solidFill>
                            <a:schemeClr val="tx1"/>
                          </a:solidFill>
                        </a:rPr>
                        <a:t>Apple</a:t>
                      </a:r>
                    </a:p>
                    <a:p>
                      <a:pPr algn="ctr"/>
                      <a:r>
                        <a:rPr lang="en-US" altLang="zh-CN" dirty="0">
                          <a:solidFill>
                            <a:schemeClr val="tx1"/>
                          </a:solidFill>
                        </a:rPr>
                        <a:t> iPhone X</a:t>
                      </a:r>
                      <a:endParaRPr lang="zh-CN" altLang="en-US" dirty="0">
                        <a:solidFill>
                          <a:schemeClr val="tx1"/>
                        </a:solidFill>
                      </a:endParaRPr>
                    </a:p>
                  </a:txBody>
                  <a:tcPr/>
                </a:tc>
                <a:tc>
                  <a:txBody>
                    <a:bodyPr/>
                    <a:lstStyle/>
                    <a:p>
                      <a:pPr algn="ctr"/>
                      <a:r>
                        <a:rPr lang="en-US" altLang="zh-CN" dirty="0">
                          <a:solidFill>
                            <a:schemeClr val="tx1"/>
                          </a:solidFill>
                        </a:rPr>
                        <a:t>Nvidia </a:t>
                      </a:r>
                    </a:p>
                    <a:p>
                      <a:pPr algn="ctr"/>
                      <a:r>
                        <a:rPr lang="en-US" altLang="zh-CN" dirty="0">
                          <a:solidFill>
                            <a:schemeClr val="tx1"/>
                          </a:solidFill>
                        </a:rPr>
                        <a:t>Jetson TX2</a:t>
                      </a:r>
                      <a:endParaRPr lang="zh-CN" altLang="en-US" dirty="0">
                        <a:solidFill>
                          <a:schemeClr val="tx1"/>
                        </a:solidFill>
                      </a:endParaRPr>
                    </a:p>
                  </a:txBody>
                  <a:tcPr/>
                </a:tc>
                <a:tc>
                  <a:txBody>
                    <a:bodyPr/>
                    <a:lstStyle/>
                    <a:p>
                      <a:pPr algn="ctr"/>
                      <a:r>
                        <a:rPr lang="en-US" altLang="zh-CN" dirty="0">
                          <a:solidFill>
                            <a:schemeClr val="tx1"/>
                          </a:solidFill>
                        </a:rPr>
                        <a:t>Comments</a:t>
                      </a:r>
                      <a:endParaRPr lang="zh-CN" altLang="en-US" dirty="0">
                        <a:solidFill>
                          <a:schemeClr val="tx1"/>
                        </a:solidFill>
                      </a:endParaRPr>
                    </a:p>
                  </a:txBody>
                  <a:tcPr anchor="ctr"/>
                </a:tc>
                <a:extLst>
                  <a:ext uri="{0D108BD9-81ED-4DB2-BD59-A6C34878D82A}">
                    <a16:rowId xmlns:a16="http://schemas.microsoft.com/office/drawing/2014/main" val="1115935376"/>
                  </a:ext>
                </a:extLst>
              </a:tr>
              <a:tr h="768085">
                <a:tc>
                  <a:txBody>
                    <a:bodyPr/>
                    <a:lstStyle/>
                    <a:p>
                      <a:pPr algn="ctr"/>
                      <a:r>
                        <a:rPr lang="en-US" altLang="zh-CN" b="1" dirty="0"/>
                        <a:t>ORB SLAM[1]</a:t>
                      </a:r>
                      <a:endParaRPr lang="zh-CN" altLang="en-US" b="1" dirty="0"/>
                    </a:p>
                  </a:txBody>
                  <a:tcPr anchor="ctr"/>
                </a:tc>
                <a:tc>
                  <a:txBody>
                    <a:bodyPr/>
                    <a:lstStyle/>
                    <a:p>
                      <a:pPr algn="ctr"/>
                      <a:r>
                        <a:rPr lang="en-US" altLang="zh-CN" dirty="0"/>
                        <a:t>57ms</a:t>
                      </a:r>
                      <a:endParaRPr lang="zh-CN" altLang="en-US" dirty="0"/>
                    </a:p>
                  </a:txBody>
                  <a:tcPr anchor="ctr"/>
                </a:tc>
                <a:tc>
                  <a:txBody>
                    <a:bodyPr/>
                    <a:lstStyle/>
                    <a:p>
                      <a:pPr algn="ctr"/>
                      <a:r>
                        <a:rPr lang="en-US" altLang="zh-CN" dirty="0"/>
                        <a:t>50ms</a:t>
                      </a:r>
                      <a:endParaRPr lang="zh-CN" altLang="en-US" dirty="0"/>
                    </a:p>
                  </a:txBody>
                  <a:tcPr anchor="ctr"/>
                </a:tc>
                <a:tc>
                  <a:txBody>
                    <a:bodyPr/>
                    <a:lstStyle/>
                    <a:p>
                      <a:pPr algn="ctr"/>
                      <a:r>
                        <a:rPr lang="en-US" altLang="zh-CN" dirty="0"/>
                        <a:t>43ms</a:t>
                      </a:r>
                      <a:endParaRPr lang="zh-CN" altLang="en-US" dirty="0"/>
                    </a:p>
                  </a:txBody>
                  <a:tcPr anchor="ctr"/>
                </a:tc>
                <a:tc>
                  <a:txBody>
                    <a:bodyPr/>
                    <a:lstStyle/>
                    <a:p>
                      <a:pPr algn="ctr"/>
                      <a:r>
                        <a:rPr lang="en-US" altLang="zh-CN" dirty="0"/>
                        <a:t>31ms</a:t>
                      </a:r>
                      <a:endParaRPr lang="zh-CN" altLang="en-US" dirty="0"/>
                    </a:p>
                  </a:txBody>
                  <a:tcPr anchor="ctr"/>
                </a:tc>
                <a:tc>
                  <a:txBody>
                    <a:bodyPr/>
                    <a:lstStyle/>
                    <a:p>
                      <a:pPr algn="ctr"/>
                      <a:r>
                        <a:rPr lang="en-US" altLang="zh-CN" dirty="0">
                          <a:solidFill>
                            <a:srgbClr val="FF0000"/>
                          </a:solidFill>
                        </a:rPr>
                        <a:t>Cannot run </a:t>
                      </a:r>
                      <a:r>
                        <a:rPr lang="en-US" altLang="zh-CN" dirty="0"/>
                        <a:t>in real-time (&gt;30 fps)</a:t>
                      </a:r>
                      <a:endParaRPr lang="zh-CN" altLang="en-US" dirty="0"/>
                    </a:p>
                  </a:txBody>
                  <a:tcPr anchor="ctr"/>
                </a:tc>
                <a:extLst>
                  <a:ext uri="{0D108BD9-81ED-4DB2-BD59-A6C34878D82A}">
                    <a16:rowId xmlns:a16="http://schemas.microsoft.com/office/drawing/2014/main" val="1155869191"/>
                  </a:ext>
                </a:extLst>
              </a:tr>
              <a:tr h="768085">
                <a:tc>
                  <a:txBody>
                    <a:bodyPr/>
                    <a:lstStyle/>
                    <a:p>
                      <a:pPr algn="ctr"/>
                      <a:r>
                        <a:rPr lang="en-US" altLang="zh-CN" b="1" dirty="0"/>
                        <a:t>Mask RCNN[2]</a:t>
                      </a:r>
                      <a:endParaRPr lang="zh-CN" altLang="en-US" b="1" dirty="0"/>
                    </a:p>
                  </a:txBody>
                  <a:tcPr anchor="ctr"/>
                </a:tc>
                <a:tc>
                  <a:txBody>
                    <a:bodyPr/>
                    <a:lstStyle/>
                    <a:p>
                      <a:pPr algn="ctr"/>
                      <a:r>
                        <a:rPr lang="en-US" altLang="zh-CN" dirty="0"/>
                        <a:t>7300ms</a:t>
                      </a:r>
                      <a:endParaRPr lang="zh-CN" altLang="en-US" dirty="0"/>
                    </a:p>
                  </a:txBody>
                  <a:tcPr anchor="ctr"/>
                </a:tc>
                <a:tc>
                  <a:txBody>
                    <a:bodyPr/>
                    <a:lstStyle/>
                    <a:p>
                      <a:pPr algn="ctr"/>
                      <a:r>
                        <a:rPr lang="en-US" altLang="zh-CN" dirty="0"/>
                        <a:t>6300ms</a:t>
                      </a:r>
                      <a:endParaRPr lang="zh-CN" altLang="en-US" dirty="0"/>
                    </a:p>
                  </a:txBody>
                  <a:tcPr anchor="ctr"/>
                </a:tc>
                <a:tc>
                  <a:txBody>
                    <a:bodyPr/>
                    <a:lstStyle/>
                    <a:p>
                      <a:pPr algn="ctr"/>
                      <a:r>
                        <a:rPr lang="en-US" altLang="zh-CN" dirty="0"/>
                        <a:t>3400ms</a:t>
                      </a:r>
                      <a:endParaRPr lang="zh-CN" altLang="en-US" dirty="0"/>
                    </a:p>
                  </a:txBody>
                  <a:tcPr anchor="ctr"/>
                </a:tc>
                <a:tc>
                  <a:txBody>
                    <a:bodyPr/>
                    <a:lstStyle/>
                    <a:p>
                      <a:pPr algn="ctr"/>
                      <a:r>
                        <a:rPr lang="en-US" altLang="zh-CN" dirty="0"/>
                        <a:t>2100ms</a:t>
                      </a:r>
                      <a:endParaRPr lang="zh-CN" altLang="en-US" dirty="0"/>
                    </a:p>
                  </a:txBody>
                  <a:tcPr anchor="ctr"/>
                </a:tc>
                <a:tc>
                  <a:txBody>
                    <a:bodyPr/>
                    <a:lstStyle/>
                    <a:p>
                      <a:pPr algn="ctr"/>
                      <a:r>
                        <a:rPr lang="en-US" altLang="zh-CN" dirty="0">
                          <a:solidFill>
                            <a:srgbClr val="FF0000"/>
                          </a:solidFill>
                        </a:rPr>
                        <a:t>Cannot work </a:t>
                      </a:r>
                      <a:r>
                        <a:rPr lang="en-US" altLang="zh-CN" dirty="0"/>
                        <a:t>on commercial mobile devices</a:t>
                      </a:r>
                      <a:endParaRPr lang="zh-CN" altLang="en-US" dirty="0"/>
                    </a:p>
                  </a:txBody>
                  <a:tcPr anchor="ctr"/>
                </a:tc>
                <a:extLst>
                  <a:ext uri="{0D108BD9-81ED-4DB2-BD59-A6C34878D82A}">
                    <a16:rowId xmlns:a16="http://schemas.microsoft.com/office/drawing/2014/main" val="550580653"/>
                  </a:ext>
                </a:extLst>
              </a:tr>
            </a:tbl>
          </a:graphicData>
        </a:graphic>
      </p:graphicFrame>
      <p:sp>
        <p:nvSpPr>
          <p:cNvPr id="6" name="文本框 5">
            <a:extLst>
              <a:ext uri="{FF2B5EF4-FFF2-40B4-BE49-F238E27FC236}">
                <a16:creationId xmlns:a16="http://schemas.microsoft.com/office/drawing/2014/main" id="{BA3044F4-5F76-4623-A066-2A7E5F34637F}"/>
              </a:ext>
            </a:extLst>
          </p:cNvPr>
          <p:cNvSpPr txBox="1"/>
          <p:nvPr/>
        </p:nvSpPr>
        <p:spPr>
          <a:xfrm>
            <a:off x="0" y="5660032"/>
            <a:ext cx="12192000" cy="923330"/>
          </a:xfrm>
          <a:prstGeom prst="rect">
            <a:avLst/>
          </a:prstGeom>
          <a:noFill/>
        </p:spPr>
        <p:txBody>
          <a:bodyPr wrap="square" rtlCol="0">
            <a:spAutoFit/>
          </a:bodyPr>
          <a:lstStyle/>
          <a:p>
            <a:r>
              <a:rPr lang="en-US" altLang="zh-CN" dirty="0"/>
              <a:t>[1] R. Mur-</a:t>
            </a:r>
            <a:r>
              <a:rPr lang="en-US" altLang="zh-CN" dirty="0" err="1"/>
              <a:t>Artal</a:t>
            </a:r>
            <a:r>
              <a:rPr lang="en-US" altLang="zh-CN" dirty="0"/>
              <a:t> and J. D. </a:t>
            </a:r>
            <a:r>
              <a:rPr lang="en-US" altLang="zh-CN" dirty="0" err="1"/>
              <a:t>Tardos</a:t>
            </a:r>
            <a:r>
              <a:rPr lang="en-US" altLang="zh-CN" dirty="0"/>
              <a:t>, “ORB-SLAM2: an open-source SLAM system for monocular, stereo and RGB-D cameras,” IEEE Transactions on Robotics, vol. 33, no. 5, pp. 1255–1262, 2017</a:t>
            </a:r>
          </a:p>
          <a:p>
            <a:r>
              <a:rPr lang="en-US" altLang="zh-CN" dirty="0"/>
              <a:t>[2] K. He, G. </a:t>
            </a:r>
            <a:r>
              <a:rPr lang="en-US" altLang="zh-CN" dirty="0" err="1"/>
              <a:t>Gkioxari</a:t>
            </a:r>
            <a:r>
              <a:rPr lang="en-US" altLang="zh-CN" dirty="0"/>
              <a:t>, P. Dollar, and R. </a:t>
            </a:r>
            <a:r>
              <a:rPr lang="en-US" altLang="zh-CN" dirty="0" err="1"/>
              <a:t>Girshick</a:t>
            </a:r>
            <a:r>
              <a:rPr lang="en-US" altLang="zh-CN" dirty="0"/>
              <a:t>, “Mask r-</a:t>
            </a:r>
            <a:r>
              <a:rPr lang="en-US" altLang="zh-CN" dirty="0" err="1"/>
              <a:t>cnn</a:t>
            </a:r>
            <a:r>
              <a:rPr lang="en-US" altLang="zh-CN" dirty="0"/>
              <a:t>,” in ´ Proceedings of the IEEE ICCV, 2017</a:t>
            </a:r>
            <a:endParaRPr lang="zh-CN" altLang="en-US" dirty="0"/>
          </a:p>
        </p:txBody>
      </p:sp>
      <p:pic>
        <p:nvPicPr>
          <p:cNvPr id="7" name="图片 6">
            <a:extLst>
              <a:ext uri="{FF2B5EF4-FFF2-40B4-BE49-F238E27FC236}">
                <a16:creationId xmlns:a16="http://schemas.microsoft.com/office/drawing/2014/main" id="{BE42FC36-22EA-4003-86C9-5B4E4DB92FE2}"/>
              </a:ext>
            </a:extLst>
          </p:cNvPr>
          <p:cNvPicPr>
            <a:picLocks noChangeAspect="1"/>
          </p:cNvPicPr>
          <p:nvPr/>
        </p:nvPicPr>
        <p:blipFill>
          <a:blip r:embed="rId3"/>
          <a:stretch>
            <a:fillRect/>
          </a:stretch>
        </p:blipFill>
        <p:spPr>
          <a:xfrm>
            <a:off x="6146800" y="1404760"/>
            <a:ext cx="2801119" cy="1356161"/>
          </a:xfrm>
          <a:prstGeom prst="rect">
            <a:avLst/>
          </a:prstGeom>
        </p:spPr>
      </p:pic>
      <p:pic>
        <p:nvPicPr>
          <p:cNvPr id="8" name="图片 7">
            <a:extLst>
              <a:ext uri="{FF2B5EF4-FFF2-40B4-BE49-F238E27FC236}">
                <a16:creationId xmlns:a16="http://schemas.microsoft.com/office/drawing/2014/main" id="{FC8A0327-11E2-430C-969E-9E7CD4D86653}"/>
              </a:ext>
            </a:extLst>
          </p:cNvPr>
          <p:cNvPicPr>
            <a:picLocks noChangeAspect="1"/>
          </p:cNvPicPr>
          <p:nvPr/>
        </p:nvPicPr>
        <p:blipFill>
          <a:blip r:embed="rId4"/>
          <a:stretch>
            <a:fillRect/>
          </a:stretch>
        </p:blipFill>
        <p:spPr>
          <a:xfrm>
            <a:off x="9247264" y="1274156"/>
            <a:ext cx="2373952" cy="1617368"/>
          </a:xfrm>
          <a:prstGeom prst="rect">
            <a:avLst/>
          </a:prstGeom>
        </p:spPr>
      </p:pic>
    </p:spTree>
    <p:extLst>
      <p:ext uri="{BB962C8B-B14F-4D97-AF65-F5344CB8AC3E}">
        <p14:creationId xmlns:p14="http://schemas.microsoft.com/office/powerpoint/2010/main" val="411385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 Insight</a:t>
            </a:r>
            <a:endParaRPr lang="zh-CN" altLang="en-US" dirty="0"/>
          </a:p>
        </p:txBody>
      </p:sp>
      <p:sp>
        <p:nvSpPr>
          <p:cNvPr id="3" name="内容占位符 2"/>
          <p:cNvSpPr>
            <a:spLocks noGrp="1"/>
          </p:cNvSpPr>
          <p:nvPr>
            <p:ph idx="1"/>
          </p:nvPr>
        </p:nvSpPr>
        <p:spPr/>
        <p:txBody>
          <a:bodyPr/>
          <a:lstStyle/>
          <a:p>
            <a:r>
              <a:rPr lang="en-US" altLang="zh-CN" dirty="0"/>
              <a:t>Leverage the emerging paradigm of edge computing</a:t>
            </a:r>
          </a:p>
          <a:p>
            <a:pPr lvl="1"/>
            <a:r>
              <a:rPr lang="en-US" altLang="zh-CN" dirty="0"/>
              <a:t>Speed up semantic visual SLAM by </a:t>
            </a:r>
            <a:r>
              <a:rPr lang="en-US" altLang="zh-CN" b="1" i="1" dirty="0"/>
              <a:t>offloading partial workload </a:t>
            </a:r>
            <a:r>
              <a:rPr lang="en-US" altLang="zh-CN" dirty="0"/>
              <a:t>to an edge server</a:t>
            </a:r>
          </a:p>
          <a:p>
            <a:pPr lvl="1"/>
            <a:endParaRPr lang="en-US" altLang="zh-CN" dirty="0"/>
          </a:p>
          <a:p>
            <a:endParaRPr lang="en-US" altLang="zh-CN" dirty="0"/>
          </a:p>
          <a:p>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6</a:t>
            </a:fld>
            <a:endParaRPr lang="en-US" altLang="zh-CN"/>
          </a:p>
        </p:txBody>
      </p:sp>
      <p:pic>
        <p:nvPicPr>
          <p:cNvPr id="6" name="图片 5">
            <a:extLst>
              <a:ext uri="{FF2B5EF4-FFF2-40B4-BE49-F238E27FC236}">
                <a16:creationId xmlns:a16="http://schemas.microsoft.com/office/drawing/2014/main" id="{78F7B967-B10B-4CBE-9BE2-4D0E5D8D9DB7}"/>
              </a:ext>
            </a:extLst>
          </p:cNvPr>
          <p:cNvPicPr>
            <a:picLocks noChangeAspect="1"/>
          </p:cNvPicPr>
          <p:nvPr/>
        </p:nvPicPr>
        <p:blipFill>
          <a:blip r:embed="rId3"/>
          <a:stretch>
            <a:fillRect/>
          </a:stretch>
        </p:blipFill>
        <p:spPr>
          <a:xfrm>
            <a:off x="959536" y="2724447"/>
            <a:ext cx="3522801" cy="2792784"/>
          </a:xfrm>
          <a:prstGeom prst="rect">
            <a:avLst/>
          </a:prstGeom>
          <a:ln>
            <a:solidFill>
              <a:schemeClr val="tx1"/>
            </a:solidFill>
          </a:ln>
        </p:spPr>
      </p:pic>
      <p:pic>
        <p:nvPicPr>
          <p:cNvPr id="8" name="图片 7">
            <a:extLst>
              <a:ext uri="{FF2B5EF4-FFF2-40B4-BE49-F238E27FC236}">
                <a16:creationId xmlns:a16="http://schemas.microsoft.com/office/drawing/2014/main" id="{8B4D9A78-0A91-4DFA-BDEB-41BFF4DE1FC4}"/>
              </a:ext>
            </a:extLst>
          </p:cNvPr>
          <p:cNvPicPr>
            <a:picLocks noChangeAspect="1"/>
          </p:cNvPicPr>
          <p:nvPr/>
        </p:nvPicPr>
        <p:blipFill>
          <a:blip r:embed="rId4"/>
          <a:stretch>
            <a:fillRect/>
          </a:stretch>
        </p:blipFill>
        <p:spPr>
          <a:xfrm>
            <a:off x="4657684" y="2724448"/>
            <a:ext cx="3514097" cy="2792783"/>
          </a:xfrm>
          <a:prstGeom prst="rect">
            <a:avLst/>
          </a:prstGeom>
          <a:ln>
            <a:solidFill>
              <a:schemeClr val="tx1"/>
            </a:solidFill>
          </a:ln>
        </p:spPr>
      </p:pic>
      <p:pic>
        <p:nvPicPr>
          <p:cNvPr id="9" name="图片 8">
            <a:extLst>
              <a:ext uri="{FF2B5EF4-FFF2-40B4-BE49-F238E27FC236}">
                <a16:creationId xmlns:a16="http://schemas.microsoft.com/office/drawing/2014/main" id="{1CE6E085-D3A6-404B-9175-E345842B75E5}"/>
              </a:ext>
            </a:extLst>
          </p:cNvPr>
          <p:cNvPicPr>
            <a:picLocks noChangeAspect="1"/>
          </p:cNvPicPr>
          <p:nvPr/>
        </p:nvPicPr>
        <p:blipFill>
          <a:blip r:embed="rId5"/>
          <a:stretch>
            <a:fillRect/>
          </a:stretch>
        </p:blipFill>
        <p:spPr>
          <a:xfrm>
            <a:off x="8364098" y="2724448"/>
            <a:ext cx="3132502" cy="2803105"/>
          </a:xfrm>
          <a:prstGeom prst="rect">
            <a:avLst/>
          </a:prstGeom>
          <a:ln>
            <a:solidFill>
              <a:schemeClr val="tx1"/>
            </a:solidFill>
          </a:ln>
        </p:spPr>
      </p:pic>
      <p:sp>
        <p:nvSpPr>
          <p:cNvPr id="12" name="文本框 11">
            <a:extLst>
              <a:ext uri="{FF2B5EF4-FFF2-40B4-BE49-F238E27FC236}">
                <a16:creationId xmlns:a16="http://schemas.microsoft.com/office/drawing/2014/main" id="{EDD81258-4D8F-48E1-B678-3045F724598B}"/>
              </a:ext>
            </a:extLst>
          </p:cNvPr>
          <p:cNvSpPr txBox="1"/>
          <p:nvPr/>
        </p:nvSpPr>
        <p:spPr>
          <a:xfrm>
            <a:off x="1303721" y="5573508"/>
            <a:ext cx="2834430" cy="400110"/>
          </a:xfrm>
          <a:prstGeom prst="rect">
            <a:avLst/>
          </a:prstGeom>
          <a:noFill/>
        </p:spPr>
        <p:txBody>
          <a:bodyPr wrap="none" rtlCol="0">
            <a:spAutoFit/>
          </a:bodyPr>
          <a:lstStyle/>
          <a:p>
            <a:r>
              <a:rPr lang="en-US" altLang="zh-CN" sz="2000" dirty="0" err="1">
                <a:latin typeface="+mj-lt"/>
                <a:ea typeface="+mj-ea"/>
              </a:rPr>
              <a:t>EdgeAR</a:t>
            </a:r>
            <a:r>
              <a:rPr lang="en-US" altLang="zh-CN" sz="2000" dirty="0">
                <a:latin typeface="+mj-lt"/>
                <a:ea typeface="+mj-ea"/>
              </a:rPr>
              <a:t> Mobicom’19</a:t>
            </a:r>
            <a:endParaRPr lang="zh-CN" altLang="en-US" sz="2000" dirty="0">
              <a:latin typeface="+mj-lt"/>
              <a:ea typeface="+mj-ea"/>
            </a:endParaRPr>
          </a:p>
        </p:txBody>
      </p:sp>
      <p:sp>
        <p:nvSpPr>
          <p:cNvPr id="13" name="文本框 12">
            <a:extLst>
              <a:ext uri="{FF2B5EF4-FFF2-40B4-BE49-F238E27FC236}">
                <a16:creationId xmlns:a16="http://schemas.microsoft.com/office/drawing/2014/main" id="{78C40056-1945-4603-8EB0-28F79734D411}"/>
              </a:ext>
            </a:extLst>
          </p:cNvPr>
          <p:cNvSpPr txBox="1"/>
          <p:nvPr/>
        </p:nvSpPr>
        <p:spPr>
          <a:xfrm>
            <a:off x="5254752" y="5573508"/>
            <a:ext cx="2427268" cy="400110"/>
          </a:xfrm>
          <a:prstGeom prst="rect">
            <a:avLst/>
          </a:prstGeom>
          <a:noFill/>
        </p:spPr>
        <p:txBody>
          <a:bodyPr wrap="none" rtlCol="0">
            <a:spAutoFit/>
          </a:bodyPr>
          <a:lstStyle/>
          <a:p>
            <a:r>
              <a:rPr lang="en-US" altLang="zh-CN" sz="2000" dirty="0">
                <a:latin typeface="+mj-lt"/>
                <a:ea typeface="+mj-ea"/>
              </a:rPr>
              <a:t>Glimpse Sensys’18</a:t>
            </a:r>
            <a:endParaRPr lang="zh-CN" altLang="en-US" sz="2000" dirty="0">
              <a:latin typeface="+mj-lt"/>
              <a:ea typeface="+mj-ea"/>
            </a:endParaRPr>
          </a:p>
        </p:txBody>
      </p:sp>
      <p:sp>
        <p:nvSpPr>
          <p:cNvPr id="15" name="文本框 14">
            <a:extLst>
              <a:ext uri="{FF2B5EF4-FFF2-40B4-BE49-F238E27FC236}">
                <a16:creationId xmlns:a16="http://schemas.microsoft.com/office/drawing/2014/main" id="{67A89D69-B8EB-4E9E-9E66-AD95EFA977DD}"/>
              </a:ext>
            </a:extLst>
          </p:cNvPr>
          <p:cNvSpPr txBox="1"/>
          <p:nvPr/>
        </p:nvSpPr>
        <p:spPr>
          <a:xfrm>
            <a:off x="8513134" y="5573508"/>
            <a:ext cx="2585964" cy="400110"/>
          </a:xfrm>
          <a:prstGeom prst="rect">
            <a:avLst/>
          </a:prstGeom>
          <a:noFill/>
        </p:spPr>
        <p:txBody>
          <a:bodyPr wrap="none" rtlCol="0">
            <a:spAutoFit/>
          </a:bodyPr>
          <a:lstStyle/>
          <a:p>
            <a:r>
              <a:rPr lang="en-US" altLang="zh-CN" sz="2000" dirty="0" err="1">
                <a:latin typeface="+mj-lt"/>
                <a:ea typeface="+mj-ea"/>
              </a:rPr>
              <a:t>EdgeVR</a:t>
            </a:r>
            <a:r>
              <a:rPr lang="en-US" altLang="zh-CN" sz="2000" dirty="0">
                <a:latin typeface="+mj-lt"/>
                <a:ea typeface="+mj-ea"/>
              </a:rPr>
              <a:t> Mobisys’18</a:t>
            </a:r>
            <a:endParaRPr lang="zh-CN" altLang="en-US" sz="2000" dirty="0">
              <a:latin typeface="+mj-lt"/>
              <a:ea typeface="+mj-ea"/>
            </a:endParaRPr>
          </a:p>
        </p:txBody>
      </p:sp>
    </p:spTree>
    <p:extLst>
      <p:ext uri="{BB962C8B-B14F-4D97-AF65-F5344CB8AC3E}">
        <p14:creationId xmlns:p14="http://schemas.microsoft.com/office/powerpoint/2010/main" val="373458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Challenge</a:t>
            </a:r>
            <a:endParaRPr lang="zh-CN" altLang="en-US" dirty="0"/>
          </a:p>
        </p:txBody>
      </p:sp>
      <p:sp>
        <p:nvSpPr>
          <p:cNvPr id="3" name="内容占位符 2"/>
          <p:cNvSpPr>
            <a:spLocks noGrp="1"/>
          </p:cNvSpPr>
          <p:nvPr>
            <p:ph idx="1"/>
          </p:nvPr>
        </p:nvSpPr>
        <p:spPr/>
        <p:txBody>
          <a:bodyPr/>
          <a:lstStyle/>
          <a:p>
            <a:r>
              <a:rPr lang="en-US" altLang="zh-CN" dirty="0"/>
              <a:t>Leverage the emerging paradigm of edge computing meets three major challenges:</a:t>
            </a:r>
          </a:p>
          <a:p>
            <a:pPr lvl="1"/>
            <a:r>
              <a:rPr lang="en-US" altLang="zh-CN" b="1" dirty="0"/>
              <a:t>Task decomposition</a:t>
            </a:r>
          </a:p>
          <a:p>
            <a:pPr lvl="1"/>
            <a:endParaRPr lang="en-US" altLang="zh-CN" dirty="0"/>
          </a:p>
          <a:p>
            <a:endParaRPr lang="en-US" altLang="zh-CN" dirty="0"/>
          </a:p>
          <a:p>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7</a:t>
            </a:fld>
            <a:endParaRPr lang="en-US" altLang="zh-CN"/>
          </a:p>
        </p:txBody>
      </p:sp>
      <p:pic>
        <p:nvPicPr>
          <p:cNvPr id="5" name="图片 4">
            <a:extLst>
              <a:ext uri="{FF2B5EF4-FFF2-40B4-BE49-F238E27FC236}">
                <a16:creationId xmlns:a16="http://schemas.microsoft.com/office/drawing/2014/main" id="{74ACE889-5FCF-44A2-AEE5-35000AE48506}"/>
              </a:ext>
            </a:extLst>
          </p:cNvPr>
          <p:cNvPicPr>
            <a:picLocks noChangeAspect="1"/>
          </p:cNvPicPr>
          <p:nvPr/>
        </p:nvPicPr>
        <p:blipFill>
          <a:blip r:embed="rId3"/>
          <a:stretch>
            <a:fillRect/>
          </a:stretch>
        </p:blipFill>
        <p:spPr>
          <a:xfrm>
            <a:off x="1991544" y="2746284"/>
            <a:ext cx="6912768" cy="3653683"/>
          </a:xfrm>
          <a:prstGeom prst="rect">
            <a:avLst/>
          </a:prstGeom>
        </p:spPr>
      </p:pic>
      <p:sp>
        <p:nvSpPr>
          <p:cNvPr id="14" name="文本框 13">
            <a:extLst>
              <a:ext uri="{FF2B5EF4-FFF2-40B4-BE49-F238E27FC236}">
                <a16:creationId xmlns:a16="http://schemas.microsoft.com/office/drawing/2014/main" id="{8F9B6397-CE6F-40E3-B8A5-C9A9C540ADB3}"/>
              </a:ext>
            </a:extLst>
          </p:cNvPr>
          <p:cNvSpPr txBox="1"/>
          <p:nvPr/>
        </p:nvSpPr>
        <p:spPr>
          <a:xfrm>
            <a:off x="9040914" y="3882752"/>
            <a:ext cx="2848857" cy="923330"/>
          </a:xfrm>
          <a:prstGeom prst="rect">
            <a:avLst/>
          </a:prstGeom>
          <a:noFill/>
          <a:ln w="28575">
            <a:solidFill>
              <a:srgbClr val="FF0000"/>
            </a:solidFill>
            <a:prstDash val="sysDash"/>
          </a:ln>
        </p:spPr>
        <p:txBody>
          <a:bodyPr wrap="none" rtlCol="0">
            <a:spAutoFit/>
          </a:bodyPr>
          <a:lstStyle/>
          <a:p>
            <a:pPr algn="ctr"/>
            <a:r>
              <a:rPr lang="en-US" altLang="zh-CN" dirty="0">
                <a:latin typeface="+mj-lt"/>
                <a:ea typeface="+mj-ea"/>
              </a:rPr>
              <a:t>To much </a:t>
            </a:r>
          </a:p>
          <a:p>
            <a:pPr algn="ctr"/>
            <a:r>
              <a:rPr lang="en-US" altLang="zh-CN" dirty="0">
                <a:solidFill>
                  <a:srgbClr val="FF0000"/>
                </a:solidFill>
                <a:latin typeface="+mj-lt"/>
                <a:ea typeface="+mj-ea"/>
              </a:rPr>
              <a:t>database-dependency</a:t>
            </a:r>
          </a:p>
          <a:p>
            <a:pPr algn="ctr"/>
            <a:r>
              <a:rPr lang="en-US" altLang="zh-CN" dirty="0">
                <a:latin typeface="+mj-lt"/>
                <a:ea typeface="+mj-ea"/>
              </a:rPr>
              <a:t> functional units</a:t>
            </a:r>
            <a:endParaRPr lang="zh-CN" altLang="en-US" dirty="0">
              <a:solidFill>
                <a:srgbClr val="FF0000"/>
              </a:solidFill>
              <a:latin typeface="+mj-lt"/>
              <a:ea typeface="+mj-ea"/>
            </a:endParaRPr>
          </a:p>
        </p:txBody>
      </p:sp>
    </p:spTree>
    <p:extLst>
      <p:ext uri="{BB962C8B-B14F-4D97-AF65-F5344CB8AC3E}">
        <p14:creationId xmlns:p14="http://schemas.microsoft.com/office/powerpoint/2010/main" val="100490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Challenge</a:t>
            </a:r>
            <a:endParaRPr lang="zh-CN" altLang="en-US" dirty="0"/>
          </a:p>
        </p:txBody>
      </p:sp>
      <p:sp>
        <p:nvSpPr>
          <p:cNvPr id="3" name="内容占位符 2"/>
          <p:cNvSpPr>
            <a:spLocks noGrp="1"/>
          </p:cNvSpPr>
          <p:nvPr>
            <p:ph idx="1"/>
          </p:nvPr>
        </p:nvSpPr>
        <p:spPr/>
        <p:txBody>
          <a:bodyPr/>
          <a:lstStyle/>
          <a:p>
            <a:r>
              <a:rPr lang="en-US" altLang="zh-CN" dirty="0"/>
              <a:t>Leverage the emerging paradigm of edge computing meets three major challenges:</a:t>
            </a:r>
          </a:p>
          <a:p>
            <a:pPr lvl="1"/>
            <a:r>
              <a:rPr lang="en-US" altLang="zh-CN" dirty="0"/>
              <a:t>Task decomposition</a:t>
            </a:r>
          </a:p>
          <a:p>
            <a:pPr lvl="1"/>
            <a:r>
              <a:rPr lang="en-US" altLang="zh-CN" b="1" dirty="0"/>
              <a:t>Task cooperation</a:t>
            </a:r>
          </a:p>
          <a:p>
            <a:pPr lvl="1"/>
            <a:endParaRPr lang="en-US" altLang="zh-CN" dirty="0"/>
          </a:p>
          <a:p>
            <a:endParaRPr lang="en-US" altLang="zh-CN" dirty="0"/>
          </a:p>
          <a:p>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8</a:t>
            </a:fld>
            <a:endParaRPr lang="en-US" altLang="zh-CN"/>
          </a:p>
        </p:txBody>
      </p:sp>
      <p:pic>
        <p:nvPicPr>
          <p:cNvPr id="6" name="图片 5">
            <a:extLst>
              <a:ext uri="{FF2B5EF4-FFF2-40B4-BE49-F238E27FC236}">
                <a16:creationId xmlns:a16="http://schemas.microsoft.com/office/drawing/2014/main" id="{0C00D1A0-8390-4642-A273-4B6EF738F5CA}"/>
              </a:ext>
            </a:extLst>
          </p:cNvPr>
          <p:cNvPicPr>
            <a:picLocks noChangeAspect="1"/>
          </p:cNvPicPr>
          <p:nvPr/>
        </p:nvPicPr>
        <p:blipFill>
          <a:blip r:embed="rId3"/>
          <a:stretch>
            <a:fillRect/>
          </a:stretch>
        </p:blipFill>
        <p:spPr>
          <a:xfrm>
            <a:off x="911424" y="3263212"/>
            <a:ext cx="4127259" cy="3106599"/>
          </a:xfrm>
          <a:prstGeom prst="rect">
            <a:avLst/>
          </a:prstGeom>
        </p:spPr>
      </p:pic>
      <p:pic>
        <p:nvPicPr>
          <p:cNvPr id="7" name="图片 6">
            <a:extLst>
              <a:ext uri="{FF2B5EF4-FFF2-40B4-BE49-F238E27FC236}">
                <a16:creationId xmlns:a16="http://schemas.microsoft.com/office/drawing/2014/main" id="{2BF655D4-2B73-4A70-906C-06EB730F53F9}"/>
              </a:ext>
            </a:extLst>
          </p:cNvPr>
          <p:cNvPicPr>
            <a:picLocks noChangeAspect="1"/>
          </p:cNvPicPr>
          <p:nvPr/>
        </p:nvPicPr>
        <p:blipFill>
          <a:blip r:embed="rId4"/>
          <a:stretch>
            <a:fillRect/>
          </a:stretch>
        </p:blipFill>
        <p:spPr>
          <a:xfrm>
            <a:off x="7023691" y="3312240"/>
            <a:ext cx="4400901" cy="3157864"/>
          </a:xfrm>
          <a:prstGeom prst="rect">
            <a:avLst/>
          </a:prstGeom>
        </p:spPr>
      </p:pic>
      <p:sp>
        <p:nvSpPr>
          <p:cNvPr id="8" name="文本框 7">
            <a:extLst>
              <a:ext uri="{FF2B5EF4-FFF2-40B4-BE49-F238E27FC236}">
                <a16:creationId xmlns:a16="http://schemas.microsoft.com/office/drawing/2014/main" id="{ADE891F7-755E-4BBA-98E9-8EFC118BC460}"/>
              </a:ext>
            </a:extLst>
          </p:cNvPr>
          <p:cNvSpPr txBox="1"/>
          <p:nvPr/>
        </p:nvSpPr>
        <p:spPr>
          <a:xfrm>
            <a:off x="4943872" y="2552572"/>
            <a:ext cx="2803973" cy="646331"/>
          </a:xfrm>
          <a:prstGeom prst="rect">
            <a:avLst/>
          </a:prstGeom>
          <a:noFill/>
          <a:ln w="28575">
            <a:solidFill>
              <a:srgbClr val="FF0000"/>
            </a:solidFill>
            <a:prstDash val="sysDash"/>
          </a:ln>
        </p:spPr>
        <p:txBody>
          <a:bodyPr wrap="none" rtlCol="0">
            <a:spAutoFit/>
          </a:bodyPr>
          <a:lstStyle/>
          <a:p>
            <a:pPr algn="ctr"/>
            <a:r>
              <a:rPr lang="en-US" altLang="zh-CN" dirty="0">
                <a:latin typeface="+mj-lt"/>
                <a:ea typeface="+mj-ea"/>
              </a:rPr>
              <a:t>They are regarded as</a:t>
            </a:r>
          </a:p>
          <a:p>
            <a:pPr algn="ctr"/>
            <a:r>
              <a:rPr lang="en-US" altLang="zh-CN" dirty="0">
                <a:latin typeface="+mj-lt"/>
                <a:ea typeface="+mj-ea"/>
              </a:rPr>
              <a:t> two </a:t>
            </a:r>
            <a:r>
              <a:rPr lang="en-US" altLang="zh-CN" dirty="0">
                <a:solidFill>
                  <a:srgbClr val="FF0000"/>
                </a:solidFill>
                <a:latin typeface="+mj-lt"/>
                <a:ea typeface="+mj-ea"/>
              </a:rPr>
              <a:t>independent tasks</a:t>
            </a:r>
            <a:endParaRPr lang="zh-CN" altLang="en-US" dirty="0">
              <a:solidFill>
                <a:srgbClr val="FF0000"/>
              </a:solidFill>
              <a:latin typeface="+mj-lt"/>
              <a:ea typeface="+mj-ea"/>
            </a:endParaRPr>
          </a:p>
        </p:txBody>
      </p:sp>
      <p:cxnSp>
        <p:nvCxnSpPr>
          <p:cNvPr id="10" name="直接箭头连接符 9">
            <a:extLst>
              <a:ext uri="{FF2B5EF4-FFF2-40B4-BE49-F238E27FC236}">
                <a16:creationId xmlns:a16="http://schemas.microsoft.com/office/drawing/2014/main" id="{5EEF8E37-D52F-4842-BFAB-FB3447D3D480}"/>
              </a:ext>
            </a:extLst>
          </p:cNvPr>
          <p:cNvCxnSpPr>
            <a:cxnSpLocks/>
          </p:cNvCxnSpPr>
          <p:nvPr/>
        </p:nvCxnSpPr>
        <p:spPr>
          <a:xfrm flipV="1">
            <a:off x="4943872" y="3263212"/>
            <a:ext cx="720080" cy="395886"/>
          </a:xfrm>
          <a:prstGeom prst="straightConnector1">
            <a:avLst/>
          </a:prstGeom>
          <a:ln w="31750">
            <a:solidFill>
              <a:srgbClr val="52BCA8"/>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F78DF97D-4F3A-4438-8BB0-E209894E95D1}"/>
              </a:ext>
            </a:extLst>
          </p:cNvPr>
          <p:cNvCxnSpPr>
            <a:cxnSpLocks/>
          </p:cNvCxnSpPr>
          <p:nvPr/>
        </p:nvCxnSpPr>
        <p:spPr>
          <a:xfrm flipV="1">
            <a:off x="4943872" y="3263212"/>
            <a:ext cx="1152128" cy="2037996"/>
          </a:xfrm>
          <a:prstGeom prst="straightConnector1">
            <a:avLst/>
          </a:prstGeom>
          <a:ln w="31750">
            <a:solidFill>
              <a:srgbClr val="52BCA8"/>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4B82BE42-0A83-4A91-8D5E-23E22176AF5D}"/>
              </a:ext>
            </a:extLst>
          </p:cNvPr>
          <p:cNvSpPr/>
          <p:nvPr/>
        </p:nvSpPr>
        <p:spPr>
          <a:xfrm>
            <a:off x="9047828" y="4282210"/>
            <a:ext cx="720580" cy="15950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a:extLst>
              <a:ext uri="{FF2B5EF4-FFF2-40B4-BE49-F238E27FC236}">
                <a16:creationId xmlns:a16="http://schemas.microsoft.com/office/drawing/2014/main" id="{F5D1E020-7B1E-4BFC-A6E5-ED20DA239DDC}"/>
              </a:ext>
            </a:extLst>
          </p:cNvPr>
          <p:cNvCxnSpPr>
            <a:cxnSpLocks/>
          </p:cNvCxnSpPr>
          <p:nvPr/>
        </p:nvCxnSpPr>
        <p:spPr>
          <a:xfrm flipH="1" flipV="1">
            <a:off x="6591643" y="3263212"/>
            <a:ext cx="2528693" cy="1173900"/>
          </a:xfrm>
          <a:prstGeom prst="straightConnector1">
            <a:avLst/>
          </a:prstGeom>
          <a:ln w="31750">
            <a:solidFill>
              <a:srgbClr val="52BCA8"/>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4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451695B-D4A2-420F-A51E-446C140D7709}"/>
              </a:ext>
            </a:extLst>
          </p:cNvPr>
          <p:cNvPicPr>
            <a:picLocks noChangeAspect="1"/>
          </p:cNvPicPr>
          <p:nvPr/>
        </p:nvPicPr>
        <p:blipFill>
          <a:blip r:embed="rId3"/>
          <a:stretch>
            <a:fillRect/>
          </a:stretch>
        </p:blipFill>
        <p:spPr>
          <a:xfrm>
            <a:off x="1559496" y="3450536"/>
            <a:ext cx="8613384" cy="3107922"/>
          </a:xfrm>
          <a:prstGeom prst="rect">
            <a:avLst/>
          </a:prstGeom>
        </p:spPr>
      </p:pic>
      <p:sp>
        <p:nvSpPr>
          <p:cNvPr id="2" name="标题 1"/>
          <p:cNvSpPr>
            <a:spLocks noGrp="1"/>
          </p:cNvSpPr>
          <p:nvPr>
            <p:ph type="title"/>
          </p:nvPr>
        </p:nvSpPr>
        <p:spPr/>
        <p:txBody>
          <a:bodyPr/>
          <a:lstStyle/>
          <a:p>
            <a:r>
              <a:rPr lang="en-US" altLang="zh-CN" dirty="0"/>
              <a:t>Challenge</a:t>
            </a:r>
            <a:endParaRPr lang="zh-CN" altLang="en-US" dirty="0"/>
          </a:p>
        </p:txBody>
      </p:sp>
      <p:sp>
        <p:nvSpPr>
          <p:cNvPr id="3" name="内容占位符 2"/>
          <p:cNvSpPr>
            <a:spLocks noGrp="1"/>
          </p:cNvSpPr>
          <p:nvPr>
            <p:ph idx="1"/>
          </p:nvPr>
        </p:nvSpPr>
        <p:spPr/>
        <p:txBody>
          <a:bodyPr/>
          <a:lstStyle/>
          <a:p>
            <a:r>
              <a:rPr lang="en-US" altLang="zh-CN" dirty="0"/>
              <a:t>Leverage the emerging paradigm of edge computing meets three major challenges:</a:t>
            </a:r>
          </a:p>
          <a:p>
            <a:pPr lvl="1"/>
            <a:r>
              <a:rPr lang="en-US" altLang="zh-CN" dirty="0"/>
              <a:t>Task decomposition</a:t>
            </a:r>
          </a:p>
          <a:p>
            <a:pPr lvl="1"/>
            <a:r>
              <a:rPr lang="en-US" altLang="zh-CN" dirty="0"/>
              <a:t>Task cooperation</a:t>
            </a:r>
          </a:p>
          <a:p>
            <a:pPr lvl="1"/>
            <a:r>
              <a:rPr lang="en-US" altLang="zh-CN" b="1" dirty="0"/>
              <a:t>Task scheduling</a:t>
            </a:r>
          </a:p>
          <a:p>
            <a:pPr lvl="1"/>
            <a:endParaRPr lang="en-US" altLang="zh-CN" dirty="0"/>
          </a:p>
          <a:p>
            <a:endParaRPr lang="en-US" altLang="zh-CN" dirty="0"/>
          </a:p>
          <a:p>
            <a:endParaRPr lang="en-US" altLang="zh-CN" dirty="0"/>
          </a:p>
          <a:p>
            <a:endParaRPr lang="en-US" altLang="zh-CN" dirty="0"/>
          </a:p>
          <a:p>
            <a:pPr marL="0" indent="0">
              <a:buNone/>
            </a:pPr>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9</a:t>
            </a:fld>
            <a:endParaRPr lang="en-US" altLang="zh-CN"/>
          </a:p>
        </p:txBody>
      </p:sp>
    </p:spTree>
    <p:extLst>
      <p:ext uri="{BB962C8B-B14F-4D97-AF65-F5344CB8AC3E}">
        <p14:creationId xmlns:p14="http://schemas.microsoft.com/office/powerpoint/2010/main" val="27069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ghtly_digital">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slightly_digital</Template>
  <TotalTime>819</TotalTime>
  <Words>2770</Words>
  <Application>Microsoft Office PowerPoint</Application>
  <PresentationFormat>宽屏</PresentationFormat>
  <Paragraphs>317</Paragraphs>
  <Slides>21</Slides>
  <Notes>21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Arial</vt:lpstr>
      <vt:lpstr>Calibri</vt:lpstr>
      <vt:lpstr>Cambria Math</vt:lpstr>
      <vt:lpstr>Century Gothic</vt:lpstr>
      <vt:lpstr>slightly_digital</vt:lpstr>
      <vt:lpstr>Edge Assisted  Mobile Semantic Visual SLAM</vt:lpstr>
      <vt:lpstr>Motivation</vt:lpstr>
      <vt:lpstr>Motivation</vt:lpstr>
      <vt:lpstr>Motivation</vt:lpstr>
      <vt:lpstr>Motivation</vt:lpstr>
      <vt:lpstr>Key Insight</vt:lpstr>
      <vt:lpstr>Challenge</vt:lpstr>
      <vt:lpstr>Challenge</vt:lpstr>
      <vt:lpstr>Challenge</vt:lpstr>
      <vt:lpstr>Our System</vt:lpstr>
      <vt:lpstr>System Overview</vt:lpstr>
      <vt:lpstr>Our System</vt:lpstr>
      <vt:lpstr>Our System</vt:lpstr>
      <vt:lpstr>Our System</vt:lpstr>
      <vt:lpstr>Our System</vt:lpstr>
      <vt:lpstr>Experiment</vt:lpstr>
      <vt:lpstr>Experiment</vt:lpstr>
      <vt:lpstr>Experiment</vt:lpstr>
      <vt:lpstr>Experiment</vt:lpstr>
      <vt:lpstr>Conclusion &amp; Contribution</vt:lpstr>
      <vt:lpstr>PowerPoint 演示文稿</vt:lpstr>
    </vt:vector>
  </TitlesOfParts>
  <Company>HKUST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slightly digital</dc:title>
  <dc:creator>zimu</dc:creator>
  <cp:lastModifiedBy>Xu Jingao</cp:lastModifiedBy>
  <cp:revision>1964</cp:revision>
  <cp:lastPrinted>2016-04-08T02:17:10Z</cp:lastPrinted>
  <dcterms:created xsi:type="dcterms:W3CDTF">2013-09-30T01:54:11Z</dcterms:created>
  <dcterms:modified xsi:type="dcterms:W3CDTF">2022-07-29T05:22:37Z</dcterms:modified>
</cp:coreProperties>
</file>