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619" r:id="rId2"/>
    <p:sldId id="1006" r:id="rId3"/>
    <p:sldId id="1008" r:id="rId4"/>
    <p:sldId id="1009" r:id="rId5"/>
    <p:sldId id="1010" r:id="rId6"/>
    <p:sldId id="1011" r:id="rId7"/>
    <p:sldId id="1012" r:id="rId8"/>
    <p:sldId id="1013" r:id="rId9"/>
    <p:sldId id="1014" r:id="rId10"/>
    <p:sldId id="1015" r:id="rId11"/>
    <p:sldId id="1016" r:id="rId12"/>
    <p:sldId id="1017" r:id="rId13"/>
    <p:sldId id="1024" r:id="rId14"/>
    <p:sldId id="1019" r:id="rId15"/>
    <p:sldId id="1025" r:id="rId16"/>
    <p:sldId id="1020" r:id="rId17"/>
    <p:sldId id="1022" r:id="rId18"/>
    <p:sldId id="1021" r:id="rId19"/>
    <p:sldId id="1023" r:id="rId20"/>
    <p:sldId id="1005" r:id="rId21"/>
  </p:sldIdLst>
  <p:sldSz cx="12192000" cy="6858000"/>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迟 国轩" initials="迟" lastIdx="1" clrIdx="0">
    <p:extLst>
      <p:ext uri="{19B8F6BF-5375-455C-9EA6-DF929625EA0E}">
        <p15:presenceInfo xmlns:p15="http://schemas.microsoft.com/office/powerpoint/2012/main" userId="34aa578cf5e9cc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909"/>
    <a:srgbClr val="0CA1C9"/>
    <a:srgbClr val="53BCA9"/>
    <a:srgbClr val="EA4A54"/>
    <a:srgbClr val="009E47"/>
    <a:srgbClr val="F43C0A"/>
    <a:srgbClr val="009644"/>
    <a:srgbClr val="009242"/>
    <a:srgbClr val="0205FD"/>
    <a:srgbClr val="6A5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0" autoAdjust="0"/>
    <p:restoredTop sz="66350" autoAdjust="0"/>
  </p:normalViewPr>
  <p:slideViewPr>
    <p:cSldViewPr showGuides="1">
      <p:cViewPr varScale="1">
        <p:scale>
          <a:sx n="83" d="100"/>
          <a:sy n="83" d="100"/>
        </p:scale>
        <p:origin x="1430" y="62"/>
      </p:cViewPr>
      <p:guideLst>
        <p:guide orient="horz" pos="2205"/>
        <p:guide pos="3840"/>
      </p:guideLst>
    </p:cSldViewPr>
  </p:slideViewPr>
  <p:outlineViewPr>
    <p:cViewPr>
      <p:scale>
        <a:sx n="33" d="100"/>
        <a:sy n="33" d="100"/>
      </p:scale>
      <p:origin x="0" y="-10684"/>
    </p:cViewPr>
  </p:outlineViewPr>
  <p:notesTextViewPr>
    <p:cViewPr>
      <p:scale>
        <a:sx n="150" d="100"/>
        <a:sy n="150" d="100"/>
      </p:scale>
      <p:origin x="0" y="0"/>
    </p:cViewPr>
  </p:notesTextViewPr>
  <p:notesViewPr>
    <p:cSldViewPr>
      <p:cViewPr varScale="1">
        <p:scale>
          <a:sx n="48" d="100"/>
          <a:sy n="48" d="100"/>
        </p:scale>
        <p:origin x="276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EEF8CAF1-A52E-4CE0-936F-2EF96831695C}" type="datetimeFigureOut">
              <a:rPr lang="zh-CN" altLang="en-US" smtClean="0"/>
              <a:t>2022/6/24</a:t>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8194F4E-40F4-4C70-9A36-5D01B444D1DC}" type="slidenum">
              <a:rPr lang="zh-CN" altLang="en-US" smtClean="0"/>
              <a:t>‹#›</a:t>
            </a:fld>
            <a:endParaRPr lang="zh-CN" altLang="en-US"/>
          </a:p>
        </p:txBody>
      </p:sp>
    </p:spTree>
    <p:extLst>
      <p:ext uri="{BB962C8B-B14F-4D97-AF65-F5344CB8AC3E}">
        <p14:creationId xmlns:p14="http://schemas.microsoft.com/office/powerpoint/2010/main" val="180902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8E2E362-6A50-4047-B83D-450B0D5E65AB}" type="datetimeFigureOut">
              <a:rPr lang="zh-CN" altLang="en-US" smtClean="0"/>
              <a:t>2022/6/24</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EB47890-5446-4662-AB75-3CEB6FA02C87}" type="slidenum">
              <a:rPr lang="zh-CN" altLang="en-US" smtClean="0"/>
              <a:t>‹#›</a:t>
            </a:fld>
            <a:endParaRPr lang="zh-CN" altLang="en-US"/>
          </a:p>
        </p:txBody>
      </p:sp>
    </p:spTree>
    <p:extLst>
      <p:ext uri="{BB962C8B-B14F-4D97-AF65-F5344CB8AC3E}">
        <p14:creationId xmlns:p14="http://schemas.microsoft.com/office/powerpoint/2010/main" val="359165636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(Opening…)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Hi everyone, I’m </a:t>
            </a:r>
            <a:r>
              <a:rPr lang="en-US" altLang="zh-CN" dirty="0" err="1"/>
              <a:t>Kun</a:t>
            </a:r>
            <a:r>
              <a:rPr lang="en-US" altLang="zh-CN" dirty="0"/>
              <a:t> Qian from UCSD.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Due to the travel restriction in China, the authors cannot be here in person, so I’ll be the proxy presenter of this paper: Wi-Drone: Wi-Fi-based six-degree-of freedom tracking for indoor drone flight control.</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a:t>
            </a:fld>
            <a:endParaRPr lang="zh-CN" altLang="en-US"/>
          </a:p>
        </p:txBody>
      </p:sp>
    </p:spTree>
    <p:extLst>
      <p:ext uri="{BB962C8B-B14F-4D97-AF65-F5344CB8AC3E}">
        <p14:creationId xmlns:p14="http://schemas.microsoft.com/office/powerpoint/2010/main" val="3876199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Therefore, we design the Wi-Drone framework as follows:</a:t>
            </a:r>
          </a:p>
          <a:p>
            <a:r>
              <a:rPr lang="en-US" altLang="zh-CN" sz="1600" b="1" i="0" dirty="0">
                <a:solidFill>
                  <a:srgbClr val="000000"/>
                </a:solidFill>
                <a:effectLst/>
                <a:latin typeface="LinLibertineT"/>
              </a:rPr>
              <a:t>[CLICK] </a:t>
            </a:r>
            <a:r>
              <a:rPr lang="en-US" altLang="zh-CN" sz="1600" b="0" i="0" dirty="0">
                <a:solidFill>
                  <a:srgbClr val="000000"/>
                </a:solidFill>
                <a:effectLst/>
                <a:latin typeface="LinLibertineT"/>
              </a:rPr>
              <a:t>First, w</a:t>
            </a:r>
            <a:r>
              <a:rPr lang="en-US" altLang="zh-CN" dirty="0"/>
              <a:t>e designed an Exteroceptive Pose Estimation (EPE) module, which treats the signal as exteroceptive measurements. This module takes the AP as the anchor and thus is free of cumulative drift. The EPE module estimates the drone's absolute pose by observing the geometric channel parameters between the drone and the AP, and establishes the geometric relationship between the AP and the drone.</a:t>
            </a:r>
          </a:p>
          <a:p>
            <a:r>
              <a:rPr lang="en-US" altLang="zh-CN" sz="1600" b="1" i="0" dirty="0">
                <a:solidFill>
                  <a:srgbClr val="000000"/>
                </a:solidFill>
                <a:effectLst/>
                <a:latin typeface="LinLibertineT"/>
              </a:rPr>
              <a:t>[CLICK] </a:t>
            </a:r>
            <a:r>
              <a:rPr lang="en-US" altLang="zh-CN" dirty="0"/>
              <a:t>We also designed the Proprioceptive Motion Tracking (PMT) module. It leverages the signal as proprioceptive measurements, which means it infers the drone's relative motion change by perceiving the temporal difference of the received signal. </a:t>
            </a:r>
          </a:p>
          <a:p>
            <a:r>
              <a:rPr lang="en-US" altLang="zh-CN" sz="1600" b="1" i="0" dirty="0">
                <a:solidFill>
                  <a:srgbClr val="000000"/>
                </a:solidFill>
                <a:effectLst/>
                <a:latin typeface="LinLibertineT"/>
              </a:rPr>
              <a:t>[CLICK] </a:t>
            </a:r>
            <a:r>
              <a:rPr lang="en-US" altLang="zh-CN" dirty="0"/>
              <a:t>Finally, the designed Joint Optimization and Fusion (JOF) framework takes both the absolute pose and relative pose as input and reports an optimized 6-DoF pose in real-time, including the translation vector </a:t>
            </a:r>
            <a:r>
              <a:rPr lang="zh-CN" altLang="en-US" dirty="0"/>
              <a:t>𝒕 </a:t>
            </a:r>
            <a:r>
              <a:rPr lang="en-US" altLang="zh-CN" dirty="0"/>
              <a:t>and the rotation matrix </a:t>
            </a:r>
            <a:r>
              <a:rPr lang="zh-CN" altLang="en-US" dirty="0"/>
              <a:t>𝑹</a:t>
            </a:r>
            <a:r>
              <a:rPr lang="en-US" altLang="zh-CN" dirty="0"/>
              <a:t>. </a:t>
            </a:r>
            <a:br>
              <a:rPr lang="en-US" altLang="zh-CN" dirty="0"/>
            </a:br>
            <a:endParaRPr lang="en-US" altLang="zh-CN" sz="1600" b="0" i="0" dirty="0">
              <a:solidFill>
                <a:srgbClr val="000000"/>
              </a:solidFill>
              <a:effectLst/>
              <a:latin typeface="LinLibertineT"/>
            </a:endParaRPr>
          </a:p>
          <a:p>
            <a:endParaRPr lang="en-US" altLang="zh-CN" sz="1600" b="0" i="0" dirty="0">
              <a:solidFill>
                <a:srgbClr val="000000"/>
              </a:solidFill>
              <a:effectLst/>
              <a:latin typeface="LinLibertineT"/>
            </a:endParaRPr>
          </a:p>
          <a:p>
            <a:endParaRPr lang="en-US" altLang="zh-CN" sz="1600" b="0" i="0" dirty="0">
              <a:solidFill>
                <a:srgbClr val="000000"/>
              </a:solidFill>
              <a:effectLst/>
              <a:latin typeface="LinLibertineT"/>
            </a:endParaRPr>
          </a:p>
          <a:p>
            <a:r>
              <a:rPr lang="zh-CN" altLang="en-US" dirty="0"/>
              <a:t>因此，</a:t>
            </a:r>
            <a:r>
              <a:rPr lang="en-US" altLang="zh-CN" dirty="0"/>
              <a:t>Wi-Drone</a:t>
            </a:r>
            <a:r>
              <a:rPr lang="zh-CN" altLang="en-US" dirty="0"/>
              <a:t>的架构设计应该是这样的，</a:t>
            </a:r>
            <a:endParaRPr lang="en-US" altLang="zh-CN" dirty="0"/>
          </a:p>
          <a:p>
            <a:r>
              <a:rPr lang="en-US" altLang="zh-CN" dirty="0"/>
              <a:t>[CLICK] </a:t>
            </a:r>
            <a:r>
              <a:rPr lang="zh-CN" altLang="en-US" dirty="0"/>
              <a:t>从“外源观测”的角度出发，我们设计了</a:t>
            </a:r>
            <a:r>
              <a:rPr lang="en-US" altLang="zh-CN" dirty="0"/>
              <a:t>EPE</a:t>
            </a:r>
            <a:r>
              <a:rPr lang="zh-CN" altLang="en-US" dirty="0"/>
              <a:t>模块，该模块通过解析无人机和</a:t>
            </a:r>
            <a:r>
              <a:rPr lang="en-US" altLang="zh-CN" dirty="0"/>
              <a:t>AP</a:t>
            </a:r>
            <a:r>
              <a:rPr lang="zh-CN" altLang="en-US" dirty="0"/>
              <a:t>之间的直射信号，来构建无人机和</a:t>
            </a:r>
            <a:r>
              <a:rPr lang="en-US" altLang="zh-CN" dirty="0"/>
              <a:t>AP</a:t>
            </a:r>
            <a:r>
              <a:rPr lang="zh-CN" altLang="en-US" dirty="0"/>
              <a:t>之间的几何关系；</a:t>
            </a:r>
            <a:endParaRPr lang="en-US" altLang="zh-CN" dirty="0"/>
          </a:p>
          <a:p>
            <a:r>
              <a:rPr lang="en-US" altLang="zh-CN" dirty="0"/>
              <a:t>[CLICK] </a:t>
            </a:r>
            <a:r>
              <a:rPr lang="zh-CN" altLang="en-US" dirty="0"/>
              <a:t>而从“内源感受”的角度出发，我们设计了</a:t>
            </a:r>
            <a:r>
              <a:rPr lang="en-US" altLang="zh-CN" dirty="0"/>
              <a:t>PMT</a:t>
            </a:r>
            <a:r>
              <a:rPr lang="zh-CN" altLang="en-US" dirty="0"/>
              <a:t>模块，该模块通过分析信号相位的变化，来推断相对运动；</a:t>
            </a:r>
            <a:endParaRPr lang="en-US" altLang="zh-CN" dirty="0"/>
          </a:p>
          <a:p>
            <a:r>
              <a:rPr lang="en-US" altLang="zh-CN" dirty="0"/>
              <a:t>[CLICK] </a:t>
            </a:r>
            <a:r>
              <a:rPr lang="zh-CN" altLang="en-US" dirty="0"/>
              <a:t>两模块的结果在经过联合优化后，生成准确的</a:t>
            </a:r>
            <a:r>
              <a:rPr lang="en-US" altLang="zh-CN" dirty="0"/>
              <a:t>6-DoF</a:t>
            </a:r>
            <a:r>
              <a:rPr lang="zh-CN" altLang="en-US" dirty="0"/>
              <a:t>估计，包括无人机的平移向量，以及旋转矩阵，上述信息被传输到无人机被用于飞行控制与任务执行。</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145649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r>
                  <a:rPr lang="en-US" altLang="zh-CN" dirty="0"/>
                  <a:t>Let me first introduce the Exteroceptive Pose Estimation part.</a:t>
                </a:r>
              </a:p>
              <a:p>
                <a:r>
                  <a:rPr lang="en-US" altLang="zh-CN" dirty="0"/>
                  <a:t>The EPE module performs basically two steps:</a:t>
                </a:r>
              </a:p>
              <a:p>
                <a:r>
                  <a:rPr lang="en-US" altLang="zh-CN" dirty="0"/>
                  <a:t>First, the EPE module separates multiple path signals, extracting the direct path's channel parameter, including the Angle of Arrival (</a:t>
                </a:r>
                <a:r>
                  <a:rPr lang="en-US" altLang="zh-CN" dirty="0" err="1"/>
                  <a:t>AoA</a:t>
                </a:r>
                <a:r>
                  <a:rPr lang="en-US" altLang="zh-CN" dirty="0"/>
                  <a:t>) vector </a:t>
                </a:r>
                <a:r>
                  <a:rPr lang="zh-CN" altLang="en-US" dirty="0"/>
                  <a:t>𝒏</a:t>
                </a:r>
                <a:r>
                  <a:rPr lang="en-US" altLang="zh-CN" dirty="0"/>
                  <a:t>, and the Time of Flight (</a:t>
                </a:r>
                <a:r>
                  <a:rPr lang="en-US" altLang="zh-CN" dirty="0" err="1"/>
                  <a:t>ToF</a:t>
                </a:r>
                <a:r>
                  <a:rPr lang="en-US" altLang="zh-CN" dirty="0"/>
                  <a:t>). With this information, we know both the channel's direction and distance.</a:t>
                </a:r>
              </a:p>
              <a:p>
                <a:r>
                  <a:rPr lang="en-US" altLang="zh-CN" dirty="0"/>
                  <a:t>On this basis, the EPE module tries to reconstruct the drone's rotation and location. You may notice that the directional vector </a:t>
                </a:r>
                <a:r>
                  <a:rPr lang="zh-CN" altLang="en-US" dirty="0"/>
                  <a:t>𝒏 </a:t>
                </a:r>
                <a:r>
                  <a:rPr lang="en-US" altLang="zh-CN" dirty="0"/>
                  <a:t>is represented differently as </a:t>
                </a: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a:rPr lang="en-US" altLang="zh-CN" sz="1600" b="1" i="1" kern="100">
                            <a:effectLst/>
                            <a:latin typeface="Cambria Math" panose="02040503050406030204" pitchFamily="18" charset="0"/>
                            <a:ea typeface="宋体" panose="02010600030101010101" pitchFamily="2" charset="-122"/>
                            <a:cs typeface="Times New Roman" panose="02020603050405020304" pitchFamily="18" charset="0"/>
                          </a:rPr>
                          <m:t>𝒏</m:t>
                        </m:r>
                      </m:e>
                      <m:sub>
                        <m:r>
                          <m:rPr>
                            <m:sty m:val="p"/>
                          </m:rPr>
                          <a:rPr lang="en-US" altLang="zh-CN" sz="1600" kern="100">
                            <a:effectLst/>
                            <a:latin typeface="Cambria Math" panose="02040503050406030204" pitchFamily="18" charset="0"/>
                            <a:ea typeface="宋体" panose="02010600030101010101" pitchFamily="2" charset="-122"/>
                            <a:cs typeface="Times New Roman" panose="02020603050405020304" pitchFamily="18" charset="0"/>
                          </a:rPr>
                          <m:t>D</m:t>
                        </m:r>
                      </m:sub>
                    </m:sSub>
                  </m:oMath>
                </a14:m>
                <a:r>
                  <a:rPr lang="en-US" altLang="zh-CN" dirty="0"/>
                  <a:t>  and </a:t>
                </a: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a:rPr lang="en-US" altLang="zh-CN" sz="1600" b="1" i="1" kern="100">
                            <a:effectLst/>
                            <a:latin typeface="Cambria Math" panose="02040503050406030204" pitchFamily="18" charset="0"/>
                            <a:ea typeface="+mn-ea"/>
                            <a:cs typeface="Times New Roman" panose="02020603050405020304" pitchFamily="18" charset="0"/>
                          </a:rPr>
                          <m:t>𝒏</m:t>
                        </m:r>
                      </m:e>
                      <m:sub>
                        <m:r>
                          <m:rPr>
                            <m:sty m:val="p"/>
                          </m:rPr>
                          <a:rPr lang="en-US" altLang="zh-CN" sz="1600" kern="100">
                            <a:effectLst/>
                            <a:latin typeface="Cambria Math" panose="02040503050406030204" pitchFamily="18" charset="0"/>
                            <a:ea typeface="+mn-ea"/>
                            <a:cs typeface="Times New Roman" panose="02020603050405020304" pitchFamily="18" charset="0"/>
                          </a:rPr>
                          <m:t>A</m:t>
                        </m:r>
                      </m:sub>
                    </m:sSub>
                  </m:oMath>
                </a14:m>
                <a:r>
                  <a:rPr lang="en-US" altLang="zh-CN" dirty="0"/>
                  <a:t> under the drone's and the AP's perspectives. That's because the drone and the AP are in different reference systems. </a:t>
                </a:r>
              </a:p>
              <a:p>
                <a:r>
                  <a:rPr lang="en-US" altLang="zh-CN" sz="1600" b="1" i="0" dirty="0">
                    <a:solidFill>
                      <a:srgbClr val="000000"/>
                    </a:solidFill>
                    <a:effectLst/>
                    <a:latin typeface="LinLibertineT"/>
                  </a:rPr>
                  <a:t>[CLICK] </a:t>
                </a:r>
                <a:r>
                  <a:rPr lang="en-US" altLang="zh-CN" dirty="0"/>
                  <a:t>And a rotation transformation can be applied to "align" two reference systems. This rotation matrix is exactly the drone's 3D rotation state.</a:t>
                </a:r>
              </a:p>
              <a:p>
                <a:r>
                  <a:rPr lang="en-US" altLang="zh-CN" sz="1600" b="1" i="0" dirty="0">
                    <a:solidFill>
                      <a:srgbClr val="000000"/>
                    </a:solidFill>
                    <a:effectLst/>
                    <a:latin typeface="LinLibertineT"/>
                  </a:rPr>
                  <a:t>[CLICK] </a:t>
                </a:r>
                <a:r>
                  <a:rPr lang="en-US" altLang="zh-CN" dirty="0"/>
                  <a:t>The translation vector can also be inferred from the time-of-flight measurement.</a:t>
                </a:r>
              </a:p>
              <a:p>
                <a:r>
                  <a:rPr lang="en-US" altLang="zh-CN" sz="1600" b="1" i="0" dirty="0">
                    <a:solidFill>
                      <a:srgbClr val="000000"/>
                    </a:solidFill>
                    <a:effectLst/>
                    <a:latin typeface="LinLibertineT"/>
                  </a:rPr>
                  <a:t>[CLICK] </a:t>
                </a:r>
                <a:r>
                  <a:rPr lang="en-US" altLang="zh-CN" dirty="0"/>
                  <a:t>The above equations can be translated to an least-square optimization problem, which can be easily solved based on matrix decomposition.</a:t>
                </a:r>
              </a:p>
              <a:p>
                <a:r>
                  <a:rPr lang="en-US" altLang="zh-CN" dirty="0"/>
                  <a:t>Therefore, we can get both the drone's rotation and translation estimation in the drone reference.</a:t>
                </a:r>
              </a:p>
              <a:p>
                <a:endParaRPr lang="en-US" altLang="zh-CN" dirty="0"/>
              </a:p>
              <a:p>
                <a:r>
                  <a:rPr lang="zh-CN" altLang="en-US" dirty="0"/>
                  <a:t>展开来讲，</a:t>
                </a:r>
                <a:r>
                  <a:rPr lang="en-US" altLang="zh-CN" dirty="0"/>
                  <a:t>EPE</a:t>
                </a:r>
                <a:r>
                  <a:rPr lang="zh-CN" altLang="en-US" dirty="0"/>
                  <a:t>模块主要包括两个步骤：多径分离和单链路位姿重建。</a:t>
                </a:r>
                <a:endParaRPr lang="en-US" altLang="zh-CN" dirty="0"/>
              </a:p>
              <a:p>
                <a:r>
                  <a:rPr lang="zh-CN" altLang="en-US" dirty="0"/>
                  <a:t>首先，多径分离负责从叠加的多径信号中估计出直射路径的几何参数，包括</a:t>
                </a:r>
                <a:r>
                  <a:rPr lang="en-US" altLang="zh-CN" dirty="0" err="1"/>
                  <a:t>AoA</a:t>
                </a:r>
                <a:r>
                  <a:rPr lang="zh-CN" altLang="en-US" dirty="0"/>
                  <a:t>方向向量，以及</a:t>
                </a:r>
                <a:r>
                  <a:rPr lang="en-US" altLang="zh-CN" dirty="0" err="1"/>
                  <a:t>ToF</a:t>
                </a:r>
                <a:r>
                  <a:rPr lang="zh-CN" altLang="en-US" dirty="0"/>
                  <a:t>测量。无人机端和</a:t>
                </a:r>
                <a:r>
                  <a:rPr lang="en-US" altLang="zh-CN" dirty="0"/>
                  <a:t>AP</a:t>
                </a:r>
                <a:r>
                  <a:rPr lang="zh-CN" altLang="en-US" dirty="0"/>
                  <a:t>端的</a:t>
                </a:r>
                <a:r>
                  <a:rPr lang="en-US" altLang="zh-CN" dirty="0" err="1"/>
                  <a:t>AoA</a:t>
                </a:r>
                <a:r>
                  <a:rPr lang="zh-CN" altLang="en-US" dirty="0"/>
                  <a:t>和</a:t>
                </a:r>
                <a:r>
                  <a:rPr lang="en-US" altLang="zh-CN" dirty="0" err="1"/>
                  <a:t>ToF</a:t>
                </a:r>
                <a:r>
                  <a:rPr lang="zh-CN" altLang="en-US" dirty="0"/>
                  <a:t>都需要被提取。</a:t>
                </a:r>
                <a:endParaRPr lang="en-US" altLang="zh-CN" dirty="0"/>
              </a:p>
              <a:p>
                <a:r>
                  <a:rPr lang="zh-CN" altLang="en-US" dirty="0"/>
                  <a:t>在此基础上，我们发现无人机端和</a:t>
                </a:r>
                <a:r>
                  <a:rPr lang="en-US" altLang="zh-CN" dirty="0"/>
                  <a:t>AP</a:t>
                </a:r>
                <a:r>
                  <a:rPr lang="zh-CN" altLang="en-US" dirty="0"/>
                  <a:t>端提取的</a:t>
                </a:r>
                <a:r>
                  <a:rPr lang="en-US" altLang="zh-CN" dirty="0" err="1"/>
                  <a:t>AoA</a:t>
                </a:r>
                <a:r>
                  <a:rPr lang="zh-CN" altLang="en-US" dirty="0"/>
                  <a:t>的表示并没有对齐，这是因为他们处在不同坐标系下导致的。</a:t>
                </a:r>
                <a:endParaRPr lang="en-US" altLang="zh-CN" dirty="0"/>
              </a:p>
              <a:p>
                <a:r>
                  <a:rPr lang="zh-CN" altLang="en-US" dirty="0"/>
                  <a:t>通过估计无人机和</a:t>
                </a:r>
                <a:r>
                  <a:rPr lang="en-US" altLang="zh-CN" dirty="0"/>
                  <a:t>AP</a:t>
                </a:r>
                <a:r>
                  <a:rPr lang="zh-CN" altLang="en-US" dirty="0"/>
                  <a:t>之间的相对旋转变换，找到一个能够将两端测量的</a:t>
                </a:r>
                <a:r>
                  <a:rPr lang="en-US" altLang="zh-CN" dirty="0" err="1"/>
                  <a:t>AoA</a:t>
                </a:r>
                <a:r>
                  <a:rPr lang="zh-CN" altLang="en-US" dirty="0"/>
                  <a:t>向量“对齐”的旋转矩阵，即可完成旋转估计。</a:t>
                </a:r>
                <a:endParaRPr lang="en-US" altLang="zh-CN" dirty="0"/>
              </a:p>
              <a:p>
                <a:r>
                  <a:rPr lang="zh-CN" altLang="en-US" dirty="0"/>
                  <a:t>在获取旋转矩阵之后，基于</a:t>
                </a:r>
                <a:r>
                  <a:rPr lang="en-US" altLang="zh-CN" dirty="0" err="1"/>
                  <a:t>ToF</a:t>
                </a:r>
                <a:r>
                  <a:rPr lang="zh-CN" altLang="en-US" dirty="0"/>
                  <a:t>测量得到距离，我们即可确定二者之间的相对平移。</a:t>
                </a:r>
                <a:endParaRPr lang="en-US" altLang="zh-CN" dirty="0"/>
              </a:p>
              <a:p>
                <a:r>
                  <a:rPr lang="zh-CN" altLang="en-US" dirty="0"/>
                  <a:t>整个过程都可以被建模为一个最小二乘的优化问题。</a:t>
                </a:r>
              </a:p>
            </p:txBody>
          </p:sp>
        </mc:Choice>
        <mc:Fallback>
          <p:sp>
            <p:nvSpPr>
              <p:cNvPr id="3" name="备注占位符 2"/>
              <p:cNvSpPr>
                <a:spLocks noGrp="1"/>
              </p:cNvSpPr>
              <p:nvPr>
                <p:ph type="body" idx="1"/>
              </p:nvPr>
            </p:nvSpPr>
            <p:spPr/>
            <p:txBody>
              <a:bodyPr/>
              <a:lstStyle/>
              <a:p>
                <a:r>
                  <a:rPr lang="en-US" altLang="zh-CN" dirty="0"/>
                  <a:t>Let me first introduce the Exteroceptive Pose Estimation part.</a:t>
                </a:r>
              </a:p>
              <a:p>
                <a:r>
                  <a:rPr lang="en-US" altLang="zh-CN" dirty="0"/>
                  <a:t>The EPE module performs basically two steps:</a:t>
                </a:r>
              </a:p>
              <a:p>
                <a:r>
                  <a:rPr lang="en-US" altLang="zh-CN" dirty="0"/>
                  <a:t>First, the EPE module separates multiple path signals, extracting the direct path's channel parameter, including the Angle of Arrival (</a:t>
                </a:r>
                <a:r>
                  <a:rPr lang="en-US" altLang="zh-CN" dirty="0" err="1"/>
                  <a:t>AoA</a:t>
                </a:r>
                <a:r>
                  <a:rPr lang="en-US" altLang="zh-CN" dirty="0"/>
                  <a:t>) vector </a:t>
                </a:r>
                <a:r>
                  <a:rPr lang="zh-CN" altLang="en-US" dirty="0"/>
                  <a:t>𝒏</a:t>
                </a:r>
                <a:r>
                  <a:rPr lang="en-US" altLang="zh-CN" dirty="0"/>
                  <a:t>, and the Time of Flight (</a:t>
                </a:r>
                <a:r>
                  <a:rPr lang="en-US" altLang="zh-CN" dirty="0" err="1"/>
                  <a:t>ToF</a:t>
                </a:r>
                <a:r>
                  <a:rPr lang="en-US" altLang="zh-CN" dirty="0"/>
                  <a:t>). With this information, we know both the channel's direction and distance.</a:t>
                </a:r>
              </a:p>
              <a:p>
                <a:r>
                  <a:rPr lang="en-US" altLang="zh-CN" dirty="0"/>
                  <a:t>On this basis, the EPE module tries to reconstruct the drone's rotation and location. You may notice that the directional vector </a:t>
                </a:r>
                <a:r>
                  <a:rPr lang="zh-CN" altLang="en-US" dirty="0"/>
                  <a:t>𝒏 </a:t>
                </a:r>
                <a:r>
                  <a:rPr lang="en-US" altLang="zh-CN" dirty="0"/>
                  <a:t>is represented differently as </a:t>
                </a:r>
                <a:r>
                  <a:rPr lang="en-US" altLang="zh-CN" sz="1600" b="1" i="0" kern="100">
                    <a:effectLst/>
                    <a:latin typeface="Cambria Math" panose="02040503050406030204" pitchFamily="18" charset="0"/>
                    <a:ea typeface="宋体" panose="02010600030101010101" pitchFamily="2" charset="-122"/>
                    <a:cs typeface="Times New Roman" panose="02020603050405020304" pitchFamily="18" charset="0"/>
                  </a:rPr>
                  <a:t>𝒏</a:t>
                </a:r>
                <a:r>
                  <a:rPr lang="zh-CN" altLang="zh-CN" sz="1600" b="1"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600" i="0" kern="100">
                    <a:effectLst/>
                    <a:latin typeface="Cambria Math" panose="02040503050406030204" pitchFamily="18" charset="0"/>
                    <a:ea typeface="宋体" panose="02010600030101010101" pitchFamily="2" charset="-122"/>
                    <a:cs typeface="Times New Roman" panose="02020603050405020304" pitchFamily="18" charset="0"/>
                  </a:rPr>
                  <a:t>D</a:t>
                </a:r>
                <a:r>
                  <a:rPr lang="en-US" altLang="zh-CN" dirty="0"/>
                  <a:t>  and </a:t>
                </a:r>
                <a:r>
                  <a:rPr lang="en-US" altLang="zh-CN" sz="1600" b="1" i="0" kern="100">
                    <a:effectLst/>
                    <a:latin typeface="Cambria Math" panose="02040503050406030204" pitchFamily="18" charset="0"/>
                    <a:ea typeface="+mn-ea"/>
                    <a:cs typeface="Times New Roman" panose="02020603050405020304" pitchFamily="18" charset="0"/>
                  </a:rPr>
                  <a:t>𝒏</a:t>
                </a:r>
                <a:r>
                  <a:rPr lang="zh-CN" altLang="zh-CN" sz="1600" b="1" i="0" kern="100">
                    <a:effectLst/>
                    <a:latin typeface="Cambria Math" panose="02040503050406030204" pitchFamily="18" charset="0"/>
                    <a:ea typeface="+mn-ea"/>
                    <a:cs typeface="Times New Roman" panose="02020603050405020304" pitchFamily="18" charset="0"/>
                  </a:rPr>
                  <a:t>_</a:t>
                </a:r>
                <a:r>
                  <a:rPr lang="en-US" altLang="zh-CN" sz="1600" i="0" kern="100">
                    <a:effectLst/>
                    <a:latin typeface="Cambria Math" panose="02040503050406030204" pitchFamily="18" charset="0"/>
                    <a:ea typeface="+mn-ea"/>
                    <a:cs typeface="Times New Roman" panose="02020603050405020304" pitchFamily="18" charset="0"/>
                  </a:rPr>
                  <a:t>A</a:t>
                </a:r>
                <a:r>
                  <a:rPr lang="en-US" altLang="zh-CN" dirty="0"/>
                  <a:t> under the drone's and the AP's perspectives. That's because the drone and the AP are in different reference systems. </a:t>
                </a:r>
              </a:p>
              <a:p>
                <a:r>
                  <a:rPr lang="en-US" altLang="zh-CN" sz="1600" b="1" i="0" dirty="0">
                    <a:solidFill>
                      <a:srgbClr val="000000"/>
                    </a:solidFill>
                    <a:effectLst/>
                    <a:latin typeface="LinLibertineT"/>
                  </a:rPr>
                  <a:t>[CLICK] </a:t>
                </a:r>
                <a:r>
                  <a:rPr lang="en-US" altLang="zh-CN" dirty="0"/>
                  <a:t>And a rotation transformation can be applied to "align" two reference systems. This rotation matrix is exactly the drone's 3D rotation state.</a:t>
                </a:r>
              </a:p>
              <a:p>
                <a:r>
                  <a:rPr lang="en-US" altLang="zh-CN" sz="1600" b="1" i="0" dirty="0">
                    <a:solidFill>
                      <a:srgbClr val="000000"/>
                    </a:solidFill>
                    <a:effectLst/>
                    <a:latin typeface="LinLibertineT"/>
                  </a:rPr>
                  <a:t>[CLICK] </a:t>
                </a:r>
                <a:r>
                  <a:rPr lang="en-US" altLang="zh-CN" dirty="0"/>
                  <a:t>The translation vector can also be inferred from the time-of-flight measurement.</a:t>
                </a:r>
              </a:p>
              <a:p>
                <a:r>
                  <a:rPr lang="en-US" altLang="zh-CN" sz="1600" b="1" i="0" dirty="0">
                    <a:solidFill>
                      <a:srgbClr val="000000"/>
                    </a:solidFill>
                    <a:effectLst/>
                    <a:latin typeface="LinLibertineT"/>
                  </a:rPr>
                  <a:t>[CLICK] </a:t>
                </a:r>
                <a:r>
                  <a:rPr lang="en-US" altLang="zh-CN" dirty="0"/>
                  <a:t>The above equations can be translated to an least-square optimization problem, which can be easily solved based on matrix decomposition.</a:t>
                </a:r>
              </a:p>
              <a:p>
                <a:r>
                  <a:rPr lang="en-US" altLang="zh-CN" dirty="0"/>
                  <a:t>Therefore, we can get both the drone's rotation and translation estimation in the drone reference.</a:t>
                </a:r>
              </a:p>
              <a:p>
                <a:endParaRPr lang="en-US" altLang="zh-CN" dirty="0"/>
              </a:p>
              <a:p>
                <a:r>
                  <a:rPr lang="zh-CN" altLang="en-US" dirty="0"/>
                  <a:t>展开来讲，</a:t>
                </a:r>
                <a:r>
                  <a:rPr lang="en-US" altLang="zh-CN" dirty="0"/>
                  <a:t>EPE</a:t>
                </a:r>
                <a:r>
                  <a:rPr lang="zh-CN" altLang="en-US" dirty="0"/>
                  <a:t>模块主要包括两个步骤：多径分离和单链路位姿重建。</a:t>
                </a:r>
                <a:endParaRPr lang="en-US" altLang="zh-CN" dirty="0"/>
              </a:p>
              <a:p>
                <a:r>
                  <a:rPr lang="zh-CN" altLang="en-US" dirty="0"/>
                  <a:t>首先，多径分离负责从叠加的多径信号中估计出直射路径的几何参数，包括</a:t>
                </a:r>
                <a:r>
                  <a:rPr lang="en-US" altLang="zh-CN" dirty="0" err="1"/>
                  <a:t>AoA</a:t>
                </a:r>
                <a:r>
                  <a:rPr lang="zh-CN" altLang="en-US" dirty="0"/>
                  <a:t>方向向量，以及</a:t>
                </a:r>
                <a:r>
                  <a:rPr lang="en-US" altLang="zh-CN" dirty="0" err="1"/>
                  <a:t>ToF</a:t>
                </a:r>
                <a:r>
                  <a:rPr lang="zh-CN" altLang="en-US" dirty="0"/>
                  <a:t>测量。无人机端和</a:t>
                </a:r>
                <a:r>
                  <a:rPr lang="en-US" altLang="zh-CN" dirty="0"/>
                  <a:t>AP</a:t>
                </a:r>
                <a:r>
                  <a:rPr lang="zh-CN" altLang="en-US" dirty="0"/>
                  <a:t>端的</a:t>
                </a:r>
                <a:r>
                  <a:rPr lang="en-US" altLang="zh-CN" dirty="0" err="1"/>
                  <a:t>AoA</a:t>
                </a:r>
                <a:r>
                  <a:rPr lang="zh-CN" altLang="en-US" dirty="0"/>
                  <a:t>和</a:t>
                </a:r>
                <a:r>
                  <a:rPr lang="en-US" altLang="zh-CN" dirty="0" err="1"/>
                  <a:t>ToF</a:t>
                </a:r>
                <a:r>
                  <a:rPr lang="zh-CN" altLang="en-US" dirty="0"/>
                  <a:t>都需要被提取。</a:t>
                </a:r>
                <a:endParaRPr lang="en-US" altLang="zh-CN" dirty="0"/>
              </a:p>
              <a:p>
                <a:r>
                  <a:rPr lang="zh-CN" altLang="en-US" dirty="0"/>
                  <a:t>在此基础上，我们发现无人机端和</a:t>
                </a:r>
                <a:r>
                  <a:rPr lang="en-US" altLang="zh-CN" dirty="0"/>
                  <a:t>AP</a:t>
                </a:r>
                <a:r>
                  <a:rPr lang="zh-CN" altLang="en-US" dirty="0"/>
                  <a:t>端提取的</a:t>
                </a:r>
                <a:r>
                  <a:rPr lang="en-US" altLang="zh-CN" dirty="0" err="1"/>
                  <a:t>AoA</a:t>
                </a:r>
                <a:r>
                  <a:rPr lang="zh-CN" altLang="en-US" dirty="0"/>
                  <a:t>的表示并没有对齐，这是因为他们处在不同坐标系下导致的。</a:t>
                </a:r>
                <a:endParaRPr lang="en-US" altLang="zh-CN" dirty="0"/>
              </a:p>
              <a:p>
                <a:r>
                  <a:rPr lang="zh-CN" altLang="en-US" dirty="0"/>
                  <a:t>通过估计无人机和</a:t>
                </a:r>
                <a:r>
                  <a:rPr lang="en-US" altLang="zh-CN" dirty="0"/>
                  <a:t>AP</a:t>
                </a:r>
                <a:r>
                  <a:rPr lang="zh-CN" altLang="en-US" dirty="0"/>
                  <a:t>之间的相对旋转变换，找到一个能够将两端测量的</a:t>
                </a:r>
                <a:r>
                  <a:rPr lang="en-US" altLang="zh-CN" dirty="0" err="1"/>
                  <a:t>AoA</a:t>
                </a:r>
                <a:r>
                  <a:rPr lang="zh-CN" altLang="en-US" dirty="0"/>
                  <a:t>向量“对齐”的旋转矩阵，即可完成旋转估计。</a:t>
                </a:r>
                <a:endParaRPr lang="en-US" altLang="zh-CN" dirty="0"/>
              </a:p>
              <a:p>
                <a:r>
                  <a:rPr lang="zh-CN" altLang="en-US" dirty="0"/>
                  <a:t>在获取旋转矩阵之后，基于</a:t>
                </a:r>
                <a:r>
                  <a:rPr lang="en-US" altLang="zh-CN" dirty="0" err="1"/>
                  <a:t>ToF</a:t>
                </a:r>
                <a:r>
                  <a:rPr lang="zh-CN" altLang="en-US" dirty="0"/>
                  <a:t>测量得到距离，我们即可确定二者之间的相对平移。</a:t>
                </a:r>
                <a:endParaRPr lang="en-US" altLang="zh-CN" dirty="0"/>
              </a:p>
              <a:p>
                <a:r>
                  <a:rPr lang="zh-CN" altLang="en-US" dirty="0"/>
                  <a:t>整个过程都可以被建模为一个最小二乘的优化问题。</a:t>
                </a:r>
              </a:p>
            </p:txBody>
          </p:sp>
        </mc:Fallback>
      </mc:AlternateContent>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119442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The PMT module leverages the 1-D signal phase to track the 6-D relative motion.</a:t>
            </a:r>
          </a:p>
          <a:p>
            <a:r>
              <a:rPr lang="en-US" altLang="zh-CN" dirty="0"/>
              <a:t>This process can be summarized as the following 3 steps:</a:t>
            </a:r>
          </a:p>
          <a:p>
            <a:r>
              <a:rPr lang="en-US" altLang="zh-CN" dirty="0"/>
              <a:t>1. First, from the 1-D phase change, we can infer the radial distance change. As shown in the left figure, based on a phase change Δ</a:t>
            </a:r>
            <a:r>
              <a:rPr lang="zh-CN" altLang="en-US" dirty="0"/>
              <a:t>𝜙</a:t>
            </a:r>
            <a:r>
              <a:rPr lang="en-US" altLang="zh-CN" dirty="0"/>
              <a:t>, we know that the drone experiences a relative distance change </a:t>
            </a:r>
            <a:r>
              <a:rPr lang="zh-CN" altLang="en-US" dirty="0"/>
              <a:t>𝛥𝑑</a:t>
            </a:r>
            <a:r>
              <a:rPr lang="en-US" altLang="zh-CN" dirty="0"/>
              <a:t>. Therefore, the drone must be somewhere on the red plane. But since we only know the distance change in one dimension, we cannot determine whether the drone is at location i or location j. </a:t>
            </a:r>
          </a:p>
          <a:p>
            <a:r>
              <a:rPr lang="en-US" altLang="zh-CN" dirty="0"/>
              <a:t>2. Further, we can extract such a phase change on multiple paths. For example, as shown in the figure, by leveraging three paths, now, we can determine the 3D location by taking the intersection point of the three planes.</a:t>
            </a:r>
          </a:p>
          <a:p>
            <a:r>
              <a:rPr lang="en-US" altLang="zh-CN" dirty="0"/>
              <a:t>3. As the drone rotates, different antennas experience different location changes. Therefore, we can perform the above steps two for each antenna to determine each antenna's 3D location change. And since multiple antennas are rigidly attached to the drone, we can infer the drone's overall rotation based on each antenna's motion.</a:t>
            </a:r>
          </a:p>
          <a:p>
            <a:endParaRPr lang="en-US" altLang="zh-CN" dirty="0"/>
          </a:p>
          <a:p>
            <a:r>
              <a:rPr lang="en-US" altLang="zh-CN" dirty="0"/>
              <a:t>So far, we have reconstructed the 6-DoF relative pose change from the signal phase on different paths from different antennas.</a:t>
            </a:r>
          </a:p>
          <a:p>
            <a:endParaRPr lang="en-US" altLang="zh-CN" dirty="0"/>
          </a:p>
          <a:p>
            <a:r>
              <a:rPr lang="zh-CN" altLang="en-US" dirty="0"/>
              <a:t>关于</a:t>
            </a:r>
            <a:r>
              <a:rPr lang="en-US" altLang="zh-CN" dirty="0"/>
              <a:t>PMT</a:t>
            </a:r>
            <a:r>
              <a:rPr lang="zh-CN" altLang="en-US" dirty="0"/>
              <a:t>模块的基本思想，则是利用相位变化推断细粒度的相位位姿转换。</a:t>
            </a:r>
            <a:endParaRPr lang="en-US" altLang="zh-CN" dirty="0"/>
          </a:p>
          <a:p>
            <a:r>
              <a:rPr lang="zh-CN" altLang="en-US" dirty="0"/>
              <a:t>这个过程可以主要分为从左至右的三步。</a:t>
            </a:r>
            <a:endParaRPr lang="en-US" altLang="zh-CN" dirty="0"/>
          </a:p>
          <a:p>
            <a:pPr marL="342900" indent="-342900">
              <a:buAutoNum type="arabicPeriod"/>
            </a:pPr>
            <a:r>
              <a:rPr lang="zh-CN" altLang="en-US" dirty="0"/>
              <a:t>首先，通过相位差，我们可以推断出无人机在短时间内的径向移动距离，这个信息只是</a:t>
            </a:r>
            <a:r>
              <a:rPr lang="en-US" altLang="zh-CN" dirty="0"/>
              <a:t>1</a:t>
            </a:r>
            <a:r>
              <a:rPr lang="zh-CN" altLang="en-US" dirty="0"/>
              <a:t>维的，因此具有一定的模糊性。比如图中，我们能够知道无人机应当位于这个红色的平面上的某个位置，但是我们并不确定是位置</a:t>
            </a:r>
            <a:r>
              <a:rPr lang="en-US" altLang="zh-CN" dirty="0"/>
              <a:t>i</a:t>
            </a:r>
            <a:r>
              <a:rPr lang="zh-CN" altLang="en-US" dirty="0"/>
              <a:t>还是位置</a:t>
            </a:r>
            <a:r>
              <a:rPr lang="en-US" altLang="zh-CN" dirty="0"/>
              <a:t>j</a:t>
            </a:r>
            <a:r>
              <a:rPr lang="zh-CN" altLang="en-US" dirty="0"/>
              <a:t>；</a:t>
            </a:r>
            <a:endParaRPr lang="en-US" altLang="zh-CN" dirty="0"/>
          </a:p>
          <a:p>
            <a:pPr marL="342900" indent="-342900">
              <a:buAutoNum type="arabicPeriod"/>
            </a:pPr>
            <a:r>
              <a:rPr lang="zh-CN" altLang="en-US" dirty="0"/>
              <a:t>为了解决这个模糊性，我们借助多径来获取更高维度的信息。具体来讲，多径信号提供了多个不同方向上的相位变化，每条路径对应一个平面。多个平面交于的一点，即可确定无人机上某一根天线的相对位移；</a:t>
            </a:r>
            <a:endParaRPr lang="en-US" altLang="zh-CN" dirty="0"/>
          </a:p>
          <a:p>
            <a:pPr marL="342900" indent="-342900">
              <a:buAutoNum type="arabicPeriod"/>
            </a:pPr>
            <a:r>
              <a:rPr lang="zh-CN" altLang="en-US" dirty="0"/>
              <a:t>考虑到无人机整体存在旋转，因此无人机上的不同天线会经历不同的微小位移。因此，借助多天线和刚体运动学，我们可以推断出无人机作为一个整体的旋转和位移。</a:t>
            </a:r>
            <a:endParaRPr lang="en-US" altLang="zh-CN" dirty="0"/>
          </a:p>
          <a:p>
            <a:pPr marL="0" indent="0">
              <a:buNone/>
            </a:pPr>
            <a:r>
              <a:rPr lang="zh-CN" altLang="en-US" dirty="0"/>
              <a:t>这样，我们实现了从</a:t>
            </a:r>
            <a:r>
              <a:rPr lang="en-US" altLang="zh-CN" dirty="0"/>
              <a:t>1D</a:t>
            </a:r>
            <a:r>
              <a:rPr lang="zh-CN" altLang="en-US" dirty="0"/>
              <a:t>的相位信息中重建无人机</a:t>
            </a:r>
            <a:r>
              <a:rPr lang="en-US" altLang="zh-CN" dirty="0"/>
              <a:t>6D</a:t>
            </a:r>
            <a:r>
              <a:rPr lang="zh-CN" altLang="en-US" dirty="0"/>
              <a:t>的相对运动。</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1799092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Finally, we construct a factor graph to optimize the output of the EPE and the PMT module.</a:t>
            </a:r>
          </a:p>
          <a:p>
            <a:r>
              <a:rPr lang="en-US" altLang="zh-CN" dirty="0"/>
              <a:t>Specifically, we factorize the EPE and PMT as two different types of nodes, each representing their unique tracking models.</a:t>
            </a:r>
          </a:p>
          <a:p>
            <a:r>
              <a:rPr lang="en-US" altLang="zh-CN" dirty="0"/>
              <a:t>We also introduce a constant velocity assumption into the optimization framework.</a:t>
            </a:r>
          </a:p>
          <a:p>
            <a:r>
              <a:rPr lang="en-US" altLang="zh-CN" dirty="0"/>
              <a:t>Three error terms are jointly minimized, and a fine-grained 6-DoF trajectory without any cumulative drift is reconstructed.</a:t>
            </a:r>
          </a:p>
          <a:p>
            <a:endParaRPr lang="en-US" altLang="zh-CN" dirty="0"/>
          </a:p>
          <a:p>
            <a:r>
              <a:rPr lang="en-US" altLang="zh-CN" dirty="0"/>
              <a:t>Due to the time constraints, we only illustrate the basic concepts here.</a:t>
            </a:r>
          </a:p>
          <a:p>
            <a:r>
              <a:rPr lang="en-US" altLang="zh-CN" dirty="0"/>
              <a:t>For more mathematic details, please refer to our paper.</a:t>
            </a:r>
          </a:p>
          <a:p>
            <a:endParaRPr lang="en-US" altLang="zh-CN" dirty="0"/>
          </a:p>
          <a:p>
            <a:endParaRPr lang="en-US" altLang="zh-CN" dirty="0"/>
          </a:p>
          <a:p>
            <a:r>
              <a:rPr lang="zh-CN" altLang="en-US" dirty="0"/>
              <a:t>最终，我们将</a:t>
            </a:r>
            <a:r>
              <a:rPr lang="en-US" altLang="zh-CN" dirty="0"/>
              <a:t>EPE</a:t>
            </a:r>
            <a:r>
              <a:rPr lang="zh-CN" altLang="en-US" dirty="0"/>
              <a:t>模块的绝对位姿推断模型和</a:t>
            </a:r>
            <a:r>
              <a:rPr lang="en-US" altLang="zh-CN" dirty="0"/>
              <a:t>PMT</a:t>
            </a:r>
            <a:r>
              <a:rPr lang="zh-CN" altLang="en-US" dirty="0"/>
              <a:t>模块的相对位姿推断模型构造成</a:t>
            </a:r>
            <a:r>
              <a:rPr lang="en-US" altLang="zh-CN" dirty="0"/>
              <a:t>EPE</a:t>
            </a:r>
            <a:r>
              <a:rPr lang="zh-CN" altLang="en-US" dirty="0"/>
              <a:t>和</a:t>
            </a:r>
            <a:r>
              <a:rPr lang="en-US" altLang="zh-CN" dirty="0"/>
              <a:t>PMT</a:t>
            </a:r>
            <a:r>
              <a:rPr lang="zh-CN" altLang="en-US" dirty="0"/>
              <a:t>因子，并考虑无人机的匀速运动假设，构造一张因子图。</a:t>
            </a:r>
            <a:endParaRPr lang="en-US" altLang="zh-CN" dirty="0"/>
          </a:p>
          <a:p>
            <a:r>
              <a:rPr lang="zh-CN" altLang="en-US" dirty="0"/>
              <a:t>通过对因子图进行优化，找到一个能够将三类误差整体最小化的位姿，即可完成融合优化过程。</a:t>
            </a:r>
            <a:endParaRPr lang="en-US" altLang="zh-CN" dirty="0"/>
          </a:p>
          <a:p>
            <a:r>
              <a:rPr lang="zh-CN" altLang="en-US" dirty="0"/>
              <a:t>综合</a:t>
            </a:r>
            <a:r>
              <a:rPr lang="en-US" altLang="zh-CN" dirty="0"/>
              <a:t>EPE</a:t>
            </a:r>
            <a:r>
              <a:rPr lang="zh-CN" altLang="en-US" dirty="0"/>
              <a:t>和</a:t>
            </a:r>
            <a:r>
              <a:rPr lang="en-US" altLang="zh-CN" dirty="0"/>
              <a:t>PMT</a:t>
            </a:r>
            <a:r>
              <a:rPr lang="zh-CN" altLang="en-US" dirty="0"/>
              <a:t>模块优化后的位姿，兼具了两个模块的优点：细粒度，且无累积漂移。</a:t>
            </a:r>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132396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As shown on the right, we implement the Wi-Drone on an industrial drone, with four commercial NICs; and a total number of 12 antennas forming into a three-times-four antenna array.</a:t>
            </a:r>
          </a:p>
          <a:p>
            <a:endParaRPr lang="en-US" altLang="zh-CN" dirty="0"/>
          </a:p>
          <a:p>
            <a:r>
              <a:rPr lang="en-US" altLang="zh-CN" dirty="0"/>
              <a:t>Our experiments are conducted in an office building with several typical indoor scenarios. And various types of 3D trajectories are designed with diverse rotation angles, pose transfer speeds, and path lengths from 5 m to 30 m. The </a:t>
            </a:r>
            <a:r>
              <a:rPr lang="en-US" altLang="zh-CN" dirty="0" err="1"/>
              <a:t>optiTrack</a:t>
            </a:r>
            <a:r>
              <a:rPr lang="en-US" altLang="zh-CN" dirty="0"/>
              <a:t> cameras report the trajectory ground truth in millimeter-level accuracy.</a:t>
            </a:r>
          </a:p>
          <a:p>
            <a:endParaRPr lang="en-US" altLang="zh-CN" dirty="0"/>
          </a:p>
          <a:p>
            <a:r>
              <a:rPr lang="zh-CN" altLang="en-US" dirty="0"/>
              <a:t>我们实际在一个工业无人机上实现了</a:t>
            </a:r>
            <a:r>
              <a:rPr lang="en-US" altLang="zh-CN" dirty="0"/>
              <a:t>Wi-Drone</a:t>
            </a:r>
            <a:r>
              <a:rPr lang="zh-CN" altLang="en-US" dirty="0"/>
              <a:t>，使用了</a:t>
            </a:r>
            <a:r>
              <a:rPr lang="en-US" altLang="zh-CN" dirty="0"/>
              <a:t>4</a:t>
            </a:r>
            <a:r>
              <a:rPr lang="zh-CN" altLang="en-US" dirty="0"/>
              <a:t>张</a:t>
            </a:r>
            <a:r>
              <a:rPr lang="en-US" altLang="zh-CN" dirty="0"/>
              <a:t>AR 9580</a:t>
            </a:r>
            <a:r>
              <a:rPr lang="zh-CN" altLang="en-US" dirty="0"/>
              <a:t>网卡共</a:t>
            </a:r>
            <a:r>
              <a:rPr lang="en-US" altLang="zh-CN" dirty="0"/>
              <a:t>12</a:t>
            </a:r>
            <a:r>
              <a:rPr lang="zh-CN" altLang="en-US" dirty="0"/>
              <a:t>根天线进行了测试。</a:t>
            </a:r>
            <a:endParaRPr lang="en-US" altLang="zh-CN" dirty="0"/>
          </a:p>
          <a:p>
            <a:r>
              <a:rPr lang="zh-CN" altLang="en-US" dirty="0"/>
              <a:t>我们的实验场景选定在一个办公楼内。</a:t>
            </a:r>
            <a:endParaRPr lang="en-US" altLang="zh-CN" dirty="0"/>
          </a:p>
          <a:p>
            <a:r>
              <a:rPr lang="zh-CN" altLang="en-US" dirty="0"/>
              <a:t>我们设计了许多条不同速度、旋转角度的轨迹，长度从</a:t>
            </a:r>
            <a:r>
              <a:rPr lang="en-US" altLang="zh-CN" dirty="0"/>
              <a:t>5</a:t>
            </a:r>
            <a:r>
              <a:rPr lang="zh-CN" altLang="en-US" dirty="0"/>
              <a:t>米到</a:t>
            </a:r>
            <a:r>
              <a:rPr lang="en-US" altLang="zh-CN" dirty="0"/>
              <a:t>30</a:t>
            </a:r>
            <a:r>
              <a:rPr lang="zh-CN" altLang="en-US" dirty="0"/>
              <a:t>米。实验过程中的</a:t>
            </a:r>
            <a:r>
              <a:rPr lang="en-US" altLang="zh-CN" dirty="0"/>
              <a:t>Ground truth</a:t>
            </a:r>
            <a:r>
              <a:rPr lang="zh-CN" altLang="en-US" dirty="0"/>
              <a:t>是由</a:t>
            </a:r>
            <a:r>
              <a:rPr lang="en-US" altLang="zh-CN" dirty="0" err="1"/>
              <a:t>OptiTrack</a:t>
            </a:r>
            <a:r>
              <a:rPr lang="zh-CN" altLang="en-US" dirty="0"/>
              <a:t>获取的，精度在亚毫米级别。</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51636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These figures show the experimental setup and scenarios.</a:t>
            </a:r>
          </a:p>
          <a:p>
            <a:r>
              <a:rPr lang="en-US" altLang="zh-CN" dirty="0"/>
              <a:t>Figure (a) shows a scenario with satisfactory light and texture conditions.</a:t>
            </a:r>
          </a:p>
          <a:p>
            <a:r>
              <a:rPr lang="en-US" altLang="zh-CN" dirty="0"/>
              <a:t>In addition, we also conducted several experiments in low-light-level scenes and texture-less scenes, as shown in figure (b) and (c).</a:t>
            </a:r>
          </a:p>
          <a:p>
            <a:endParaRPr lang="en-US" altLang="zh-CN" dirty="0"/>
          </a:p>
          <a:p>
            <a:r>
              <a:rPr lang="zh-CN" altLang="en-US" dirty="0"/>
              <a:t>这张图展示了真实的实验场景。</a:t>
            </a:r>
            <a:endParaRPr lang="en-US" altLang="zh-CN" dirty="0"/>
          </a:p>
          <a:p>
            <a:r>
              <a:rPr lang="zh-CN" altLang="en-US" dirty="0"/>
              <a:t>图（</a:t>
            </a:r>
            <a:r>
              <a:rPr lang="en-US" altLang="zh-CN" dirty="0"/>
              <a:t>a</a:t>
            </a:r>
            <a:r>
              <a:rPr lang="zh-CN" altLang="en-US" dirty="0"/>
              <a:t>）中展示了我们的设备部署和一个常见的实验场景。</a:t>
            </a:r>
            <a:endParaRPr lang="en-US" altLang="zh-CN" dirty="0"/>
          </a:p>
          <a:p>
            <a:r>
              <a:rPr lang="zh-CN" altLang="en-US" dirty="0"/>
              <a:t>图（</a:t>
            </a:r>
            <a:r>
              <a:rPr lang="en-US" altLang="zh-CN" dirty="0"/>
              <a:t>b</a:t>
            </a:r>
            <a:r>
              <a:rPr lang="zh-CN" altLang="en-US" dirty="0"/>
              <a:t>）和（</a:t>
            </a:r>
            <a:r>
              <a:rPr lang="en-US" altLang="zh-CN" dirty="0"/>
              <a:t>c</a:t>
            </a:r>
            <a:r>
              <a:rPr lang="zh-CN" altLang="en-US" dirty="0"/>
              <a:t>）分别展示了低照度和弱纹理的实验场景。</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180400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We compare Wi-Drone with vision-IMU-based solution VINS-Mono and several Wi-Fi-based tracking solutions.</a:t>
            </a:r>
          </a:p>
          <a:p>
            <a:r>
              <a:rPr lang="en-US" altLang="zh-CN" sz="1600" b="1" i="0" dirty="0">
                <a:solidFill>
                  <a:srgbClr val="000000"/>
                </a:solidFill>
                <a:effectLst/>
                <a:latin typeface="LinLibertineT"/>
              </a:rPr>
              <a:t>[CLICK] </a:t>
            </a:r>
            <a:r>
              <a:rPr lang="en-US" altLang="zh-CN" dirty="0"/>
              <a:t>The overall performance shows that Wi-Drone achieves comparable performance with vision-IMU-based methods, with an average location tracking accuracy of 26.1 cm, and an average rotation accuracy of 3.8°.</a:t>
            </a:r>
          </a:p>
          <a:p>
            <a:endParaRPr lang="en-US" altLang="zh-CN" dirty="0"/>
          </a:p>
          <a:p>
            <a:r>
              <a:rPr lang="en-US" altLang="zh-CN" sz="1600" b="1" i="0" dirty="0">
                <a:solidFill>
                  <a:srgbClr val="000000"/>
                </a:solidFill>
                <a:effectLst/>
                <a:latin typeface="LinLibertineT"/>
              </a:rPr>
              <a:t>[CLICK] </a:t>
            </a:r>
            <a:r>
              <a:rPr lang="en-US" altLang="zh-CN" dirty="0"/>
              <a:t>Besides, compared with VINS-Mono, Wi-Drone's location accuracy exceeds VINS by &gt; 60% in low-light and texture-less scenes. </a:t>
            </a:r>
          </a:p>
          <a:p>
            <a:r>
              <a:rPr lang="en-US" altLang="zh-CN" sz="1600" b="1" i="0" dirty="0">
                <a:solidFill>
                  <a:srgbClr val="000000"/>
                </a:solidFill>
                <a:effectLst/>
                <a:latin typeface="LinLibertineT"/>
              </a:rPr>
              <a:t>[CLICK] </a:t>
            </a:r>
            <a:r>
              <a:rPr lang="en-US" altLang="zh-CN" dirty="0"/>
              <a:t>And the rotation accuracy exceeds VINS by &gt; 40% in low-light and texture-less scenes.</a:t>
            </a:r>
          </a:p>
          <a:p>
            <a:endParaRPr lang="en-US" altLang="zh-CN" dirty="0"/>
          </a:p>
          <a:p>
            <a:r>
              <a:rPr lang="en-US" altLang="zh-CN" sz="1600" b="1" i="0" dirty="0">
                <a:solidFill>
                  <a:srgbClr val="000000"/>
                </a:solidFill>
                <a:effectLst/>
                <a:latin typeface="LinLibertineT"/>
              </a:rPr>
              <a:t>[CLICK] </a:t>
            </a:r>
            <a:r>
              <a:rPr lang="en-US" altLang="zh-CN" dirty="0"/>
              <a:t>Compared with Wi-Fi-based solutions, Wi-Drone's location accuracy outperforms by &gt; 40%. </a:t>
            </a:r>
          </a:p>
          <a:p>
            <a:r>
              <a:rPr lang="en-US" altLang="zh-CN" sz="1600" b="1" i="0" dirty="0">
                <a:solidFill>
                  <a:srgbClr val="000000"/>
                </a:solidFill>
                <a:effectLst/>
                <a:latin typeface="LinLibertineT"/>
              </a:rPr>
              <a:t>[CLICK] </a:t>
            </a:r>
            <a:r>
              <a:rPr lang="en-US" altLang="zh-CN" dirty="0"/>
              <a:t>And its 2D rotation tracking accuracy exceeds others by &gt; 50%. We test the 2D rotation instead of 3D because existing Wi-Fi-based solutions can only track the 2D rotation.</a:t>
            </a:r>
          </a:p>
          <a:p>
            <a:endParaRPr lang="en-US" altLang="zh-CN" dirty="0"/>
          </a:p>
          <a:p>
            <a:r>
              <a:rPr lang="en-US" altLang="zh-CN" sz="1600" b="1" i="0" dirty="0">
                <a:solidFill>
                  <a:srgbClr val="000000"/>
                </a:solidFill>
                <a:effectLst/>
                <a:latin typeface="LinLibertineT"/>
              </a:rPr>
              <a:t>[CLICK] </a:t>
            </a:r>
            <a:r>
              <a:rPr lang="en-US" altLang="zh-CN" dirty="0"/>
              <a:t>We also evaluate the computation resource consumption of Wi-Drone. Compared with VINS, its CPU workload reduces by over 40%, and achieves more than 3x memory saving.</a:t>
            </a:r>
          </a:p>
          <a:p>
            <a:endParaRPr lang="en-US" altLang="zh-CN" sz="1600" dirty="0">
              <a:solidFill>
                <a:schemeClr val="tx1"/>
              </a:solidFill>
              <a:latin typeface="Century Gothic" panose="020B0502020202020204" pitchFamily="34" charset="0"/>
            </a:endParaRPr>
          </a:p>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286598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We also analyze the system's robustness.</a:t>
            </a:r>
          </a:p>
          <a:p>
            <a:r>
              <a:rPr lang="en-US" altLang="zh-CN" sz="1600" b="1" i="0" dirty="0">
                <a:solidFill>
                  <a:srgbClr val="000000"/>
                </a:solidFill>
                <a:effectLst/>
                <a:latin typeface="LinLibertineT"/>
              </a:rPr>
              <a:t>[CLICK] </a:t>
            </a:r>
            <a:r>
              <a:rPr lang="en-US" altLang="zh-CN" dirty="0"/>
              <a:t>As shown, Wi-Drone works well under various flight speeds, and still achieves delightful performance under high speed.</a:t>
            </a:r>
          </a:p>
          <a:p>
            <a:r>
              <a:rPr lang="en-US" altLang="zh-CN" sz="1600" b="1" i="0" dirty="0">
                <a:solidFill>
                  <a:srgbClr val="000000"/>
                </a:solidFill>
                <a:effectLst/>
                <a:latin typeface="LinLibertineT"/>
              </a:rPr>
              <a:t>[CLICK] </a:t>
            </a:r>
            <a:r>
              <a:rPr lang="en-US" altLang="zh-CN" dirty="0"/>
              <a:t>And Wi-Drone is free of cumulative drift. As shown in the top right figure, Wi-Drone's performance converges to 47 cm and 5.1°, with a path length over 25 m.</a:t>
            </a:r>
          </a:p>
          <a:p>
            <a:r>
              <a:rPr lang="en-US" altLang="zh-CN" sz="1600" b="1" i="0" dirty="0">
                <a:solidFill>
                  <a:srgbClr val="000000"/>
                </a:solidFill>
                <a:effectLst/>
                <a:latin typeface="LinLibertineT"/>
              </a:rPr>
              <a:t>[CLICK] </a:t>
            </a:r>
            <a:r>
              <a:rPr lang="en-US" altLang="zh-CN" dirty="0"/>
              <a:t>In addition, the bottom left figure shows that Wi-Drone can work with any number of AP. Even with only one AP, Wi-Drone achieves a satisfactory result of 32.2 cm and 5.2° rotation accuracy.</a:t>
            </a:r>
          </a:p>
          <a:p>
            <a:r>
              <a:rPr lang="en-US" altLang="zh-CN" sz="1600" b="1" i="0" dirty="0">
                <a:solidFill>
                  <a:srgbClr val="000000"/>
                </a:solidFill>
                <a:effectLst/>
                <a:latin typeface="LinLibertineT"/>
              </a:rPr>
              <a:t>[CLICK] </a:t>
            </a:r>
            <a:r>
              <a:rPr lang="en-US" altLang="zh-CN" dirty="0"/>
              <a:t>The bottom right figure shows that Wi-Drone's performance highly depends on the number of antennas, and the performance decreases from 26 cm / 3.8° to 102 cm / 8.4°, as the antenna number changes from 12 to 3.</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3293416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The micro-benchmark shows the effectiveness of each module in our system.</a:t>
            </a:r>
          </a:p>
          <a:p>
            <a:r>
              <a:rPr lang="en-US" altLang="zh-CN" sz="1600" b="1" i="0" dirty="0">
                <a:solidFill>
                  <a:srgbClr val="000000"/>
                </a:solidFill>
                <a:effectLst/>
                <a:latin typeface="LinLibertineT"/>
              </a:rPr>
              <a:t>[CLICK] </a:t>
            </a:r>
            <a:r>
              <a:rPr lang="en-US" altLang="zh-CN" dirty="0"/>
              <a:t>As shown, Wi-Drone outperforms EPE-only and PMT-only by &gt; 60% and 30% in terms of location and rotation accuracy, respectively.</a:t>
            </a:r>
          </a:p>
          <a:p>
            <a:r>
              <a:rPr lang="en-US" altLang="zh-CN" sz="1600" b="1" i="0" dirty="0">
                <a:solidFill>
                  <a:srgbClr val="000000"/>
                </a:solidFill>
                <a:effectLst/>
                <a:latin typeface="LinLibertineT"/>
              </a:rPr>
              <a:t>[CLICK] </a:t>
            </a:r>
            <a:r>
              <a:rPr lang="en-US" altLang="zh-CN" dirty="0"/>
              <a:t>Besides, our graph-based JOF module also outperforms Extended Kalman Filter (EFK) and Particle Filter (PF) by over 30% and 20%.</a:t>
            </a:r>
          </a:p>
          <a:p>
            <a:r>
              <a:rPr lang="en-US" altLang="zh-CN" sz="1600" b="1" i="0" dirty="0">
                <a:solidFill>
                  <a:srgbClr val="000000"/>
                </a:solidFill>
                <a:effectLst/>
                <a:latin typeface="LinLibertineT"/>
              </a:rPr>
              <a:t>[CLICK] </a:t>
            </a:r>
            <a:r>
              <a:rPr lang="en-US" altLang="zh-CN" dirty="0"/>
              <a:t>We also analyze the system latency. As in the right figure, Wi-Drone achieves an end-to-end latency of about 52.34 </a:t>
            </a:r>
            <a:r>
              <a:rPr lang="en-US" altLang="zh-CN" dirty="0" err="1"/>
              <a:t>ms.</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965155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Now, let's summarize our key contributions.</a:t>
            </a:r>
          </a:p>
          <a:p>
            <a:r>
              <a:rPr lang="en-US" altLang="zh-CN" dirty="0"/>
              <a:t>1. First, we propose Wi-Drone, the first Wi-Fi-based 6-DoF device tracking system. </a:t>
            </a:r>
          </a:p>
          <a:p>
            <a:r>
              <a:rPr lang="en-US" altLang="zh-CN" dirty="0"/>
              <a:t>    Wi-Drone can be used for indoor drone tracking, as well as other 6-DoF-pose-driven tasks.</a:t>
            </a:r>
          </a:p>
          <a:p>
            <a:r>
              <a:rPr lang="en-US" altLang="zh-CN" dirty="0"/>
              <a:t>    Wi-Drone works with any number of AP, and achieves delightful performance even with only one AP available.</a:t>
            </a:r>
          </a:p>
          <a:p>
            <a:r>
              <a:rPr lang="en-US" altLang="zh-CN" dirty="0"/>
              <a:t>    As a lightweight solution, Wi-Drone can be directly migrated to various Wi-Fi-ready devices.</a:t>
            </a:r>
          </a:p>
          <a:p>
            <a:r>
              <a:rPr lang="en-US" altLang="zh-CN" dirty="0"/>
              <a:t>2. Second, we designed two components for 6-DoF tracking with different methodologies. </a:t>
            </a:r>
            <a:r>
              <a:rPr lang="en-US" altLang="zh-CN" sz="1600" kern="1200" dirty="0">
                <a:latin typeface="Century Gothic" panose="020B0502020202020204" pitchFamily="34" charset="0"/>
                <a:ea typeface="+mn-ea"/>
                <a:cs typeface="+mn-cs"/>
              </a:rPr>
              <a:t>We designed an </a:t>
            </a:r>
            <a:r>
              <a:rPr lang="en-US" altLang="zh-CN" sz="1600" kern="1200" dirty="0">
                <a:solidFill>
                  <a:srgbClr val="0CA1C9"/>
                </a:solidFill>
                <a:latin typeface="Century Gothic" panose="020B0502020202020204" pitchFamily="34" charset="0"/>
                <a:ea typeface="+mn-ea"/>
                <a:cs typeface="+mn-cs"/>
              </a:rPr>
              <a:t>Exteroceptive Pose Estimation (EPE) </a:t>
            </a:r>
            <a:r>
              <a:rPr lang="en-US" altLang="zh-CN" sz="1600" kern="1200" dirty="0">
                <a:latin typeface="Century Gothic" panose="020B0502020202020204" pitchFamily="34" charset="0"/>
                <a:ea typeface="+mn-ea"/>
                <a:cs typeface="+mn-cs"/>
              </a:rPr>
              <a:t>module to estimate the absolute 6-DoF pose, and </a:t>
            </a:r>
            <a:r>
              <a:rPr lang="en-US" altLang="zh-CN" sz="1600" dirty="0"/>
              <a:t>a </a:t>
            </a:r>
            <a:r>
              <a:rPr lang="en-US" altLang="zh-CN" sz="1600" dirty="0">
                <a:solidFill>
                  <a:srgbClr val="0CA1C9"/>
                </a:solidFill>
              </a:rPr>
              <a:t>Proprioceptive Motion Tracking (PMT) </a:t>
            </a:r>
            <a:r>
              <a:rPr lang="en-US" altLang="zh-CN" sz="1600" dirty="0"/>
              <a:t>module to continuously track the relative 6-DoF pose change. </a:t>
            </a:r>
            <a:r>
              <a:rPr lang="en-US" altLang="zh-CN" dirty="0"/>
              <a:t>We also propose a fresh perspective of fusing two complementary features from the same type of sensor data.</a:t>
            </a:r>
          </a:p>
          <a:p>
            <a:r>
              <a:rPr lang="en-US" altLang="zh-CN" dirty="0"/>
              <a:t>3. Finally, we implement the Wi-Drone prototype, and extensively evaluate its performance with both vision-based and other Wi-Fi-based solutions.</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294844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800" b="0" i="0" dirty="0">
                <a:solidFill>
                  <a:srgbClr val="000000"/>
                </a:solidFill>
                <a:effectLst/>
                <a:latin typeface="LinLibertineT"/>
              </a:rPr>
              <a:t>Recent years have witnessed the advent of a wide range of drone-based applications, such as package delivery, security monitoring, inventory management, and so on.</a:t>
            </a:r>
          </a:p>
          <a:p>
            <a:r>
              <a:rPr lang="en-US" altLang="zh-CN" sz="1800" b="1" i="0" dirty="0">
                <a:solidFill>
                  <a:srgbClr val="000000"/>
                </a:solidFill>
                <a:effectLst/>
                <a:latin typeface="LinLibertineT"/>
              </a:rPr>
              <a:t>[CLICK] </a:t>
            </a:r>
            <a:r>
              <a:rPr lang="en-US" altLang="zh-CN" sz="1800" b="0" i="0" dirty="0">
                <a:solidFill>
                  <a:srgbClr val="000000"/>
                </a:solidFill>
                <a:effectLst/>
                <a:latin typeface="LinLibertineT"/>
              </a:rPr>
              <a:t>During the past decade, most drone-based application study focuses on outdoor scenarios.</a:t>
            </a:r>
          </a:p>
          <a:p>
            <a:r>
              <a:rPr lang="en-US" altLang="zh-CN" sz="1800" b="1" i="0" dirty="0">
                <a:solidFill>
                  <a:srgbClr val="000000"/>
                </a:solidFill>
                <a:effectLst/>
                <a:latin typeface="LinLibertineT"/>
              </a:rPr>
              <a:t>[CLICK] </a:t>
            </a:r>
            <a:r>
              <a:rPr lang="en-US" altLang="zh-CN" sz="1800" b="0" i="0" dirty="0">
                <a:solidFill>
                  <a:srgbClr val="000000"/>
                </a:solidFill>
                <a:effectLst/>
                <a:latin typeface="LinLibertineT"/>
              </a:rPr>
              <a:t>And now, it's time for drones and their applications to enter indoors.</a:t>
            </a:r>
          </a:p>
          <a:p>
            <a:r>
              <a:rPr lang="en-US" altLang="zh-CN" sz="1800" b="1" i="0" dirty="0">
                <a:solidFill>
                  <a:srgbClr val="000000"/>
                </a:solidFill>
                <a:effectLst/>
                <a:latin typeface="LinLibertineT"/>
              </a:rPr>
              <a:t>[CLICK] </a:t>
            </a:r>
            <a:r>
              <a:rPr lang="en-US" altLang="zh-CN" sz="1800" b="0" i="0" dirty="0">
                <a:solidFill>
                  <a:srgbClr val="000000"/>
                </a:solidFill>
                <a:effectLst/>
                <a:latin typeface="LinLibertineT"/>
              </a:rPr>
              <a:t>Research reports show that the indoor drone market will grow by $29 billion by 2027, with an annual growth rate of almost 20%. </a:t>
            </a:r>
            <a:endParaRPr lang="en-US" altLang="zh-CN" dirty="0"/>
          </a:p>
          <a:p>
            <a:endParaRPr lang="en-US" altLang="zh-CN" dirty="0"/>
          </a:p>
          <a:p>
            <a:r>
              <a:rPr lang="zh-CN" altLang="en-US" dirty="0"/>
              <a:t>无人机具有广泛的应用前景，如包裹递送，安全监控，仓储管理等等。</a:t>
            </a:r>
            <a:endParaRPr lang="en-US" altLang="zh-CN" dirty="0"/>
          </a:p>
          <a:p>
            <a:r>
              <a:rPr lang="en-US" altLang="zh-CN" dirty="0"/>
              <a:t>[CLICK] </a:t>
            </a:r>
            <a:r>
              <a:rPr lang="zh-CN" altLang="en-US" dirty="0"/>
              <a:t>基于无人机的研究都主要集中于室外场景。</a:t>
            </a:r>
            <a:endParaRPr lang="en-US" altLang="zh-CN" dirty="0"/>
          </a:p>
          <a:p>
            <a:r>
              <a:rPr lang="en-US" altLang="zh-CN" dirty="0"/>
              <a:t>[CLICK] </a:t>
            </a:r>
            <a:r>
              <a:rPr lang="zh-CN" altLang="en-US" dirty="0"/>
              <a:t>现在，我们同时也不应该忽略无人机在室内场景的应用了。</a:t>
            </a:r>
            <a:endParaRPr lang="en-US" altLang="zh-CN" dirty="0"/>
          </a:p>
          <a:p>
            <a:r>
              <a:rPr lang="en-US" altLang="zh-CN" dirty="0"/>
              <a:t>[CLICK] </a:t>
            </a:r>
            <a:r>
              <a:rPr lang="zh-CN" altLang="en-US" dirty="0"/>
              <a:t>据估计，室内无人机应用的市场份额将于</a:t>
            </a:r>
            <a:r>
              <a:rPr lang="en-US" altLang="zh-CN" dirty="0"/>
              <a:t>2027</a:t>
            </a:r>
            <a:r>
              <a:rPr lang="zh-CN" altLang="en-US" dirty="0"/>
              <a:t>年达到</a:t>
            </a:r>
            <a:r>
              <a:rPr lang="en-US" altLang="zh-CN" dirty="0"/>
              <a:t>290</a:t>
            </a:r>
            <a:r>
              <a:rPr lang="zh-CN" altLang="en-US" dirty="0"/>
              <a:t>亿美元，每年规模增速高达</a:t>
            </a:r>
            <a:r>
              <a:rPr lang="en-US" altLang="zh-CN" dirty="0"/>
              <a:t>20%</a:t>
            </a:r>
            <a:r>
              <a:rPr lang="zh-CN" altLang="en-US" dirty="0"/>
              <a:t>。</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151154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en-US" altLang="zh-CN" dirty="0"/>
              <a:t>(Ending…)</a:t>
            </a:r>
          </a:p>
          <a:p>
            <a:r>
              <a:rPr lang="en-US" altLang="zh-CN" dirty="0"/>
              <a:t>So much for my presentation, thank you.</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20</a:t>
            </a:fld>
            <a:endParaRPr lang="zh-CN" altLang="en-US"/>
          </a:p>
        </p:txBody>
      </p:sp>
    </p:spTree>
    <p:extLst>
      <p:ext uri="{BB962C8B-B14F-4D97-AF65-F5344CB8AC3E}">
        <p14:creationId xmlns:p14="http://schemas.microsoft.com/office/powerpoint/2010/main" val="40323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800" b="0" i="0" dirty="0">
                <a:solidFill>
                  <a:srgbClr val="000000"/>
                </a:solidFill>
                <a:effectLst/>
                <a:latin typeface="LinLibertineT"/>
              </a:rPr>
              <a:t>Six-degree-of-freedom (6-DoF) pose tracking is the core to support drone-based applications.</a:t>
            </a:r>
          </a:p>
          <a:p>
            <a:r>
              <a:rPr lang="en-US" altLang="zh-CN" sz="1800" b="0" i="0" dirty="0">
                <a:solidFill>
                  <a:srgbClr val="000000"/>
                </a:solidFill>
                <a:effectLst/>
                <a:latin typeface="LinLibertineT"/>
              </a:rPr>
              <a:t>Specifically, during the flight, the drones may</a:t>
            </a:r>
          </a:p>
          <a:p>
            <a:r>
              <a:rPr lang="en-US" altLang="zh-CN" sz="1800" b="1" i="0" dirty="0">
                <a:solidFill>
                  <a:srgbClr val="000000"/>
                </a:solidFill>
                <a:effectLst/>
                <a:latin typeface="LinLibertineT"/>
              </a:rPr>
              <a:t>[CLICK] </a:t>
            </a:r>
            <a:r>
              <a:rPr lang="en-US" altLang="zh-CN" sz="1800" b="0" i="0" dirty="0">
                <a:solidFill>
                  <a:srgbClr val="000000"/>
                </a:solidFill>
                <a:effectLst/>
                <a:latin typeface="LinLibertineT"/>
              </a:rPr>
              <a:t>change their 3D location</a:t>
            </a:r>
          </a:p>
          <a:p>
            <a:r>
              <a:rPr lang="en-US" altLang="zh-CN" sz="1800" b="1" i="0" dirty="0">
                <a:solidFill>
                  <a:srgbClr val="000000"/>
                </a:solidFill>
                <a:effectLst/>
                <a:latin typeface="LinLibertineT"/>
              </a:rPr>
              <a:t>[CLICK]</a:t>
            </a:r>
            <a:r>
              <a:rPr lang="en-US" altLang="zh-CN" sz="1800" b="0" i="0" dirty="0">
                <a:solidFill>
                  <a:srgbClr val="000000"/>
                </a:solidFill>
                <a:effectLst/>
                <a:latin typeface="LinLibertineT"/>
              </a:rPr>
              <a:t> and 3D rotation, </a:t>
            </a:r>
          </a:p>
          <a:p>
            <a:r>
              <a:rPr lang="en-US" altLang="zh-CN" sz="1800" b="1" i="0" dirty="0">
                <a:solidFill>
                  <a:srgbClr val="000000"/>
                </a:solidFill>
                <a:effectLst/>
                <a:latin typeface="LinLibertineT"/>
              </a:rPr>
              <a:t>[CLICK] </a:t>
            </a:r>
            <a:r>
              <a:rPr lang="en-US" altLang="zh-CN" sz="1800" b="0" i="0" dirty="0">
                <a:solidFill>
                  <a:srgbClr val="000000"/>
                </a:solidFill>
                <a:effectLst/>
                <a:latin typeface="LinLibertineT"/>
              </a:rPr>
              <a:t>forming a 6D trajectory.</a:t>
            </a:r>
          </a:p>
          <a:p>
            <a:r>
              <a:rPr lang="en-US" altLang="zh-CN" sz="1800" b="1" i="0" dirty="0">
                <a:solidFill>
                  <a:srgbClr val="000000"/>
                </a:solidFill>
                <a:effectLst/>
                <a:latin typeface="LinLibertineT"/>
              </a:rPr>
              <a:t>[CLICK] </a:t>
            </a:r>
            <a:r>
              <a:rPr lang="en-US" altLang="zh-CN" sz="1800" b="0" i="0" dirty="0">
                <a:solidFill>
                  <a:srgbClr val="000000"/>
                </a:solidFill>
                <a:effectLst/>
                <a:latin typeface="LinLibertineT"/>
              </a:rPr>
              <a:t>Therefore, the 3D location and 3D rotation states are collectively referred to as the 6-DoF states.</a:t>
            </a:r>
          </a:p>
          <a:p>
            <a:r>
              <a:rPr lang="en-US" altLang="zh-CN" sz="1800" b="0" i="0" dirty="0">
                <a:solidFill>
                  <a:srgbClr val="000000"/>
                </a:solidFill>
                <a:effectLst/>
                <a:latin typeface="LinLibertineT"/>
              </a:rPr>
              <a:t>Six-degree-of-freedom (6-DoF) tracking systems provide a drone with its real-time location and orientation in 3D space, realizing the drone's self-balancing, speed adjustment, and path planning. </a:t>
            </a:r>
          </a:p>
          <a:p>
            <a:br>
              <a:rPr lang="en-US" altLang="zh-CN" sz="2000" dirty="0"/>
            </a:br>
            <a:r>
              <a:rPr lang="en-US" altLang="zh-CN" sz="1800" b="0" i="0" dirty="0">
                <a:solidFill>
                  <a:srgbClr val="000000"/>
                </a:solidFill>
                <a:effectLst/>
                <a:latin typeface="LinLibertineT"/>
              </a:rPr>
              <a:t> </a:t>
            </a:r>
            <a:endParaRPr lang="en-US" altLang="zh-CN" dirty="0"/>
          </a:p>
          <a:p>
            <a:endParaRPr lang="en-US" altLang="zh-CN" dirty="0"/>
          </a:p>
          <a:p>
            <a:r>
              <a:rPr lang="en-US" altLang="zh-CN" dirty="0"/>
              <a:t>6-DoF</a:t>
            </a:r>
            <a:r>
              <a:rPr lang="zh-CN" altLang="en-US" dirty="0"/>
              <a:t>追踪技术正是支持无人机正常运行的关键。</a:t>
            </a:r>
            <a:endParaRPr lang="en-US" altLang="zh-CN" dirty="0"/>
          </a:p>
          <a:p>
            <a:r>
              <a:rPr lang="zh-CN" altLang="en-US" dirty="0"/>
              <a:t>具体来讲，我们知道无人机运行过程中会产生</a:t>
            </a:r>
            <a:endParaRPr lang="en-US" altLang="zh-CN" dirty="0"/>
          </a:p>
          <a:p>
            <a:r>
              <a:rPr lang="en-US" altLang="zh-CN" dirty="0"/>
              <a:t>[CLICK] 3D</a:t>
            </a:r>
            <a:r>
              <a:rPr lang="zh-CN" altLang="en-US" dirty="0"/>
              <a:t>的位置变</a:t>
            </a:r>
            <a:endParaRPr lang="en-US" altLang="zh-CN" dirty="0"/>
          </a:p>
          <a:p>
            <a:r>
              <a:rPr lang="en-US" altLang="zh-CN" dirty="0"/>
              <a:t>[CLICK] </a:t>
            </a:r>
            <a:r>
              <a:rPr lang="zh-CN" altLang="en-US" dirty="0"/>
              <a:t>同时还会有</a:t>
            </a:r>
            <a:r>
              <a:rPr lang="en-US" altLang="zh-CN" dirty="0"/>
              <a:t>3D</a:t>
            </a:r>
            <a:r>
              <a:rPr lang="zh-CN" altLang="en-US" dirty="0"/>
              <a:t>的旋转变化。</a:t>
            </a:r>
            <a:endParaRPr lang="en-US" altLang="zh-CN" dirty="0"/>
          </a:p>
          <a:p>
            <a:r>
              <a:rPr lang="en-US" altLang="zh-CN" dirty="0"/>
              <a:t>[CLICK] </a:t>
            </a:r>
            <a:r>
              <a:rPr lang="zh-CN" altLang="en-US" dirty="0"/>
              <a:t>两类状态变化在飞行过程中共同作用，形成一条六自由度的轨迹</a:t>
            </a:r>
            <a:endParaRPr lang="en-US" altLang="zh-CN" dirty="0"/>
          </a:p>
          <a:p>
            <a:r>
              <a:rPr lang="en-US" altLang="zh-CN" dirty="0"/>
              <a:t>[CLICK] </a:t>
            </a:r>
            <a:r>
              <a:rPr lang="zh-CN" altLang="en-US" dirty="0"/>
              <a:t>因此，</a:t>
            </a:r>
            <a:r>
              <a:rPr lang="en-US" altLang="zh-CN" dirty="0"/>
              <a:t>3D</a:t>
            </a:r>
            <a:r>
              <a:rPr lang="zh-CN" altLang="en-US" dirty="0"/>
              <a:t>旋转和</a:t>
            </a:r>
            <a:r>
              <a:rPr lang="en-US" altLang="zh-CN" dirty="0"/>
              <a:t>3D</a:t>
            </a:r>
            <a:r>
              <a:rPr lang="zh-CN" altLang="en-US" dirty="0"/>
              <a:t>位置被统称作</a:t>
            </a:r>
            <a:r>
              <a:rPr lang="en-US" altLang="zh-CN" dirty="0"/>
              <a:t>6-DoF</a:t>
            </a:r>
            <a:r>
              <a:rPr lang="zh-CN" altLang="en-US" dirty="0"/>
              <a:t>状态</a:t>
            </a:r>
            <a:endParaRPr lang="en-US" altLang="zh-CN" dirty="0"/>
          </a:p>
          <a:p>
            <a:r>
              <a:rPr lang="zh-CN" altLang="en-US" dirty="0"/>
              <a:t>只有获取到无人机的实时姿态，才能保证无人机平稳与正常飞行，并在此基础上进一步执行各种各样的任务。</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63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Existing 6-DoF tracking solutions are various and tangled. </a:t>
            </a:r>
          </a:p>
          <a:p>
            <a:r>
              <a:rPr lang="en-US" altLang="zh-CN" sz="1600" b="1" i="0" dirty="0">
                <a:solidFill>
                  <a:srgbClr val="000000"/>
                </a:solidFill>
                <a:effectLst/>
                <a:latin typeface="LinLibertineT"/>
              </a:rPr>
              <a:t>[CLICK] </a:t>
            </a:r>
            <a:r>
              <a:rPr lang="en-US" altLang="zh-CN" dirty="0"/>
              <a:t>To start with, the inertial measurement unit (IMU) is widely adopted for drone flight control. However, IMU-based solutions suffer from severe cumulative drifts due to the hardware noise and the drone motor vibration.</a:t>
            </a:r>
          </a:p>
          <a:p>
            <a:r>
              <a:rPr lang="en-US" altLang="zh-CN" sz="1600" b="1" i="0" dirty="0">
                <a:solidFill>
                  <a:srgbClr val="000000"/>
                </a:solidFill>
                <a:effectLst/>
                <a:latin typeface="LinLibertineT"/>
              </a:rPr>
              <a:t>[CLICK] </a:t>
            </a:r>
            <a:r>
              <a:rPr lang="en-US" altLang="zh-CN" dirty="0"/>
              <a:t>The GPS-based solutions are widely used in outdoor scenarios, but are not applicable to GPS-denied indoor environments due to the signal blockage.</a:t>
            </a:r>
          </a:p>
          <a:p>
            <a:r>
              <a:rPr lang="en-US" altLang="zh-CN" sz="1600" b="1" i="0" dirty="0">
                <a:solidFill>
                  <a:srgbClr val="000000"/>
                </a:solidFill>
                <a:effectLst/>
                <a:latin typeface="LinLibertineT"/>
              </a:rPr>
              <a:t>[CLICK] </a:t>
            </a:r>
            <a:r>
              <a:rPr lang="en-US" altLang="zh-CN" dirty="0"/>
              <a:t>Vision-based solutions have been prevalent in recent years. However, this type of solution is highly dependent on the light and texture conditions, since the RGB cameras cannot work in the dark, and RGB-D cameras fail with glare and intense illumination.</a:t>
            </a:r>
          </a:p>
          <a:p>
            <a:r>
              <a:rPr lang="en-US" altLang="zh-CN" sz="1600" b="1" i="0" dirty="0">
                <a:solidFill>
                  <a:srgbClr val="000000"/>
                </a:solidFill>
                <a:effectLst/>
                <a:latin typeface="LinLibertineT"/>
              </a:rPr>
              <a:t>[CLICK] </a:t>
            </a:r>
            <a:r>
              <a:rPr lang="en-US" altLang="zh-CN" dirty="0"/>
              <a:t>LiDAR-based tracking is also not a good option. Because most LiDAR sensors are designed for automobiles, they are heavy, bulky, and expensive.</a:t>
            </a:r>
          </a:p>
          <a:p>
            <a:endParaRPr lang="en-US" altLang="zh-CN" dirty="0"/>
          </a:p>
          <a:p>
            <a:r>
              <a:rPr lang="zh-CN" altLang="en-US" dirty="0"/>
              <a:t>现有的应用与无人机的定位与追踪技术有很多，但都有着自身的不足之处。</a:t>
            </a:r>
            <a:endParaRPr lang="en-US" altLang="zh-CN" dirty="0"/>
          </a:p>
          <a:p>
            <a:r>
              <a:rPr lang="en-US" altLang="zh-CN" dirty="0"/>
              <a:t>[CLICK] </a:t>
            </a:r>
            <a:r>
              <a:rPr lang="zh-CN" altLang="en-US" dirty="0"/>
              <a:t>基于</a:t>
            </a:r>
            <a:r>
              <a:rPr lang="en-US" altLang="zh-CN" dirty="0"/>
              <a:t>IMU</a:t>
            </a:r>
            <a:r>
              <a:rPr lang="zh-CN" altLang="en-US" dirty="0"/>
              <a:t>的解决方案受到严重的累积漂移的影响；</a:t>
            </a:r>
            <a:endParaRPr lang="en-US" altLang="zh-CN" dirty="0"/>
          </a:p>
          <a:p>
            <a:r>
              <a:rPr lang="en-US" altLang="zh-CN" dirty="0"/>
              <a:t>[CLICK] </a:t>
            </a:r>
            <a:r>
              <a:rPr lang="zh-CN" altLang="en-US" dirty="0"/>
              <a:t>基于</a:t>
            </a:r>
            <a:r>
              <a:rPr lang="en-US" altLang="zh-CN" dirty="0"/>
              <a:t>GPS</a:t>
            </a:r>
            <a:r>
              <a:rPr lang="zh-CN" altLang="en-US" dirty="0"/>
              <a:t>的方案则由于遮挡，无法在室内环境使用；</a:t>
            </a:r>
            <a:endParaRPr lang="en-US" altLang="zh-CN" dirty="0"/>
          </a:p>
          <a:p>
            <a:r>
              <a:rPr lang="en-US" altLang="zh-CN" dirty="0"/>
              <a:t>[CLICK] </a:t>
            </a:r>
            <a:r>
              <a:rPr lang="zh-CN" altLang="en-US" dirty="0"/>
              <a:t>基于视觉的方案则难以在暗光和弱纹理场景下运行；、</a:t>
            </a:r>
            <a:endParaRPr lang="en-US" altLang="zh-CN" dirty="0"/>
          </a:p>
          <a:p>
            <a:r>
              <a:rPr lang="en-US" altLang="zh-CN" dirty="0"/>
              <a:t>[CLICK] </a:t>
            </a:r>
            <a:r>
              <a:rPr lang="zh-CN" altLang="en-US" dirty="0"/>
              <a:t>基于激光雷达的解决方案，则受限于激光雷达的重量、体积和价格，难以广泛应用在无人机上。</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189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Existing 6-DoF tracking solutions are various and tangled. </a:t>
            </a:r>
          </a:p>
          <a:p>
            <a:r>
              <a:rPr lang="en-US" altLang="zh-CN" sz="1600" b="1" i="0" dirty="0">
                <a:solidFill>
                  <a:srgbClr val="000000"/>
                </a:solidFill>
                <a:effectLst/>
                <a:latin typeface="LinLibertineT"/>
              </a:rPr>
              <a:t>[CLICK] </a:t>
            </a:r>
            <a:r>
              <a:rPr lang="en-US" altLang="zh-CN" dirty="0"/>
              <a:t>To start with, the inertial measurement unit (IMU) is widely adopted for drone flight control. However, IMU-based solutions suffer from severe cumulative drifts due to the hardware noise and the drone motor vibration.</a:t>
            </a:r>
          </a:p>
          <a:p>
            <a:r>
              <a:rPr lang="en-US" altLang="zh-CN" sz="1600" b="1" i="0" dirty="0">
                <a:solidFill>
                  <a:srgbClr val="000000"/>
                </a:solidFill>
                <a:effectLst/>
                <a:latin typeface="LinLibertineT"/>
              </a:rPr>
              <a:t>[CLICK] </a:t>
            </a:r>
            <a:r>
              <a:rPr lang="en-US" altLang="zh-CN" dirty="0"/>
              <a:t>The GPS-based solutions are widely used in outdoor scenarios, but are not applicable to GPS-denied indoor environments due to the signal blockage.</a:t>
            </a:r>
          </a:p>
          <a:p>
            <a:r>
              <a:rPr lang="en-US" altLang="zh-CN" sz="1600" b="1" i="0" dirty="0">
                <a:solidFill>
                  <a:srgbClr val="000000"/>
                </a:solidFill>
                <a:effectLst/>
                <a:latin typeface="LinLibertineT"/>
              </a:rPr>
              <a:t>[CLICK] </a:t>
            </a:r>
            <a:r>
              <a:rPr lang="en-US" altLang="zh-CN" dirty="0"/>
              <a:t>Vision-based solutions have been prevalent in recent years. However, this type of solution is highly dependent on the light and texture conditions, since the RGB cameras cannot work in the dark, and RGB-D cameras fail with glare and intense illumination.</a:t>
            </a:r>
          </a:p>
          <a:p>
            <a:r>
              <a:rPr lang="en-US" altLang="zh-CN" sz="1600" b="1" i="0" dirty="0">
                <a:solidFill>
                  <a:srgbClr val="000000"/>
                </a:solidFill>
                <a:effectLst/>
                <a:latin typeface="LinLibertineT"/>
              </a:rPr>
              <a:t>[CLICK] </a:t>
            </a:r>
            <a:r>
              <a:rPr lang="en-US" altLang="zh-CN" dirty="0"/>
              <a:t>LiDAR-based tracking is also not a good option. Because most LiDAR sensors are designed for automobiles, they are heavy, bulky, and expensive.</a:t>
            </a:r>
          </a:p>
          <a:p>
            <a:endParaRPr lang="en-US" altLang="zh-CN" dirty="0"/>
          </a:p>
          <a:p>
            <a:endParaRPr lang="en-US" altLang="zh-CN" dirty="0"/>
          </a:p>
          <a:p>
            <a:r>
              <a:rPr lang="zh-CN" altLang="en-US" dirty="0"/>
              <a:t>现有的应用与无人机的定位与追踪技术有很多，但都有着自身的不足之处。</a:t>
            </a:r>
            <a:endParaRPr lang="en-US" altLang="zh-CN" dirty="0"/>
          </a:p>
          <a:p>
            <a:r>
              <a:rPr lang="en-US" altLang="zh-CN" dirty="0"/>
              <a:t>[CLICK] </a:t>
            </a:r>
            <a:r>
              <a:rPr lang="zh-CN" altLang="en-US" dirty="0"/>
              <a:t>基于</a:t>
            </a:r>
            <a:r>
              <a:rPr lang="en-US" altLang="zh-CN" dirty="0"/>
              <a:t>IMU</a:t>
            </a:r>
            <a:r>
              <a:rPr lang="zh-CN" altLang="en-US" dirty="0"/>
              <a:t>的解决方案受到严重的累积漂移的影响；</a:t>
            </a:r>
            <a:endParaRPr lang="en-US" altLang="zh-CN" dirty="0"/>
          </a:p>
          <a:p>
            <a:r>
              <a:rPr lang="en-US" altLang="zh-CN" dirty="0"/>
              <a:t>[CLICK] </a:t>
            </a:r>
            <a:r>
              <a:rPr lang="zh-CN" altLang="en-US" dirty="0"/>
              <a:t>基于</a:t>
            </a:r>
            <a:r>
              <a:rPr lang="en-US" altLang="zh-CN" dirty="0"/>
              <a:t>GPS</a:t>
            </a:r>
            <a:r>
              <a:rPr lang="zh-CN" altLang="en-US" dirty="0"/>
              <a:t>的方案则由于遮挡，无法在室内环境使用；</a:t>
            </a:r>
            <a:endParaRPr lang="en-US" altLang="zh-CN" dirty="0"/>
          </a:p>
          <a:p>
            <a:r>
              <a:rPr lang="en-US" altLang="zh-CN" dirty="0"/>
              <a:t>[CLICK] </a:t>
            </a:r>
            <a:r>
              <a:rPr lang="zh-CN" altLang="en-US" dirty="0"/>
              <a:t>基于视觉的方案则难以在暗光和弱纹理场景下运行；、</a:t>
            </a:r>
            <a:endParaRPr lang="en-US" altLang="zh-CN" dirty="0"/>
          </a:p>
          <a:p>
            <a:r>
              <a:rPr lang="en-US" altLang="zh-CN" dirty="0"/>
              <a:t>[CLICK] </a:t>
            </a:r>
            <a:r>
              <a:rPr lang="zh-CN" altLang="en-US" dirty="0"/>
              <a:t>基于激光雷达的解决方案，则受限于激光雷达的重量、体积和价格，难以广泛应用在无人机上。</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229408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The above-mention limitations inspire us to build a Wi-Fi standalone 6-DoF tracking system for indoor drone flight control. Compared with existing methods, a Wi-Fi-based solution benefits from the following aspects: </a:t>
            </a:r>
          </a:p>
          <a:p>
            <a:r>
              <a:rPr lang="en-US" altLang="zh-CN" dirty="0"/>
              <a:t>1. </a:t>
            </a:r>
            <a:r>
              <a:rPr lang="en-US" altLang="zh-CN" sz="1600" b="1" i="0" dirty="0">
                <a:solidFill>
                  <a:srgbClr val="000000"/>
                </a:solidFill>
                <a:effectLst/>
                <a:latin typeface="LinLibertineT"/>
              </a:rPr>
              <a:t>[CLICK] </a:t>
            </a:r>
            <a:r>
              <a:rPr lang="en-US" altLang="zh-CN" dirty="0"/>
              <a:t>Wi-Fi-based tracking system takes the access point (AP) as the anchor and thus</a:t>
            </a:r>
          </a:p>
          <a:p>
            <a:r>
              <a:rPr lang="en-US" altLang="zh-CN" dirty="0"/>
              <a:t>is free of the cumulative drift.</a:t>
            </a:r>
          </a:p>
          <a:p>
            <a:r>
              <a:rPr lang="en-US" altLang="zh-CN" dirty="0"/>
              <a:t>2. </a:t>
            </a:r>
            <a:r>
              <a:rPr lang="en-US" altLang="zh-CN" sz="1600" b="1" i="0" dirty="0">
                <a:solidFill>
                  <a:srgbClr val="000000"/>
                </a:solidFill>
                <a:effectLst/>
                <a:latin typeface="LinLibertineT"/>
              </a:rPr>
              <a:t>[CLICK] </a:t>
            </a:r>
            <a:r>
              <a:rPr lang="en-US" altLang="zh-CN" dirty="0"/>
              <a:t>Besides, the Wi-Fi signal is agnostic to either illumination change, and robust to visual interference. </a:t>
            </a:r>
          </a:p>
          <a:p>
            <a:r>
              <a:rPr lang="en-US" altLang="zh-CN" dirty="0"/>
              <a:t>3. </a:t>
            </a:r>
            <a:r>
              <a:rPr lang="en-US" altLang="zh-CN" sz="1600" b="1" i="0" dirty="0">
                <a:solidFill>
                  <a:srgbClr val="000000"/>
                </a:solidFill>
                <a:effectLst/>
                <a:latin typeface="LinLibertineT"/>
              </a:rPr>
              <a:t>[CLICK] </a:t>
            </a:r>
            <a:r>
              <a:rPr lang="en-US" altLang="zh-CN" dirty="0"/>
              <a:t>Additionally, Wi-Fi infrastructures have been pervasively deployed in most indoor scenarios, making Wi-Fi a ubiquitous solution for indoor device tracking. </a:t>
            </a:r>
          </a:p>
          <a:p>
            <a:r>
              <a:rPr lang="en-US" altLang="zh-CN" dirty="0"/>
              <a:t>4. </a:t>
            </a:r>
            <a:r>
              <a:rPr lang="en-US" altLang="zh-CN" sz="1600" b="1" i="0" dirty="0">
                <a:solidFill>
                  <a:srgbClr val="000000"/>
                </a:solidFill>
                <a:effectLst/>
                <a:latin typeface="LinLibertineT"/>
              </a:rPr>
              <a:t>[CLICK] </a:t>
            </a:r>
            <a:r>
              <a:rPr lang="en-US" altLang="zh-CN" dirty="0"/>
              <a:t>And we all know that a Wi-Fi-based solution is also considerably lightweight regarding computation overhead, hardware cost, and payload weight.</a:t>
            </a:r>
          </a:p>
          <a:p>
            <a:endParaRPr lang="en-US" altLang="zh-CN" dirty="0"/>
          </a:p>
          <a:p>
            <a:r>
              <a:rPr lang="zh-CN" altLang="en-US" dirty="0"/>
              <a:t>而我们的想法，则是希望能够利用普遍的</a:t>
            </a:r>
            <a:r>
              <a:rPr lang="en-US" altLang="zh-CN" dirty="0"/>
              <a:t>Wi-Fi</a:t>
            </a:r>
            <a:r>
              <a:rPr lang="zh-CN" altLang="en-US" dirty="0"/>
              <a:t>信号，进行设备的</a:t>
            </a:r>
            <a:r>
              <a:rPr lang="en-US" altLang="zh-CN" dirty="0"/>
              <a:t>6-DoF</a:t>
            </a:r>
            <a:r>
              <a:rPr lang="zh-CN" altLang="en-US" dirty="0"/>
              <a:t>追踪。</a:t>
            </a:r>
            <a:endParaRPr lang="en-US" altLang="zh-CN" dirty="0"/>
          </a:p>
          <a:p>
            <a:r>
              <a:rPr lang="zh-CN" altLang="en-US" dirty="0"/>
              <a:t>这种方案有以下优势：</a:t>
            </a:r>
            <a:endParaRPr lang="en-US" altLang="zh-CN" dirty="0"/>
          </a:p>
          <a:p>
            <a:pPr marL="342900" indent="-342900">
              <a:buAutoNum type="arabicPeriod"/>
            </a:pPr>
            <a:r>
              <a:rPr lang="en-US" altLang="zh-CN" dirty="0"/>
              <a:t>[CLICK] </a:t>
            </a:r>
            <a:r>
              <a:rPr lang="zh-CN" altLang="en-US" dirty="0"/>
              <a:t>首先，基于</a:t>
            </a:r>
            <a:r>
              <a:rPr lang="en-US" altLang="zh-CN" dirty="0"/>
              <a:t>Wi-Fi</a:t>
            </a:r>
            <a:r>
              <a:rPr lang="zh-CN" altLang="en-US" dirty="0"/>
              <a:t>的解决方案可以将</a:t>
            </a:r>
            <a:r>
              <a:rPr lang="en-US" altLang="zh-CN" dirty="0"/>
              <a:t>AP</a:t>
            </a:r>
            <a:r>
              <a:rPr lang="zh-CN" altLang="en-US" dirty="0"/>
              <a:t>作为锚点，从而避免累积漂移带来的影响；</a:t>
            </a:r>
            <a:endParaRPr lang="en-US" altLang="zh-CN" dirty="0"/>
          </a:p>
          <a:p>
            <a:pPr marL="342900" indent="-342900">
              <a:buAutoNum type="arabicPeriod"/>
            </a:pPr>
            <a:r>
              <a:rPr lang="en-US" altLang="zh-CN" dirty="0"/>
              <a:t>[CLICK] </a:t>
            </a:r>
            <a:r>
              <a:rPr lang="zh-CN" altLang="en-US" dirty="0"/>
              <a:t>射频信号不会受到光照的影响，因此可以在暗光和弱纹理环境下运行；</a:t>
            </a:r>
            <a:endParaRPr lang="en-US" altLang="zh-CN" dirty="0"/>
          </a:p>
          <a:p>
            <a:pPr marL="342900" indent="-342900">
              <a:buAutoNum type="arabicPeriod"/>
            </a:pPr>
            <a:r>
              <a:rPr lang="en-US" altLang="zh-CN" dirty="0"/>
              <a:t>[CLICK] Wi-Fi AP</a:t>
            </a:r>
            <a:r>
              <a:rPr lang="zh-CN" altLang="en-US" dirty="0"/>
              <a:t>已经在大多数室内场景中被广泛部署，是的该方案具有普适性；</a:t>
            </a:r>
            <a:endParaRPr lang="en-US" altLang="zh-CN" dirty="0"/>
          </a:p>
          <a:p>
            <a:pPr marL="342900" indent="-342900">
              <a:buAutoNum type="arabicPeriod"/>
            </a:pPr>
            <a:r>
              <a:rPr lang="en-US" altLang="zh-CN" dirty="0"/>
              <a:t>[CLICK] </a:t>
            </a:r>
            <a:r>
              <a:rPr lang="zh-CN" altLang="en-US" dirty="0"/>
              <a:t>此外，基于</a:t>
            </a:r>
            <a:r>
              <a:rPr lang="en-US" altLang="zh-CN" dirty="0"/>
              <a:t>Wi-Fi</a:t>
            </a:r>
            <a:r>
              <a:rPr lang="zh-CN" altLang="en-US" dirty="0"/>
              <a:t>的解决方案计算复杂度地，硬件开销成本小；</a:t>
            </a:r>
            <a:endParaRPr lang="en-US" altLang="zh-CN" dirty="0"/>
          </a:p>
          <a:p>
            <a:pPr marL="342900" indent="-342900">
              <a:buAutoNum type="arabicPeriod"/>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126109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The above-mention limitations inspire us to build a Wi-Fi standalone 6-DoF tracking system for indoor drone flight control. Compared with existing methods, a Wi-Fi-based solution benefits from the following aspects: </a:t>
            </a:r>
          </a:p>
          <a:p>
            <a:r>
              <a:rPr lang="en-US" altLang="zh-CN" dirty="0"/>
              <a:t>1. </a:t>
            </a:r>
            <a:r>
              <a:rPr lang="en-US" altLang="zh-CN" sz="1600" b="1" i="0" dirty="0">
                <a:solidFill>
                  <a:srgbClr val="000000"/>
                </a:solidFill>
                <a:effectLst/>
                <a:latin typeface="LinLibertineT"/>
              </a:rPr>
              <a:t>[CLICK] </a:t>
            </a:r>
            <a:r>
              <a:rPr lang="en-US" altLang="zh-CN" dirty="0"/>
              <a:t>Wi-Fi-based tracking system takes the access point (AP) as the anchor and thus</a:t>
            </a:r>
          </a:p>
          <a:p>
            <a:r>
              <a:rPr lang="en-US" altLang="zh-CN" dirty="0"/>
              <a:t>is free of the cumulative drift.</a:t>
            </a:r>
          </a:p>
          <a:p>
            <a:r>
              <a:rPr lang="en-US" altLang="zh-CN" dirty="0"/>
              <a:t>2. </a:t>
            </a:r>
            <a:r>
              <a:rPr lang="en-US" altLang="zh-CN" sz="1600" b="1" i="0" dirty="0">
                <a:solidFill>
                  <a:srgbClr val="000000"/>
                </a:solidFill>
                <a:effectLst/>
                <a:latin typeface="LinLibertineT"/>
              </a:rPr>
              <a:t>[CLICK] </a:t>
            </a:r>
            <a:r>
              <a:rPr lang="en-US" altLang="zh-CN" dirty="0"/>
              <a:t>Besides, the Wi-Fi signal is agnostic to either illumination change, and robust to visual interference. </a:t>
            </a:r>
          </a:p>
          <a:p>
            <a:r>
              <a:rPr lang="en-US" altLang="zh-CN" dirty="0"/>
              <a:t>3. </a:t>
            </a:r>
            <a:r>
              <a:rPr lang="en-US" altLang="zh-CN" sz="1600" b="1" i="0" dirty="0">
                <a:solidFill>
                  <a:srgbClr val="000000"/>
                </a:solidFill>
                <a:effectLst/>
                <a:latin typeface="LinLibertineT"/>
              </a:rPr>
              <a:t>[CLICK] </a:t>
            </a:r>
            <a:r>
              <a:rPr lang="en-US" altLang="zh-CN" dirty="0"/>
              <a:t>Additionally, Wi-Fi infrastructures have been pervasively deployed in most indoor scenarios, making Wi-Fi a ubiquitous solution for indoor device tracking. </a:t>
            </a:r>
          </a:p>
          <a:p>
            <a:r>
              <a:rPr lang="en-US" altLang="zh-CN" dirty="0"/>
              <a:t>4. </a:t>
            </a:r>
            <a:r>
              <a:rPr lang="en-US" altLang="zh-CN" sz="1600" b="1" i="0" dirty="0">
                <a:solidFill>
                  <a:srgbClr val="000000"/>
                </a:solidFill>
                <a:effectLst/>
                <a:latin typeface="LinLibertineT"/>
              </a:rPr>
              <a:t>[CLICK] </a:t>
            </a:r>
            <a:r>
              <a:rPr lang="en-US" altLang="zh-CN" dirty="0"/>
              <a:t>And we all know that a Wi-Fi-based solution is also considerably lightweight regarding computation overhead, hardware cost, and payload weight.</a:t>
            </a:r>
          </a:p>
          <a:p>
            <a:endParaRPr lang="en-US" altLang="zh-CN" dirty="0"/>
          </a:p>
          <a:p>
            <a:r>
              <a:rPr lang="zh-CN" altLang="en-US" dirty="0"/>
              <a:t>而我们的想法，则是希望能够利用普遍的</a:t>
            </a:r>
            <a:r>
              <a:rPr lang="en-US" altLang="zh-CN" dirty="0"/>
              <a:t>Wi-Fi</a:t>
            </a:r>
            <a:r>
              <a:rPr lang="zh-CN" altLang="en-US" dirty="0"/>
              <a:t>信号，进行设备的</a:t>
            </a:r>
            <a:r>
              <a:rPr lang="en-US" altLang="zh-CN" dirty="0"/>
              <a:t>6-DoF</a:t>
            </a:r>
            <a:r>
              <a:rPr lang="zh-CN" altLang="en-US" dirty="0"/>
              <a:t>追踪。</a:t>
            </a:r>
            <a:endParaRPr lang="en-US" altLang="zh-CN" dirty="0"/>
          </a:p>
          <a:p>
            <a:r>
              <a:rPr lang="zh-CN" altLang="en-US" dirty="0"/>
              <a:t>这种方案有以下优势：</a:t>
            </a:r>
            <a:endParaRPr lang="en-US" altLang="zh-CN" dirty="0"/>
          </a:p>
          <a:p>
            <a:pPr marL="342900" indent="-342900">
              <a:buAutoNum type="arabicPeriod"/>
            </a:pPr>
            <a:r>
              <a:rPr lang="en-US" altLang="zh-CN" dirty="0"/>
              <a:t>[CLICK] </a:t>
            </a:r>
            <a:r>
              <a:rPr lang="zh-CN" altLang="en-US" dirty="0"/>
              <a:t>首先，基于</a:t>
            </a:r>
            <a:r>
              <a:rPr lang="en-US" altLang="zh-CN" dirty="0"/>
              <a:t>Wi-Fi</a:t>
            </a:r>
            <a:r>
              <a:rPr lang="zh-CN" altLang="en-US" dirty="0"/>
              <a:t>的解决方案可以将</a:t>
            </a:r>
            <a:r>
              <a:rPr lang="en-US" altLang="zh-CN" dirty="0"/>
              <a:t>AP</a:t>
            </a:r>
            <a:r>
              <a:rPr lang="zh-CN" altLang="en-US" dirty="0"/>
              <a:t>作为锚点，从而避免累积漂移带来的影响；</a:t>
            </a:r>
            <a:endParaRPr lang="en-US" altLang="zh-CN" dirty="0"/>
          </a:p>
          <a:p>
            <a:pPr marL="342900" indent="-342900">
              <a:buAutoNum type="arabicPeriod"/>
            </a:pPr>
            <a:r>
              <a:rPr lang="en-US" altLang="zh-CN" dirty="0"/>
              <a:t>[CLICK] </a:t>
            </a:r>
            <a:r>
              <a:rPr lang="zh-CN" altLang="en-US" dirty="0"/>
              <a:t>射频信号不会受到光照的影响，因此可以在暗光和弱纹理环境下运行；</a:t>
            </a:r>
            <a:endParaRPr lang="en-US" altLang="zh-CN" dirty="0"/>
          </a:p>
          <a:p>
            <a:pPr marL="342900" indent="-342900">
              <a:buAutoNum type="arabicPeriod"/>
            </a:pPr>
            <a:r>
              <a:rPr lang="en-US" altLang="zh-CN" dirty="0"/>
              <a:t>[CLICK] Wi-Fi AP</a:t>
            </a:r>
            <a:r>
              <a:rPr lang="zh-CN" altLang="en-US" dirty="0"/>
              <a:t>已经在大多数室内场景中被广泛部署，是的该方案具有普适性；</a:t>
            </a:r>
            <a:endParaRPr lang="en-US" altLang="zh-CN" dirty="0"/>
          </a:p>
          <a:p>
            <a:pPr marL="342900" indent="-342900">
              <a:buAutoNum type="arabicPeriod"/>
            </a:pPr>
            <a:r>
              <a:rPr lang="en-US" altLang="zh-CN" dirty="0"/>
              <a:t>[CLICK] </a:t>
            </a:r>
            <a:r>
              <a:rPr lang="zh-CN" altLang="en-US" dirty="0"/>
              <a:t>此外，基于</a:t>
            </a:r>
            <a:r>
              <a:rPr lang="en-US" altLang="zh-CN" dirty="0"/>
              <a:t>Wi-Fi</a:t>
            </a:r>
            <a:r>
              <a:rPr lang="zh-CN" altLang="en-US" dirty="0"/>
              <a:t>的解决方案计算复杂度地，硬件开销成本小；</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427596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In a nutshell, we believe that a Wi-Fi-based solution has unique advantages in many aspects.</a:t>
            </a:r>
          </a:p>
          <a:p>
            <a:r>
              <a:rPr lang="en-US" altLang="zh-CN" dirty="0"/>
              <a:t>And Wi-Fi can be leveraged for indoor drone 6-DoF tracking. </a:t>
            </a:r>
          </a:p>
          <a:p>
            <a:endParaRPr lang="en-US" altLang="zh-CN" dirty="0"/>
          </a:p>
          <a:p>
            <a:r>
              <a:rPr lang="zh-CN" altLang="en-US" dirty="0"/>
              <a:t>总的来讲，通过对比多种解决方案，我们发现基于</a:t>
            </a:r>
            <a:r>
              <a:rPr lang="en-US" altLang="zh-CN" dirty="0"/>
              <a:t>Wi-Fi</a:t>
            </a:r>
            <a:r>
              <a:rPr lang="zh-CN" altLang="en-US" dirty="0"/>
              <a:t>的解决方案具有他独特的优势，使其可以被用于室内无人机的</a:t>
            </a:r>
            <a:r>
              <a:rPr lang="en-US" altLang="zh-CN" dirty="0"/>
              <a:t>6-DoF</a:t>
            </a:r>
            <a:r>
              <a:rPr lang="zh-CN" altLang="en-US" dirty="0"/>
              <a:t>追踪。</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3860282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600" dirty="0">
                <a:latin typeface="Century Gothic" panose="020B0502020202020204" pitchFamily="34" charset="0"/>
              </a:rPr>
              <a:t>The problem is how to design such a system?</a:t>
            </a:r>
          </a:p>
          <a:p>
            <a:r>
              <a:rPr lang="en-US" altLang="zh-CN" sz="1600" dirty="0">
                <a:latin typeface="Century Gothic" panose="020B0502020202020204" pitchFamily="34" charset="0"/>
              </a:rPr>
              <a:t>Our key observation is that the Wi-Fi signal can be utilized from two different perspectives.</a:t>
            </a:r>
          </a:p>
          <a:p>
            <a:r>
              <a:rPr lang="en-US" altLang="zh-CN" sz="1600" b="1" i="0" dirty="0">
                <a:solidFill>
                  <a:srgbClr val="000000"/>
                </a:solidFill>
                <a:effectLst/>
                <a:latin typeface="LinLibertineT"/>
              </a:rPr>
              <a:t>[CLICK] </a:t>
            </a:r>
            <a:r>
              <a:rPr lang="en-US" altLang="zh-CN" sz="1600" dirty="0">
                <a:latin typeface="Century Gothic" panose="020B0502020202020204" pitchFamily="34" charset="0"/>
              </a:rPr>
              <a:t>On the one hand, the drone can directly take the access point (AP) as an anchor during its flight and estimates its absolute pose by "observing" the AP. We call it Exteroceptive Tracking.  </a:t>
            </a:r>
          </a:p>
          <a:p>
            <a:r>
              <a:rPr lang="en-US" altLang="zh-CN" sz="1600" b="1" i="0" dirty="0">
                <a:solidFill>
                  <a:srgbClr val="000000"/>
                </a:solidFill>
                <a:effectLst/>
                <a:latin typeface="LinLibertineT"/>
              </a:rPr>
              <a:t>[CLICK] </a:t>
            </a:r>
            <a:r>
              <a:rPr lang="en-US" altLang="zh-CN" sz="1600" dirty="0">
                <a:latin typeface="Century Gothic" panose="020B0502020202020204" pitchFamily="34" charset="0"/>
              </a:rPr>
              <a:t>On the other hand, the drone can also estimate its relative pose with respect to the last moment by perceiving the phase change of the received Wi-Fi signal. We call it Proprioceptive Tracking.</a:t>
            </a:r>
          </a:p>
          <a:p>
            <a:endParaRPr lang="en-US" altLang="zh-CN" sz="1600" dirty="0">
              <a:latin typeface="Century Gothic" panose="020B0502020202020204" pitchFamily="34" charset="0"/>
            </a:endParaRPr>
          </a:p>
          <a:p>
            <a:r>
              <a:rPr lang="zh-CN" altLang="en-US" sz="1600" dirty="0">
                <a:latin typeface="Century Gothic" panose="020B0502020202020204" pitchFamily="34" charset="0"/>
              </a:rPr>
              <a:t>那么具体该如何设计这样一个系统呢。</a:t>
            </a:r>
            <a:endParaRPr lang="en-US" altLang="zh-CN" sz="1600" dirty="0">
              <a:latin typeface="Century Gothic" panose="020B0502020202020204" pitchFamily="34" charset="0"/>
            </a:endParaRPr>
          </a:p>
          <a:p>
            <a:r>
              <a:rPr lang="zh-CN" altLang="en-US" sz="1600" dirty="0">
                <a:latin typeface="Century Gothic" panose="020B0502020202020204" pitchFamily="34" charset="0"/>
              </a:rPr>
              <a:t>我们的一个核心观察是，</a:t>
            </a:r>
            <a:r>
              <a:rPr lang="en-US" altLang="zh-CN" sz="1600" dirty="0">
                <a:latin typeface="Century Gothic" panose="020B0502020202020204" pitchFamily="34" charset="0"/>
              </a:rPr>
              <a:t>Wi-Fi</a:t>
            </a:r>
            <a:r>
              <a:rPr lang="zh-CN" altLang="en-US" sz="1600" dirty="0">
                <a:latin typeface="Century Gothic" panose="020B0502020202020204" pitchFamily="34" charset="0"/>
              </a:rPr>
              <a:t>信号可以从两个不同的角度加以利用。</a:t>
            </a:r>
            <a:endParaRPr lang="en-US" altLang="zh-CN" sz="1600" dirty="0">
              <a:latin typeface="Century Gothic" panose="020B0502020202020204" pitchFamily="34" charset="0"/>
            </a:endParaRPr>
          </a:p>
          <a:p>
            <a:r>
              <a:rPr lang="en-US" altLang="zh-CN" sz="1600" dirty="0">
                <a:latin typeface="Century Gothic" panose="020B0502020202020204" pitchFamily="34" charset="0"/>
              </a:rPr>
              <a:t>[CLICK]</a:t>
            </a:r>
            <a:r>
              <a:rPr lang="zh-CN" altLang="en-US" sz="1600" dirty="0">
                <a:latin typeface="Century Gothic" panose="020B0502020202020204" pitchFamily="34" charset="0"/>
              </a:rPr>
              <a:t> 一方面，无人机在飞行的过程中，可以直接将</a:t>
            </a:r>
            <a:r>
              <a:rPr lang="en-US" altLang="zh-CN" sz="1600" dirty="0">
                <a:latin typeface="Century Gothic" panose="020B0502020202020204" pitchFamily="34" charset="0"/>
              </a:rPr>
              <a:t>AP</a:t>
            </a:r>
            <a:r>
              <a:rPr lang="zh-CN" altLang="en-US" sz="1600" dirty="0">
                <a:latin typeface="Century Gothic" panose="020B0502020202020204" pitchFamily="34" charset="0"/>
              </a:rPr>
              <a:t>作为锚点，并持续不断地通过观察</a:t>
            </a:r>
            <a:r>
              <a:rPr lang="en-US" altLang="zh-CN" sz="1600" dirty="0">
                <a:latin typeface="Century Gothic" panose="020B0502020202020204" pitchFamily="34" charset="0"/>
              </a:rPr>
              <a:t>AP</a:t>
            </a:r>
            <a:r>
              <a:rPr lang="zh-CN" altLang="en-US" sz="1600" dirty="0">
                <a:latin typeface="Century Gothic" panose="020B0502020202020204" pitchFamily="34" charset="0"/>
              </a:rPr>
              <a:t>的位姿，来确认自身相对于</a:t>
            </a:r>
            <a:r>
              <a:rPr lang="en-US" altLang="zh-CN" sz="1600" dirty="0">
                <a:latin typeface="Century Gothic" panose="020B0502020202020204" pitchFamily="34" charset="0"/>
              </a:rPr>
              <a:t>AP</a:t>
            </a:r>
            <a:r>
              <a:rPr lang="zh-CN" altLang="en-US" sz="1600" dirty="0">
                <a:latin typeface="Century Gothic" panose="020B0502020202020204" pitchFamily="34" charset="0"/>
              </a:rPr>
              <a:t>的绝对位置，这类方法不会引起任何累积误差；</a:t>
            </a:r>
            <a:endParaRPr lang="en-US" altLang="zh-CN" sz="1600" dirty="0">
              <a:latin typeface="Century Gothic" panose="020B0502020202020204" pitchFamily="34" charset="0"/>
            </a:endParaRPr>
          </a:p>
          <a:p>
            <a:r>
              <a:rPr lang="en-US" altLang="zh-CN" sz="1600" dirty="0">
                <a:latin typeface="Century Gothic" panose="020B0502020202020204" pitchFamily="34" charset="0"/>
              </a:rPr>
              <a:t>[CLICK] </a:t>
            </a:r>
            <a:r>
              <a:rPr lang="zh-CN" altLang="en-US" sz="1600" dirty="0">
                <a:latin typeface="Century Gothic" panose="020B0502020202020204" pitchFamily="34" charset="0"/>
              </a:rPr>
              <a:t>另一方面，在无人机飞行的过程中，它也可以感受接收到</a:t>
            </a:r>
            <a:r>
              <a:rPr lang="en-US" altLang="zh-CN" sz="1600" dirty="0">
                <a:latin typeface="Century Gothic" panose="020B0502020202020204" pitchFamily="34" charset="0"/>
              </a:rPr>
              <a:t>Wi-Fi</a:t>
            </a:r>
            <a:r>
              <a:rPr lang="zh-CN" altLang="en-US" sz="1600" dirty="0">
                <a:latin typeface="Century Gothic" panose="020B0502020202020204" pitchFamily="34" charset="0"/>
              </a:rPr>
              <a:t>信号的相位，并根据相位的变化来估计自身相对于上一时刻的位姿变换。这类方法的粒度更细，且并不会直接参考</a:t>
            </a:r>
            <a:r>
              <a:rPr lang="en-US" altLang="zh-CN" sz="1600" dirty="0">
                <a:latin typeface="Century Gothic" panose="020B0502020202020204" pitchFamily="34" charset="0"/>
              </a:rPr>
              <a:t>AP</a:t>
            </a:r>
            <a:r>
              <a:rPr lang="zh-CN" altLang="en-US" sz="1600" dirty="0">
                <a:latin typeface="Century Gothic" panose="020B0502020202020204" pitchFamily="34" charset="0"/>
              </a:rPr>
              <a:t>的位姿；</a:t>
            </a:r>
            <a:endParaRPr lang="en-US" altLang="zh-CN" sz="1600" dirty="0">
              <a:latin typeface="Century Gothic" panose="020B0502020202020204" pitchFamily="34" charset="0"/>
            </a:endParaRPr>
          </a:p>
          <a:p>
            <a:endParaRPr lang="en-US" altLang="zh-CN" sz="1600" dirty="0">
              <a:latin typeface="Century Gothic" panose="020B0502020202020204" pitchFamily="34" charset="0"/>
            </a:endParaRPr>
          </a:p>
          <a:p>
            <a:r>
              <a:rPr lang="en-US" altLang="zh-CN" sz="1600" dirty="0">
                <a:latin typeface="Century Gothic" panose="020B0502020202020204" pitchFamily="34" charset="0"/>
              </a:rPr>
              <a:t>The geometric relationship between the drone and the AP is constructed explicitly.</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B47890-5446-4662-AB75-3CEB6FA02C87}"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188919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3200" y="4343400"/>
            <a:ext cx="6908800" cy="914400"/>
          </a:xfrm>
        </p:spPr>
        <p:txBody>
          <a:bodyPr/>
          <a:lstStyle>
            <a:lvl1pPr>
              <a:defRPr/>
            </a:lvl1pPr>
          </a:lstStyle>
          <a:p>
            <a:pPr lvl="0"/>
            <a:r>
              <a:rPr lang="zh-CN" altLang="en-US" noProof="0"/>
              <a:t>单击此处编辑母版标题样式</a:t>
            </a:r>
            <a:endParaRPr lang="en-US" altLang="zh-CN" noProof="0"/>
          </a:p>
        </p:txBody>
      </p:sp>
      <p:sp>
        <p:nvSpPr>
          <p:cNvPr id="3075" name="Rectangle 3"/>
          <p:cNvSpPr>
            <a:spLocks noGrp="1" noChangeArrowheads="1"/>
          </p:cNvSpPr>
          <p:nvPr>
            <p:ph type="subTitle" idx="1"/>
          </p:nvPr>
        </p:nvSpPr>
        <p:spPr>
          <a:xfrm>
            <a:off x="5283200" y="5181600"/>
            <a:ext cx="6908800" cy="457200"/>
          </a:xfrm>
        </p:spPr>
        <p:txBody>
          <a:bodyPr/>
          <a:lstStyle>
            <a:lvl1pPr marL="0" indent="0">
              <a:buFontTx/>
              <a:buNone/>
              <a:defRPr/>
            </a:lvl1pPr>
          </a:lstStyle>
          <a:p>
            <a:pPr lvl="0"/>
            <a:r>
              <a:rPr lang="zh-CN" altLang="en-US" noProof="0"/>
              <a:t>单击此处编辑母版副标题样式</a:t>
            </a:r>
            <a:endParaRPr lang="en-US" altLang="zh-CN" noProof="0"/>
          </a:p>
        </p:txBody>
      </p:sp>
      <p:sp>
        <p:nvSpPr>
          <p:cNvPr id="3076" name="Rectangle 4"/>
          <p:cNvSpPr>
            <a:spLocks noGrp="1" noChangeArrowheads="1"/>
          </p:cNvSpPr>
          <p:nvPr>
            <p:ph type="dt" sz="half" idx="2"/>
          </p:nvPr>
        </p:nvSpPr>
        <p:spPr/>
        <p:txBody>
          <a:bodyPr/>
          <a:lstStyle>
            <a:lvl1pPr>
              <a:defRPr/>
            </a:lvl1pPr>
          </a:lstStyle>
          <a:p>
            <a:endParaRPr lang="en-US" altLang="zh-CN"/>
          </a:p>
        </p:txBody>
      </p:sp>
      <p:sp>
        <p:nvSpPr>
          <p:cNvPr id="3077" name="Rectangle 5"/>
          <p:cNvSpPr>
            <a:spLocks noGrp="1" noChangeArrowheads="1"/>
          </p:cNvSpPr>
          <p:nvPr>
            <p:ph type="ftr" sz="quarter" idx="3"/>
          </p:nvPr>
        </p:nvSpPr>
        <p:spPr/>
        <p:txBody>
          <a:bodyPr/>
          <a:lstStyle>
            <a:lvl1pPr>
              <a:defRPr/>
            </a:lvl1pPr>
          </a:lstStyle>
          <a:p>
            <a:endParaRPr lang="en-US" altLang="zh-CN"/>
          </a:p>
        </p:txBody>
      </p:sp>
      <p:sp>
        <p:nvSpPr>
          <p:cNvPr id="3078" name="Rectangle 6"/>
          <p:cNvSpPr>
            <a:spLocks noGrp="1" noChangeArrowheads="1"/>
          </p:cNvSpPr>
          <p:nvPr>
            <p:ph type="sldNum" sz="quarter" idx="4"/>
          </p:nvPr>
        </p:nvSpPr>
        <p:spPr/>
        <p:txBody>
          <a:bodyPr/>
          <a:lstStyle>
            <a:lvl1pPr>
              <a:defRPr/>
            </a:lvl1pPr>
          </a:lstStyle>
          <a:p>
            <a:fld id="{8F9319D8-D4A7-4302-836F-6BE09FA24844}" type="slidenum">
              <a:rPr lang="en-US" altLang="zh-CN"/>
              <a:pPr/>
              <a:t>‹#›</a:t>
            </a:fld>
            <a:endParaRPr lang="en-US" altLang="zh-CN"/>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C261BCC-5B0B-4E2E-ADFB-5F01A337C7A8}" type="slidenum">
              <a:rPr lang="en-US" altLang="zh-CN"/>
              <a:pPr/>
              <a:t>‹#›</a:t>
            </a:fld>
            <a:endParaRPr lang="en-US" altLang="zh-CN"/>
          </a:p>
        </p:txBody>
      </p:sp>
    </p:spTree>
    <p:extLst>
      <p:ext uri="{BB962C8B-B14F-4D97-AF65-F5344CB8AC3E}">
        <p14:creationId xmlns:p14="http://schemas.microsoft.com/office/powerpoint/2010/main" val="1386643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2BC147C-3CBD-466D-9DC4-9C6D687FAC2A}" type="slidenum">
              <a:rPr lang="en-US" altLang="zh-CN"/>
              <a:pPr/>
              <a:t>‹#›</a:t>
            </a:fld>
            <a:endParaRPr lang="en-US" altLang="zh-CN"/>
          </a:p>
        </p:txBody>
      </p:sp>
    </p:spTree>
    <p:extLst>
      <p:ext uri="{BB962C8B-B14F-4D97-AF65-F5344CB8AC3E}">
        <p14:creationId xmlns:p14="http://schemas.microsoft.com/office/powerpoint/2010/main" val="1997187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7AB51E9-348C-4DC8-84CE-839F8B9DCC07}" type="slidenum">
              <a:rPr lang="en-US" altLang="zh-CN"/>
              <a:pPr/>
              <a:t>‹#›</a:t>
            </a:fld>
            <a:endParaRPr lang="en-US" altLang="zh-CN"/>
          </a:p>
        </p:txBody>
      </p:sp>
    </p:spTree>
    <p:extLst>
      <p:ext uri="{BB962C8B-B14F-4D97-AF65-F5344CB8AC3E}">
        <p14:creationId xmlns:p14="http://schemas.microsoft.com/office/powerpoint/2010/main" val="3209310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324CF73-5DCA-4897-BF85-A0A3AED7061B}" type="slidenum">
              <a:rPr lang="en-US" altLang="zh-CN"/>
              <a:pPr/>
              <a:t>‹#›</a:t>
            </a:fld>
            <a:endParaRPr lang="en-US" altLang="zh-CN"/>
          </a:p>
        </p:txBody>
      </p:sp>
    </p:spTree>
    <p:extLst>
      <p:ext uri="{BB962C8B-B14F-4D97-AF65-F5344CB8AC3E}">
        <p14:creationId xmlns:p14="http://schemas.microsoft.com/office/powerpoint/2010/main" val="2410577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568C585-09AB-4EEA-BB7F-19588CFBADCB}" type="slidenum">
              <a:rPr lang="en-US" altLang="zh-CN"/>
              <a:pPr/>
              <a:t>‹#›</a:t>
            </a:fld>
            <a:endParaRPr lang="en-US" altLang="zh-CN"/>
          </a:p>
        </p:txBody>
      </p:sp>
    </p:spTree>
    <p:extLst>
      <p:ext uri="{BB962C8B-B14F-4D97-AF65-F5344CB8AC3E}">
        <p14:creationId xmlns:p14="http://schemas.microsoft.com/office/powerpoint/2010/main" val="3513814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lgn="ctr">
              <a:defRPr/>
            </a:lvl1pPr>
          </a:lstStyle>
          <a:p>
            <a:r>
              <a:rPr lang="zh-CN" altLang="en-US" dirty="0"/>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37EB2AD-F96B-4C3F-A388-61F599842BCD}" type="slidenum">
              <a:rPr lang="en-US" altLang="zh-CN"/>
              <a:pPr/>
              <a:t>‹#›</a:t>
            </a:fld>
            <a:endParaRPr lang="en-US" altLang="zh-CN"/>
          </a:p>
        </p:txBody>
      </p:sp>
    </p:spTree>
    <p:extLst>
      <p:ext uri="{BB962C8B-B14F-4D97-AF65-F5344CB8AC3E}">
        <p14:creationId xmlns:p14="http://schemas.microsoft.com/office/powerpoint/2010/main" val="418711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01DEC3E-B697-4474-AF66-F17771CBD7FE}" type="slidenum">
              <a:rPr lang="en-US" altLang="zh-CN"/>
              <a:pPr/>
              <a:t>‹#›</a:t>
            </a:fld>
            <a:endParaRPr lang="en-US" altLang="zh-CN"/>
          </a:p>
        </p:txBody>
      </p:sp>
    </p:spTree>
    <p:extLst>
      <p:ext uri="{BB962C8B-B14F-4D97-AF65-F5344CB8AC3E}">
        <p14:creationId xmlns:p14="http://schemas.microsoft.com/office/powerpoint/2010/main" val="538087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8B86E05-7D34-46AE-AA68-B7F32834D2C3}" type="slidenum">
              <a:rPr lang="en-US" altLang="zh-CN"/>
              <a:pPr/>
              <a:t>‹#›</a:t>
            </a:fld>
            <a:endParaRPr lang="en-US" altLang="zh-CN"/>
          </a:p>
        </p:txBody>
      </p:sp>
    </p:spTree>
    <p:extLst>
      <p:ext uri="{BB962C8B-B14F-4D97-AF65-F5344CB8AC3E}">
        <p14:creationId xmlns:p14="http://schemas.microsoft.com/office/powerpoint/2010/main" val="1737697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6713FCF-D8E0-439E-A0EE-1C5F0CBE929C}" type="slidenum">
              <a:rPr lang="en-US" altLang="zh-CN"/>
              <a:pPr/>
              <a:t>‹#›</a:t>
            </a:fld>
            <a:endParaRPr lang="en-US" altLang="zh-CN"/>
          </a:p>
        </p:txBody>
      </p:sp>
    </p:spTree>
    <p:extLst>
      <p:ext uri="{BB962C8B-B14F-4D97-AF65-F5344CB8AC3E}">
        <p14:creationId xmlns:p14="http://schemas.microsoft.com/office/powerpoint/2010/main" val="2504904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1F3AF52-B8D8-4057-A887-4083FFA2F85B}" type="slidenum">
              <a:rPr lang="en-US" altLang="zh-CN"/>
              <a:pPr/>
              <a:t>‹#›</a:t>
            </a:fld>
            <a:endParaRPr lang="en-US" altLang="zh-CN"/>
          </a:p>
        </p:txBody>
      </p:sp>
    </p:spTree>
    <p:extLst>
      <p:ext uri="{BB962C8B-B14F-4D97-AF65-F5344CB8AC3E}">
        <p14:creationId xmlns:p14="http://schemas.microsoft.com/office/powerpoint/2010/main" val="264947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274638"/>
            <a:ext cx="108712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719403" y="1600200"/>
            <a:ext cx="10849205" cy="45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28" name="Rectangle 4"/>
          <p:cNvSpPr>
            <a:spLocks noGrp="1" noChangeArrowheads="1"/>
          </p:cNvSpPr>
          <p:nvPr>
            <p:ph type="dt" sz="half" idx="2"/>
          </p:nvPr>
        </p:nvSpPr>
        <p:spPr bwMode="auto">
          <a:xfrm>
            <a:off x="239349"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en-US" altLang="zh-CN" dirty="0"/>
          </a:p>
        </p:txBody>
      </p:sp>
      <p:sp>
        <p:nvSpPr>
          <p:cNvPr id="1029" name="Rectangle 5"/>
          <p:cNvSpPr>
            <a:spLocks noGrp="1" noChangeArrowheads="1"/>
          </p:cNvSpPr>
          <p:nvPr>
            <p:ph type="ftr" sz="quarter" idx="3"/>
          </p:nvPr>
        </p:nvSpPr>
        <p:spPr bwMode="auto">
          <a:xfrm>
            <a:off x="4165600" y="6381328"/>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ltLang="zh-CN" dirty="0"/>
          </a:p>
        </p:txBody>
      </p:sp>
      <p:sp>
        <p:nvSpPr>
          <p:cNvPr id="1030" name="Rectangle 6"/>
          <p:cNvSpPr>
            <a:spLocks noGrp="1" noChangeArrowheads="1"/>
          </p:cNvSpPr>
          <p:nvPr>
            <p:ph type="sldNum" sz="quarter" idx="4"/>
          </p:nvPr>
        </p:nvSpPr>
        <p:spPr bwMode="auto">
          <a:xfrm>
            <a:off x="9011840"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26A8A6AC-ECD1-46D1-8AD8-A99FA76A401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6.wdp"/><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microsoft.com/office/2007/relationships/hdphoto" Target="../media/hdphoto4.wdp"/><Relationship Id="rId12"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7.png"/><Relationship Id="rId5" Type="http://schemas.microsoft.com/office/2007/relationships/hdphoto" Target="../media/hdphoto3.wdp"/><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5948" y="1700430"/>
            <a:ext cx="11080104" cy="2016224"/>
          </a:xfrm>
        </p:spPr>
        <p:txBody>
          <a:bodyPr vert="horz" wrap="square" lIns="72000" tIns="45720" rIns="72000" bIns="45720" numCol="1" anchor="ctr" anchorCtr="0" compatLnSpc="1">
            <a:prstTxWarp prst="textNoShape">
              <a:avLst/>
            </a:prstTxWarp>
          </a:bodyPr>
          <a:lstStyle/>
          <a:p>
            <a:pPr>
              <a:lnSpc>
                <a:spcPct val="130000"/>
              </a:lnSpc>
            </a:pPr>
            <a:r>
              <a:rPr lang="en-US" altLang="zh-CN" sz="3600" dirty="0">
                <a:ea typeface="宋体" charset="-122"/>
              </a:rPr>
              <a:t>Wi-Drone: Wi-Fi-based 6-DoF Tracking </a:t>
            </a:r>
            <a:br>
              <a:rPr lang="en-US" altLang="zh-CN" sz="3600" dirty="0">
                <a:ea typeface="宋体" charset="-122"/>
              </a:rPr>
            </a:br>
            <a:r>
              <a:rPr lang="en-US" altLang="zh-CN" sz="3600" dirty="0">
                <a:ea typeface="宋体" charset="-122"/>
              </a:rPr>
              <a:t>for Indoor Drone Flight Control</a:t>
            </a: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67608" y="539388"/>
            <a:ext cx="2880320" cy="996306"/>
          </a:xfrm>
          <a:prstGeom prst="rect">
            <a:avLst/>
          </a:prstGeom>
        </p:spPr>
      </p:pic>
      <p:sp>
        <p:nvSpPr>
          <p:cNvPr id="6" name="Rectangle 3"/>
          <p:cNvSpPr txBox="1">
            <a:spLocks noChangeArrowheads="1"/>
          </p:cNvSpPr>
          <p:nvPr/>
        </p:nvSpPr>
        <p:spPr bwMode="auto">
          <a:xfrm>
            <a:off x="1064568" y="3670243"/>
            <a:ext cx="1006286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spcAft>
                <a:spcPts val="0"/>
              </a:spcAft>
            </a:pPr>
            <a:r>
              <a:rPr lang="en-US" altLang="zh-CN" sz="2000" kern="0" dirty="0">
                <a:ea typeface="宋体" charset="-122"/>
                <a:cs typeface="Arial" panose="020B0604020202020204" pitchFamily="34" charset="0"/>
              </a:rPr>
              <a:t>Guoxuan Chi</a:t>
            </a:r>
            <a:r>
              <a:rPr lang="en-US" altLang="zh-CN" kern="0" baseline="30000" dirty="0">
                <a:ea typeface="宋体" charset="-122"/>
                <a:cs typeface="Arial" panose="020B0604020202020204" pitchFamily="34" charset="0"/>
              </a:rPr>
              <a:t>*</a:t>
            </a:r>
            <a:r>
              <a:rPr lang="en-US" altLang="zh-CN" sz="2000" kern="0" dirty="0">
                <a:ea typeface="宋体" charset="-122"/>
                <a:cs typeface="Arial" panose="020B0604020202020204" pitchFamily="34" charset="0"/>
              </a:rPr>
              <a:t>, Zheng Yang</a:t>
            </a:r>
            <a:r>
              <a:rPr lang="en-US" altLang="zh-CN" kern="0" baseline="30000" dirty="0">
                <a:ea typeface="宋体" charset="-122"/>
                <a:cs typeface="Arial" panose="020B0604020202020204" pitchFamily="34" charset="0"/>
              </a:rPr>
              <a:t>*</a:t>
            </a:r>
            <a:r>
              <a:rPr lang="en-US" altLang="zh-CN" sz="2000" kern="0" dirty="0">
                <a:ea typeface="宋体" charset="-122"/>
                <a:cs typeface="Arial" panose="020B0604020202020204" pitchFamily="34" charset="0"/>
              </a:rPr>
              <a:t>, </a:t>
            </a:r>
            <a:r>
              <a:rPr lang="en-US" altLang="zh-CN" sz="2000" kern="0" dirty="0" err="1">
                <a:ea typeface="宋体" charset="-122"/>
                <a:cs typeface="Arial" panose="020B0604020202020204" pitchFamily="34" charset="0"/>
              </a:rPr>
              <a:t>Jingao</a:t>
            </a:r>
            <a:r>
              <a:rPr lang="en-US" altLang="zh-CN" sz="2000" kern="0" dirty="0">
                <a:ea typeface="宋体" charset="-122"/>
                <a:cs typeface="Arial" panose="020B0604020202020204" pitchFamily="34" charset="0"/>
              </a:rPr>
              <a:t> Xu</a:t>
            </a:r>
            <a:r>
              <a:rPr lang="en-US" altLang="zh-CN" kern="0" baseline="30000" dirty="0">
                <a:ea typeface="宋体" charset="-122"/>
                <a:cs typeface="Arial" panose="020B0604020202020204" pitchFamily="34" charset="0"/>
              </a:rPr>
              <a:t>*</a:t>
            </a:r>
            <a:r>
              <a:rPr lang="en-US" altLang="zh-CN" sz="2000" kern="0" dirty="0">
                <a:ea typeface="宋体" charset="-122"/>
                <a:cs typeface="Arial" panose="020B0604020202020204" pitchFamily="34" charset="0"/>
              </a:rPr>
              <a:t>, </a:t>
            </a:r>
            <a:r>
              <a:rPr lang="en-US" altLang="zh-CN" sz="2000" kern="0" dirty="0" err="1">
                <a:ea typeface="宋体" charset="-122"/>
                <a:cs typeface="Arial" panose="020B0604020202020204" pitchFamily="34" charset="0"/>
              </a:rPr>
              <a:t>Chenshu</a:t>
            </a:r>
            <a:r>
              <a:rPr lang="en-US" altLang="zh-CN" sz="2000" kern="0" dirty="0">
                <a:ea typeface="宋体" charset="-122"/>
                <a:cs typeface="Arial" panose="020B0604020202020204" pitchFamily="34" charset="0"/>
              </a:rPr>
              <a:t> Wu</a:t>
            </a:r>
            <a:r>
              <a:rPr lang="en-US" altLang="zh-CN" sz="2000" kern="0" baseline="30000" dirty="0">
                <a:ea typeface="宋体" charset="-122"/>
                <a:cs typeface="Arial" panose="020B0604020202020204" pitchFamily="34" charset="0"/>
              </a:rPr>
              <a:t>†</a:t>
            </a:r>
            <a:r>
              <a:rPr lang="en-US" altLang="zh-CN" sz="2000" kern="0" dirty="0">
                <a:ea typeface="宋体" charset="-122"/>
                <a:cs typeface="Arial" panose="020B0604020202020204" pitchFamily="34" charset="0"/>
              </a:rPr>
              <a:t>, </a:t>
            </a:r>
            <a:r>
              <a:rPr lang="en-US" altLang="zh-CN" sz="2000" kern="0" dirty="0" err="1">
                <a:ea typeface="宋体" charset="-122"/>
                <a:cs typeface="Arial" panose="020B0604020202020204" pitchFamily="34" charset="0"/>
              </a:rPr>
              <a:t>Jialin</a:t>
            </a:r>
            <a:r>
              <a:rPr lang="en-US" altLang="zh-CN" sz="2000" kern="0" dirty="0">
                <a:ea typeface="宋体" charset="-122"/>
                <a:cs typeface="Arial" panose="020B0604020202020204" pitchFamily="34" charset="0"/>
              </a:rPr>
              <a:t> Zhang</a:t>
            </a:r>
            <a:r>
              <a:rPr lang="en-US" altLang="zh-CN" kern="0" baseline="30000" dirty="0">
                <a:ea typeface="宋体" charset="-122"/>
                <a:cs typeface="Arial" panose="020B0604020202020204" pitchFamily="34" charset="0"/>
              </a:rPr>
              <a:t>*</a:t>
            </a:r>
            <a:r>
              <a:rPr lang="en-US" altLang="zh-CN" sz="2000" kern="0" dirty="0">
                <a:ea typeface="宋体" charset="-122"/>
                <a:cs typeface="Arial" panose="020B0604020202020204" pitchFamily="34" charset="0"/>
              </a:rPr>
              <a:t>, </a:t>
            </a:r>
          </a:p>
          <a:p>
            <a:pPr algn="ctr">
              <a:spcAft>
                <a:spcPts val="0"/>
              </a:spcAft>
            </a:pPr>
            <a:r>
              <a:rPr lang="en-US" altLang="zh-CN" sz="2000" kern="0" dirty="0" err="1">
                <a:ea typeface="宋体" charset="-122"/>
                <a:cs typeface="Arial" panose="020B0604020202020204" pitchFamily="34" charset="0"/>
              </a:rPr>
              <a:t>Jianzhe</a:t>
            </a:r>
            <a:r>
              <a:rPr lang="en-US" altLang="zh-CN" sz="2000" kern="0" dirty="0">
                <a:ea typeface="宋体" charset="-122"/>
                <a:cs typeface="Arial" panose="020B0604020202020204" pitchFamily="34" charset="0"/>
              </a:rPr>
              <a:t> Liang</a:t>
            </a:r>
            <a:r>
              <a:rPr lang="en-US" altLang="zh-CN" kern="0" baseline="30000" dirty="0">
                <a:ea typeface="宋体" charset="-122"/>
                <a:cs typeface="Arial" panose="020B0604020202020204" pitchFamily="34" charset="0"/>
              </a:rPr>
              <a:t>*</a:t>
            </a:r>
            <a:r>
              <a:rPr lang="en-US" altLang="zh-CN" sz="2000" kern="0" dirty="0">
                <a:ea typeface="宋体" charset="-122"/>
                <a:cs typeface="Arial" panose="020B0604020202020204" pitchFamily="34" charset="0"/>
              </a:rPr>
              <a:t>, </a:t>
            </a:r>
            <a:r>
              <a:rPr lang="en-US" altLang="zh-CN" sz="2000" kern="0" dirty="0" err="1">
                <a:ea typeface="宋体" charset="-122"/>
                <a:cs typeface="Arial" panose="020B0604020202020204" pitchFamily="34" charset="0"/>
              </a:rPr>
              <a:t>Yunhao</a:t>
            </a:r>
            <a:r>
              <a:rPr lang="en-US" altLang="zh-CN" sz="2000" kern="0" dirty="0">
                <a:ea typeface="宋体" charset="-122"/>
                <a:cs typeface="Arial" panose="020B0604020202020204" pitchFamily="34" charset="0"/>
              </a:rPr>
              <a:t> Liu</a:t>
            </a:r>
            <a:r>
              <a:rPr lang="en-US" altLang="zh-CN" sz="2000" kern="0" baseline="30000" dirty="0">
                <a:ea typeface="宋体" charset="-122"/>
                <a:cs typeface="Arial" panose="020B0604020202020204" pitchFamily="34" charset="0"/>
              </a:rPr>
              <a:t>‡</a:t>
            </a:r>
            <a:endParaRPr lang="en-US" altLang="zh-CN" sz="2000" kern="0" dirty="0">
              <a:ea typeface="宋体" charset="-122"/>
              <a:cs typeface="Arial" panose="020B0604020202020204" pitchFamily="34" charset="0"/>
            </a:endParaRPr>
          </a:p>
          <a:p>
            <a:pPr algn="ctr">
              <a:spcBef>
                <a:spcPts val="1200"/>
              </a:spcBef>
            </a:pPr>
            <a:r>
              <a:rPr lang="en-US" altLang="zh-CN" kern="0" baseline="30000" dirty="0">
                <a:ea typeface="宋体" charset="-122"/>
                <a:cs typeface="Arial" panose="020B0604020202020204" pitchFamily="34" charset="0"/>
              </a:rPr>
              <a:t>*</a:t>
            </a:r>
            <a:r>
              <a:rPr lang="en-US" altLang="zh-CN" sz="1800" kern="0" baseline="30000" dirty="0">
                <a:ea typeface="宋体" charset="-122"/>
                <a:cs typeface="Arial" panose="020B0604020202020204" pitchFamily="34" charset="0"/>
              </a:rPr>
              <a:t> </a:t>
            </a:r>
            <a:r>
              <a:rPr lang="en-US" altLang="zh-CN" sz="1800" kern="0" dirty="0">
                <a:ea typeface="宋体" charset="-122"/>
                <a:cs typeface="Arial" panose="020B0604020202020204" pitchFamily="34" charset="0"/>
              </a:rPr>
              <a:t>School of Software and </a:t>
            </a:r>
            <a:r>
              <a:rPr lang="en-US" altLang="zh-CN" sz="1800" kern="0" dirty="0" err="1">
                <a:ea typeface="宋体" charset="-122"/>
                <a:cs typeface="Arial" panose="020B0604020202020204" pitchFamily="34" charset="0"/>
              </a:rPr>
              <a:t>BNRist</a:t>
            </a:r>
            <a:r>
              <a:rPr lang="en-US" altLang="zh-CN" sz="1800" kern="0" dirty="0">
                <a:ea typeface="宋体" charset="-122"/>
                <a:cs typeface="Arial" panose="020B0604020202020204" pitchFamily="34" charset="0"/>
              </a:rPr>
              <a:t>, Tsinghua University</a:t>
            </a:r>
          </a:p>
          <a:p>
            <a:pPr algn="ctr"/>
            <a:r>
              <a:rPr lang="en-US" altLang="zh-CN" sz="1800" kern="0" baseline="30000" dirty="0">
                <a:ea typeface="宋体" charset="-122"/>
                <a:cs typeface="Arial" panose="020B0604020202020204" pitchFamily="34" charset="0"/>
              </a:rPr>
              <a:t> † </a:t>
            </a:r>
            <a:r>
              <a:rPr lang="en-US" altLang="zh-CN" sz="1800" kern="0" dirty="0">
                <a:ea typeface="宋体" charset="-122"/>
                <a:cs typeface="Arial" panose="020B0604020202020204" pitchFamily="34" charset="0"/>
              </a:rPr>
              <a:t>Department of Computer Science, The University of Hong Kong</a:t>
            </a:r>
          </a:p>
          <a:p>
            <a:pPr algn="ctr"/>
            <a:r>
              <a:rPr lang="en-US" altLang="zh-CN" sz="1800" kern="0" baseline="30000" dirty="0">
                <a:ea typeface="宋体" charset="-122"/>
                <a:cs typeface="Arial" panose="020B0604020202020204" pitchFamily="34" charset="0"/>
              </a:rPr>
              <a:t>‡ </a:t>
            </a:r>
            <a:r>
              <a:rPr lang="en-US" altLang="zh-CN" sz="1800" kern="0" dirty="0">
                <a:ea typeface="宋体" charset="-122"/>
                <a:cs typeface="Arial" panose="020B0604020202020204" pitchFamily="34" charset="0"/>
              </a:rPr>
              <a:t>Global Innovation Exchange, Tsinghua University</a:t>
            </a:r>
          </a:p>
        </p:txBody>
      </p:sp>
      <p:pic>
        <p:nvPicPr>
          <p:cNvPr id="14" name="图片 13">
            <a:extLst>
              <a:ext uri="{FF2B5EF4-FFF2-40B4-BE49-F238E27FC236}">
                <a16:creationId xmlns:a16="http://schemas.microsoft.com/office/drawing/2014/main" id="{AC4AA8C6-EAB6-47F6-B425-DACECC1A91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01" t="38450" r="10101" b="36350"/>
          <a:stretch/>
        </p:blipFill>
        <p:spPr>
          <a:xfrm>
            <a:off x="6168008" y="603934"/>
            <a:ext cx="4338419" cy="897604"/>
          </a:xfrm>
          <a:prstGeom prst="rect">
            <a:avLst/>
          </a:prstGeom>
        </p:spPr>
      </p:pic>
      <p:sp>
        <p:nvSpPr>
          <p:cNvPr id="9" name="文本框 8">
            <a:extLst>
              <a:ext uri="{FF2B5EF4-FFF2-40B4-BE49-F238E27FC236}">
                <a16:creationId xmlns:a16="http://schemas.microsoft.com/office/drawing/2014/main" id="{9ED279FE-E94C-4EAD-8D03-211E89EFCC35}"/>
              </a:ext>
            </a:extLst>
          </p:cNvPr>
          <p:cNvSpPr txBox="1"/>
          <p:nvPr/>
        </p:nvSpPr>
        <p:spPr>
          <a:xfrm>
            <a:off x="3647728" y="5686467"/>
            <a:ext cx="4896544" cy="707886"/>
          </a:xfrm>
          <a:prstGeom prst="rect">
            <a:avLst/>
          </a:prstGeom>
          <a:noFill/>
        </p:spPr>
        <p:txBody>
          <a:bodyPr wrap="square">
            <a:spAutoFit/>
          </a:bodyPr>
          <a:lstStyle/>
          <a:p>
            <a:pPr algn="ctr"/>
            <a:r>
              <a:rPr lang="en-US" altLang="zh-CN" sz="2000" b="1" kern="0" dirty="0">
                <a:latin typeface="+mn-lt"/>
                <a:ea typeface="宋体" charset="-122"/>
                <a:cs typeface="Arial" panose="020B0604020202020204" pitchFamily="34" charset="0"/>
              </a:rPr>
              <a:t>Presenter: </a:t>
            </a:r>
            <a:r>
              <a:rPr lang="zh-CN" altLang="en-US" sz="2000" b="1" kern="0" dirty="0">
                <a:latin typeface="+mn-lt"/>
                <a:ea typeface="宋体" charset="-122"/>
                <a:cs typeface="Arial" panose="020B0604020202020204" pitchFamily="34" charset="0"/>
              </a:rPr>
              <a:t>Kun Qian </a:t>
            </a:r>
            <a:endParaRPr lang="en-US" altLang="zh-CN" sz="2000" b="1" kern="0" dirty="0">
              <a:latin typeface="+mn-lt"/>
              <a:ea typeface="宋体" charset="-122"/>
              <a:cs typeface="Arial" panose="020B0604020202020204" pitchFamily="34" charset="0"/>
            </a:endParaRPr>
          </a:p>
          <a:p>
            <a:pPr algn="ctr"/>
            <a:r>
              <a:rPr lang="en-US" altLang="zh-CN" sz="2000" kern="0" dirty="0">
                <a:latin typeface="+mn-lt"/>
                <a:ea typeface="宋体" charset="-122"/>
                <a:cs typeface="Arial" panose="020B0604020202020204" pitchFamily="34" charset="0"/>
              </a:rPr>
              <a:t>University of California San Diego</a:t>
            </a:r>
            <a:endParaRPr lang="zh-CN" altLang="en-US" sz="2000" kern="0" dirty="0">
              <a:latin typeface="+mn-lt"/>
              <a:ea typeface="宋体" charset="-122"/>
              <a:cs typeface="Arial" panose="020B0604020202020204" pitchFamily="34" charset="0"/>
            </a:endParaRPr>
          </a:p>
        </p:txBody>
      </p:sp>
    </p:spTree>
    <p:extLst>
      <p:ext uri="{BB962C8B-B14F-4D97-AF65-F5344CB8AC3E}">
        <p14:creationId xmlns:p14="http://schemas.microsoft.com/office/powerpoint/2010/main" val="167459438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Wi-Drone System Overview</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10</a:t>
            </a:fld>
            <a:endParaRPr lang="en-US" altLang="zh-CN">
              <a:solidFill>
                <a:srgbClr val="000000"/>
              </a:solidFill>
              <a:latin typeface="Arial" charset="0"/>
            </a:endParaRPr>
          </a:p>
        </p:txBody>
      </p:sp>
      <p:pic>
        <p:nvPicPr>
          <p:cNvPr id="5" name="图片 4">
            <a:extLst>
              <a:ext uri="{FF2B5EF4-FFF2-40B4-BE49-F238E27FC236}">
                <a16:creationId xmlns:a16="http://schemas.microsoft.com/office/drawing/2014/main" id="{8BFE006D-F3F1-43CF-A69E-F2A37125AF72}"/>
              </a:ext>
            </a:extLst>
          </p:cNvPr>
          <p:cNvPicPr>
            <a:picLocks noChangeAspect="1"/>
          </p:cNvPicPr>
          <p:nvPr/>
        </p:nvPicPr>
        <p:blipFill rotWithShape="1">
          <a:blip r:embed="rId3"/>
          <a:srcRect t="3679"/>
          <a:stretch/>
        </p:blipFill>
        <p:spPr>
          <a:xfrm>
            <a:off x="-101496" y="1196752"/>
            <a:ext cx="12269188" cy="4507816"/>
          </a:xfrm>
          <a:prstGeom prst="rect">
            <a:avLst/>
          </a:prstGeom>
        </p:spPr>
      </p:pic>
      <p:sp>
        <p:nvSpPr>
          <p:cNvPr id="3" name="矩形: 圆角 2">
            <a:extLst>
              <a:ext uri="{FF2B5EF4-FFF2-40B4-BE49-F238E27FC236}">
                <a16:creationId xmlns:a16="http://schemas.microsoft.com/office/drawing/2014/main" id="{1959D323-15AF-4D5C-9446-A47068EC894F}"/>
              </a:ext>
            </a:extLst>
          </p:cNvPr>
          <p:cNvSpPr/>
          <p:nvPr/>
        </p:nvSpPr>
        <p:spPr>
          <a:xfrm>
            <a:off x="4923870" y="3976896"/>
            <a:ext cx="3888432" cy="1512168"/>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FDD14DCE-9089-407B-9FF4-7BC832B9F890}"/>
              </a:ext>
            </a:extLst>
          </p:cNvPr>
          <p:cNvSpPr/>
          <p:nvPr/>
        </p:nvSpPr>
        <p:spPr>
          <a:xfrm>
            <a:off x="4923870" y="2420888"/>
            <a:ext cx="3888432" cy="1512168"/>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4D46DD2B-C499-486E-9298-AFDC960EDD67}"/>
              </a:ext>
            </a:extLst>
          </p:cNvPr>
          <p:cNvSpPr/>
          <p:nvPr/>
        </p:nvSpPr>
        <p:spPr>
          <a:xfrm>
            <a:off x="9316358" y="2390408"/>
            <a:ext cx="2664296" cy="3098656"/>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AAFC719F-B4EB-46CF-ADC4-9E659EB312E9}"/>
              </a:ext>
            </a:extLst>
          </p:cNvPr>
          <p:cNvGrpSpPr/>
          <p:nvPr/>
        </p:nvGrpSpPr>
        <p:grpSpPr>
          <a:xfrm>
            <a:off x="711200" y="5593790"/>
            <a:ext cx="10871200" cy="1020762"/>
            <a:chOff x="711200" y="5593790"/>
            <a:chExt cx="10871200" cy="1020762"/>
          </a:xfrm>
        </p:grpSpPr>
        <mc:AlternateContent xmlns:mc="http://schemas.openxmlformats.org/markup-compatibility/2006">
          <mc:Choice xmlns:a14="http://schemas.microsoft.com/office/drawing/2010/main" Requires="a14">
            <p:sp>
              <p:nvSpPr>
                <p:cNvPr id="11" name="圆角矩形 14">
                  <a:extLst>
                    <a:ext uri="{FF2B5EF4-FFF2-40B4-BE49-F238E27FC236}">
                      <a16:creationId xmlns:a16="http://schemas.microsoft.com/office/drawing/2014/main" id="{42DD2068-1808-4493-9D96-D7BA0ACC40CB}"/>
                    </a:ext>
                  </a:extLst>
                </p:cNvPr>
                <p:cNvSpPr/>
                <p:nvPr/>
              </p:nvSpPr>
              <p:spPr>
                <a:xfrm>
                  <a:off x="711200" y="5593790"/>
                  <a:ext cx="10871200" cy="1020762"/>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400" dirty="0">
                      <a:solidFill>
                        <a:schemeClr val="tx1"/>
                      </a:solidFill>
                      <a:latin typeface="Century Gothic" panose="020B0502020202020204" pitchFamily="34" charset="0"/>
                    </a:rPr>
                    <a:t>      Wi-Drone benefits from </a:t>
                  </a:r>
                  <a:r>
                    <a:rPr lang="en-US" altLang="zh-CN" sz="2400" b="1" dirty="0">
                      <a:solidFill>
                        <a:srgbClr val="E93909"/>
                      </a:solidFill>
                      <a:latin typeface="Century Gothic" panose="020B0502020202020204" pitchFamily="34" charset="0"/>
                    </a:rPr>
                    <a:t>two complementary modules</a:t>
                  </a:r>
                  <a:r>
                    <a:rPr lang="en-US" altLang="zh-CN" sz="2400" dirty="0">
                      <a:solidFill>
                        <a:schemeClr val="tx1"/>
                      </a:solidFill>
                      <a:latin typeface="Century Gothic" panose="020B0502020202020204" pitchFamily="34" charset="0"/>
                    </a:rPr>
                    <a:t>, and reports the drone’s translation </a:t>
                  </a:r>
                  <a14:m>
                    <m:oMath xmlns:m="http://schemas.openxmlformats.org/officeDocument/2006/math">
                      <m:r>
                        <a:rPr lang="en-US" altLang="zh-CN" sz="2400" b="1" i="1" kern="100" dirty="0" smtClean="0">
                          <a:solidFill>
                            <a:schemeClr val="tx1"/>
                          </a:solidFill>
                          <a:latin typeface="Cambria Math" panose="02040503050406030204" pitchFamily="18" charset="0"/>
                          <a:ea typeface="宋体" panose="02010600030101010101" pitchFamily="2" charset="-122"/>
                          <a:cs typeface="Times New Roman" panose="02020603050405020304" pitchFamily="18" charset="0"/>
                        </a:rPr>
                        <m:t>𝒕</m:t>
                      </m:r>
                    </m:oMath>
                  </a14:m>
                  <a:r>
                    <a:rPr lang="en-US" altLang="zh-CN" sz="2400" dirty="0">
                      <a:solidFill>
                        <a:schemeClr val="tx1"/>
                      </a:solidFill>
                      <a:latin typeface="Century Gothic" panose="020B0502020202020204" pitchFamily="34" charset="0"/>
                    </a:rPr>
                    <a:t> </a:t>
                  </a:r>
                  <a14:m>
                    <m:oMath xmlns:m="http://schemas.openxmlformats.org/officeDocument/2006/math">
                      <m:r>
                        <a:rPr lang="en-US" altLang="zh-CN" sz="2400" b="0" i="0" dirty="0" smtClean="0">
                          <a:solidFill>
                            <a:schemeClr val="tx1"/>
                          </a:solidFill>
                          <a:latin typeface="Cambria Math" panose="02040503050406030204" pitchFamily="18" charset="0"/>
                        </a:rPr>
                        <m:t>(</m:t>
                      </m:r>
                      <m:sSub>
                        <m:sSubPr>
                          <m:ctrlPr>
                            <a:rPr lang="en-US" altLang="zh-CN" sz="2400" b="0" i="1" dirty="0" smtClean="0">
                              <a:solidFill>
                                <a:schemeClr val="tx1"/>
                              </a:solidFill>
                              <a:latin typeface="Cambria Math" panose="02040503050406030204" pitchFamily="18" charset="0"/>
                            </a:rPr>
                          </m:ctrlPr>
                        </m:sSubPr>
                        <m:e>
                          <m:r>
                            <a:rPr lang="en-US" altLang="zh-CN" sz="2400" b="0" i="1" dirty="0" smtClean="0">
                              <a:solidFill>
                                <a:schemeClr val="tx1"/>
                              </a:solidFill>
                              <a:latin typeface="Cambria Math" panose="02040503050406030204" pitchFamily="18" charset="0"/>
                            </a:rPr>
                            <m:t>𝑙</m:t>
                          </m:r>
                        </m:e>
                        <m:sub>
                          <m:r>
                            <a:rPr lang="en-US" altLang="zh-CN" sz="2400" b="0" i="1" dirty="0" smtClean="0">
                              <a:solidFill>
                                <a:schemeClr val="tx1"/>
                              </a:solidFill>
                              <a:latin typeface="Cambria Math" panose="02040503050406030204" pitchFamily="18" charset="0"/>
                            </a:rPr>
                            <m:t>𝑥</m:t>
                          </m:r>
                        </m:sub>
                      </m:sSub>
                      <m:r>
                        <a:rPr lang="en-US" altLang="zh-CN" sz="2400" b="0" i="1" dirty="0" smtClean="0">
                          <a:solidFill>
                            <a:schemeClr val="tx1"/>
                          </a:solidFill>
                          <a:latin typeface="Cambria Math" panose="02040503050406030204" pitchFamily="18" charset="0"/>
                        </a:rPr>
                        <m:t>, </m:t>
                      </m:r>
                      <m:sSub>
                        <m:sSubPr>
                          <m:ctrlPr>
                            <a:rPr lang="en-US" altLang="zh-CN" sz="2400" b="0" i="1" dirty="0" smtClean="0">
                              <a:solidFill>
                                <a:schemeClr val="tx1"/>
                              </a:solidFill>
                              <a:latin typeface="Cambria Math" panose="02040503050406030204" pitchFamily="18" charset="0"/>
                            </a:rPr>
                          </m:ctrlPr>
                        </m:sSubPr>
                        <m:e>
                          <m:r>
                            <a:rPr lang="en-US" altLang="zh-CN" sz="2400" b="0" i="1" dirty="0" smtClean="0">
                              <a:solidFill>
                                <a:schemeClr val="tx1"/>
                              </a:solidFill>
                              <a:latin typeface="Cambria Math" panose="02040503050406030204" pitchFamily="18" charset="0"/>
                            </a:rPr>
                            <m:t>𝑙</m:t>
                          </m:r>
                        </m:e>
                        <m:sub>
                          <m:r>
                            <a:rPr lang="en-US" altLang="zh-CN" sz="2400" b="0" i="1" dirty="0" smtClean="0">
                              <a:solidFill>
                                <a:schemeClr val="tx1"/>
                              </a:solidFill>
                              <a:latin typeface="Cambria Math" panose="02040503050406030204" pitchFamily="18" charset="0"/>
                            </a:rPr>
                            <m:t>𝑦</m:t>
                          </m:r>
                        </m:sub>
                      </m:sSub>
                      <m:r>
                        <a:rPr lang="en-US" altLang="zh-CN" sz="2400" b="0" i="1" dirty="0" smtClean="0">
                          <a:solidFill>
                            <a:schemeClr val="tx1"/>
                          </a:solidFill>
                          <a:latin typeface="Cambria Math" panose="02040503050406030204" pitchFamily="18" charset="0"/>
                        </a:rPr>
                        <m:t>, </m:t>
                      </m:r>
                      <m:sSub>
                        <m:sSubPr>
                          <m:ctrlPr>
                            <a:rPr lang="en-US" altLang="zh-CN" sz="2400" b="0" i="1" dirty="0" smtClean="0">
                              <a:solidFill>
                                <a:schemeClr val="tx1"/>
                              </a:solidFill>
                              <a:latin typeface="Cambria Math" panose="02040503050406030204" pitchFamily="18" charset="0"/>
                            </a:rPr>
                          </m:ctrlPr>
                        </m:sSubPr>
                        <m:e>
                          <m:r>
                            <a:rPr lang="en-US" altLang="zh-CN" sz="2400" b="0" i="1" dirty="0" smtClean="0">
                              <a:solidFill>
                                <a:schemeClr val="tx1"/>
                              </a:solidFill>
                              <a:latin typeface="Cambria Math" panose="02040503050406030204" pitchFamily="18" charset="0"/>
                            </a:rPr>
                            <m:t>𝑙</m:t>
                          </m:r>
                        </m:e>
                        <m:sub>
                          <m:r>
                            <a:rPr lang="en-US" altLang="zh-CN" sz="2400" b="0" i="1" dirty="0" smtClean="0">
                              <a:solidFill>
                                <a:schemeClr val="tx1"/>
                              </a:solidFill>
                              <a:latin typeface="Cambria Math" panose="02040503050406030204" pitchFamily="18" charset="0"/>
                            </a:rPr>
                            <m:t>𝑧</m:t>
                          </m:r>
                        </m:sub>
                      </m:sSub>
                      <m:r>
                        <a:rPr lang="en-US" altLang="zh-CN" sz="2400" b="0" i="1" dirty="0" smtClean="0">
                          <a:solidFill>
                            <a:schemeClr val="tx1"/>
                          </a:solidFill>
                          <a:latin typeface="Cambria Math" panose="02040503050406030204" pitchFamily="18" charset="0"/>
                        </a:rPr>
                        <m:t>)</m:t>
                      </m:r>
                    </m:oMath>
                  </a14:m>
                  <a:r>
                    <a:rPr lang="en-US" altLang="zh-CN" sz="2400" dirty="0">
                      <a:solidFill>
                        <a:schemeClr val="tx1"/>
                      </a:solidFill>
                      <a:latin typeface="Century Gothic" panose="020B0502020202020204" pitchFamily="34" charset="0"/>
                    </a:rPr>
                    <a:t>, and rotation matrix </a:t>
                  </a:r>
                  <a14:m>
                    <m:oMath xmlns:m="http://schemas.openxmlformats.org/officeDocument/2006/math">
                      <m:r>
                        <a:rPr lang="en-US" altLang="zh-CN" sz="2400" b="1" i="1" smtClean="0">
                          <a:solidFill>
                            <a:schemeClr val="tx1"/>
                          </a:solidFill>
                          <a:latin typeface="Cambria Math" panose="02040503050406030204" pitchFamily="18" charset="0"/>
                        </a:rPr>
                        <m:t>𝑹</m:t>
                      </m:r>
                    </m:oMath>
                  </a14:m>
                  <a:r>
                    <a:rPr lang="en-US" altLang="zh-CN" sz="2400" b="1" dirty="0">
                      <a:solidFill>
                        <a:schemeClr val="tx1"/>
                      </a:solidFill>
                      <a:latin typeface="Century Gothic" panose="020B0502020202020204" pitchFamily="34" charset="0"/>
                    </a:rPr>
                    <a:t> </a:t>
                  </a:r>
                  <a:r>
                    <a:rPr lang="en-US" altLang="zh-CN" sz="2400" dirty="0">
                      <a:solidFill>
                        <a:schemeClr val="tx1"/>
                      </a:solidFill>
                      <a:latin typeface="Century Gothic" panose="020B0502020202020204" pitchFamily="34" charset="0"/>
                    </a:rPr>
                    <a:t>(roll, pitch, yaw).</a:t>
                  </a:r>
                </a:p>
              </p:txBody>
            </p:sp>
          </mc:Choice>
          <mc:Fallback>
            <p:sp>
              <p:nvSpPr>
                <p:cNvPr id="11" name="圆角矩形 14">
                  <a:extLst>
                    <a:ext uri="{FF2B5EF4-FFF2-40B4-BE49-F238E27FC236}">
                      <a16:creationId xmlns:a16="http://schemas.microsoft.com/office/drawing/2014/main" id="{42DD2068-1808-4493-9D96-D7BA0ACC40CB}"/>
                    </a:ext>
                  </a:extLst>
                </p:cNvPr>
                <p:cNvSpPr>
                  <a:spLocks noRot="1" noChangeAspect="1" noMove="1" noResize="1" noEditPoints="1" noAdjustHandles="1" noChangeArrowheads="1" noChangeShapeType="1" noTextEdit="1"/>
                </p:cNvSpPr>
                <p:nvPr/>
              </p:nvSpPr>
              <p:spPr>
                <a:xfrm>
                  <a:off x="711200" y="5593790"/>
                  <a:ext cx="10871200" cy="1020762"/>
                </a:xfrm>
                <a:prstGeom prst="roundRect">
                  <a:avLst>
                    <a:gd name="adj" fmla="val 13916"/>
                  </a:avLst>
                </a:prstGeom>
                <a:blipFill>
                  <a:blip r:embed="rId4"/>
                  <a:stretch>
                    <a:fillRect l="-335" r="-1118" b="-9827"/>
                  </a:stretch>
                </a:blipFill>
                <a:ln w="38100">
                  <a:solidFill>
                    <a:srgbClr val="0CA1C9"/>
                  </a:solidFill>
                  <a:round/>
                </a:ln>
              </p:spPr>
              <p:txBody>
                <a:bodyPr/>
                <a:lstStyle/>
                <a:p>
                  <a:r>
                    <a:rPr lang="zh-CN" altLang="en-US">
                      <a:noFill/>
                    </a:rPr>
                    <a:t> </a:t>
                  </a:r>
                </a:p>
              </p:txBody>
            </p:sp>
          </mc:Fallback>
        </mc:AlternateContent>
        <p:pic>
          <p:nvPicPr>
            <p:cNvPr id="12" name="图片 11" descr="图标&#10;&#10;描述已自动生成">
              <a:extLst>
                <a:ext uri="{FF2B5EF4-FFF2-40B4-BE49-F238E27FC236}">
                  <a16:creationId xmlns:a16="http://schemas.microsoft.com/office/drawing/2014/main" id="{A825C410-02B6-4B87-976B-DADA0D1E7E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408" y="5610069"/>
              <a:ext cx="551250" cy="562175"/>
            </a:xfrm>
            <a:prstGeom prst="rect">
              <a:avLst/>
            </a:prstGeom>
          </p:spPr>
        </p:pic>
      </p:grpSp>
    </p:spTree>
    <p:extLst>
      <p:ext uri="{BB962C8B-B14F-4D97-AF65-F5344CB8AC3E}">
        <p14:creationId xmlns:p14="http://schemas.microsoft.com/office/powerpoint/2010/main" val="33340651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1000" tmFilter="0, 0; .2, .5; .8, .5; 1, 0"/>
                                        <p:tgtEl>
                                          <p:spTgt spid="8"/>
                                        </p:tgtEl>
                                      </p:cBhvr>
                                    </p:animEffect>
                                    <p:animScale>
                                      <p:cBhvr>
                                        <p:cTn id="11" dur="500" autoRev="1" fill="hold"/>
                                        <p:tgtEl>
                                          <p:spTgt spid="8"/>
                                        </p:tgtEl>
                                      </p:cBhvr>
                                      <p:by x="105000" y="105000"/>
                                    </p:animScale>
                                  </p:childTnLst>
                                </p:cTn>
                              </p:par>
                            </p:childTnLst>
                          </p:cTn>
                        </p:par>
                        <p:par>
                          <p:cTn id="12" fill="hold">
                            <p:stCondLst>
                              <p:cond delay="2000"/>
                            </p:stCondLst>
                            <p:childTnLst>
                              <p:par>
                                <p:cTn id="13" presetID="10" presetClass="exit" presetSubtype="0" fill="hold" grpId="2" nodeType="afterEffect">
                                  <p:stCondLst>
                                    <p:cond delay="0"/>
                                  </p:stCondLst>
                                  <p:childTnLst>
                                    <p:animEffect transition="out" filter="fade">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par>
                          <p:cTn id="21" fill="hold">
                            <p:stCondLst>
                              <p:cond delay="1000"/>
                            </p:stCondLst>
                            <p:childTnLst>
                              <p:par>
                                <p:cTn id="22" presetID="26" presetClass="emph" presetSubtype="0" fill="hold" grpId="0" nodeType="afterEffect">
                                  <p:stCondLst>
                                    <p:cond delay="0"/>
                                  </p:stCondLst>
                                  <p:childTnLst>
                                    <p:animEffect transition="out" filter="fade">
                                      <p:cBhvr>
                                        <p:cTn id="23" dur="1000" tmFilter="0, 0; .2, .5; .8, .5; 1, 0"/>
                                        <p:tgtEl>
                                          <p:spTgt spid="3"/>
                                        </p:tgtEl>
                                      </p:cBhvr>
                                    </p:animEffect>
                                    <p:animScale>
                                      <p:cBhvr>
                                        <p:cTn id="24" dur="500" autoRev="1" fill="hold"/>
                                        <p:tgtEl>
                                          <p:spTgt spid="3"/>
                                        </p:tgtEl>
                                      </p:cBhvr>
                                      <p:by x="105000" y="105000"/>
                                    </p:animScale>
                                  </p:childTnLst>
                                </p:cTn>
                              </p:par>
                            </p:childTnLst>
                          </p:cTn>
                        </p:par>
                        <p:par>
                          <p:cTn id="25" fill="hold">
                            <p:stCondLst>
                              <p:cond delay="2000"/>
                            </p:stCondLst>
                            <p:childTnLst>
                              <p:par>
                                <p:cTn id="26" presetID="10" presetClass="exit" presetSubtype="0" fill="hold" grpId="2" nodeType="afterEffect">
                                  <p:stCondLst>
                                    <p:cond delay="0"/>
                                  </p:stCondLst>
                                  <p:childTnLst>
                                    <p:animEffect transition="out" filter="fade">
                                      <p:cBhvr>
                                        <p:cTn id="27" dur="1000"/>
                                        <p:tgtEl>
                                          <p:spTgt spid="3"/>
                                        </p:tgtEl>
                                      </p:cBhvr>
                                    </p:animEffect>
                                    <p:set>
                                      <p:cBhvr>
                                        <p:cTn id="28" dur="1" fill="hold">
                                          <p:stCondLst>
                                            <p:cond delay="9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par>
                          <p:cTn id="34" fill="hold">
                            <p:stCondLst>
                              <p:cond delay="1000"/>
                            </p:stCondLst>
                            <p:childTnLst>
                              <p:par>
                                <p:cTn id="35" presetID="26" presetClass="emph" presetSubtype="0" fill="hold" grpId="0" nodeType="afterEffect">
                                  <p:stCondLst>
                                    <p:cond delay="0"/>
                                  </p:stCondLst>
                                  <p:childTnLst>
                                    <p:animEffect transition="out" filter="fade">
                                      <p:cBhvr>
                                        <p:cTn id="36" dur="1000" tmFilter="0, 0; .2, .5; .8, .5; 1, 0"/>
                                        <p:tgtEl>
                                          <p:spTgt spid="9"/>
                                        </p:tgtEl>
                                      </p:cBhvr>
                                    </p:animEffect>
                                    <p:animScale>
                                      <p:cBhvr>
                                        <p:cTn id="37" dur="500" autoRev="1" fill="hold"/>
                                        <p:tgtEl>
                                          <p:spTgt spid="9"/>
                                        </p:tgtEl>
                                      </p:cBhvr>
                                      <p:by x="105000" y="105000"/>
                                    </p:animScale>
                                  </p:childTnLst>
                                </p:cTn>
                              </p:par>
                            </p:childTnLst>
                          </p:cTn>
                        </p:par>
                        <p:par>
                          <p:cTn id="38" fill="hold">
                            <p:stCondLst>
                              <p:cond delay="2000"/>
                            </p:stCondLst>
                            <p:childTnLst>
                              <p:par>
                                <p:cTn id="39" presetID="10" presetClass="exit" presetSubtype="0" fill="hold" grpId="2" nodeType="afterEffect">
                                  <p:stCondLst>
                                    <p:cond delay="0"/>
                                  </p:stCondLst>
                                  <p:childTnLst>
                                    <p:animEffect transition="out" filter="fade">
                                      <p:cBhvr>
                                        <p:cTn id="40" dur="1000"/>
                                        <p:tgtEl>
                                          <p:spTgt spid="9"/>
                                        </p:tgtEl>
                                      </p:cBhvr>
                                    </p:animEffect>
                                    <p:set>
                                      <p:cBhvr>
                                        <p:cTn id="41"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8" grpId="0" animBg="1"/>
      <p:bldP spid="8" grpId="1" animBg="1"/>
      <p:bldP spid="8" grpId="2" animBg="1"/>
      <p:bldP spid="9" grpId="0" animBg="1"/>
      <p:bldP spid="9" grpId="1" animBg="1"/>
      <p:bldP spid="9"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Exteroceptive Pose Estimation (EPE)</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11</a:t>
            </a:fld>
            <a:endParaRPr lang="en-US" altLang="zh-CN" dirty="0">
              <a:solidFill>
                <a:srgbClr val="000000"/>
              </a:solidFill>
              <a:latin typeface="Arial" charset="0"/>
            </a:endParaRPr>
          </a:p>
        </p:txBody>
      </p:sp>
      <p:grpSp>
        <p:nvGrpSpPr>
          <p:cNvPr id="9" name="组合 8">
            <a:extLst>
              <a:ext uri="{FF2B5EF4-FFF2-40B4-BE49-F238E27FC236}">
                <a16:creationId xmlns:a16="http://schemas.microsoft.com/office/drawing/2014/main" id="{4A1D3AAD-D617-4377-B919-7D66789387D4}"/>
              </a:ext>
            </a:extLst>
          </p:cNvPr>
          <p:cNvGrpSpPr/>
          <p:nvPr/>
        </p:nvGrpSpPr>
        <p:grpSpPr>
          <a:xfrm>
            <a:off x="7320136" y="1261120"/>
            <a:ext cx="4320481" cy="2736304"/>
            <a:chOff x="683567" y="1772816"/>
            <a:chExt cx="3528393" cy="2313299"/>
          </a:xfrm>
        </p:grpSpPr>
        <p:pic>
          <p:nvPicPr>
            <p:cNvPr id="10" name="图片 9">
              <a:extLst>
                <a:ext uri="{FF2B5EF4-FFF2-40B4-BE49-F238E27FC236}">
                  <a16:creationId xmlns:a16="http://schemas.microsoft.com/office/drawing/2014/main" id="{04BF4146-051B-4120-86BC-B12790BB4C0C}"/>
                </a:ext>
              </a:extLst>
            </p:cNvPr>
            <p:cNvPicPr>
              <a:picLocks noChangeAspect="1"/>
            </p:cNvPicPr>
            <p:nvPr/>
          </p:nvPicPr>
          <p:blipFill rotWithShape="1">
            <a:blip r:embed="rId3">
              <a:extLst>
                <a:ext uri="{28A0092B-C50C-407E-A947-70E740481C1C}">
                  <a14:useLocalDpi xmlns:a14="http://schemas.microsoft.com/office/drawing/2010/main" val="0"/>
                </a:ext>
              </a:extLst>
            </a:blip>
            <a:srcRect l="4154" r="4154"/>
            <a:stretch/>
          </p:blipFill>
          <p:spPr>
            <a:xfrm>
              <a:off x="683567" y="1772816"/>
              <a:ext cx="3528393" cy="2313299"/>
            </a:xfrm>
            <a:prstGeom prst="rect">
              <a:avLst/>
            </a:prstGeom>
          </p:spPr>
        </p:pic>
        <p:pic>
          <p:nvPicPr>
            <p:cNvPr id="11" name="图片 10" descr="图片包含 游戏机, 伞, 雨, 风筝&#10;&#10;描述已自动生成">
              <a:extLst>
                <a:ext uri="{FF2B5EF4-FFF2-40B4-BE49-F238E27FC236}">
                  <a16:creationId xmlns:a16="http://schemas.microsoft.com/office/drawing/2014/main" id="{D74F59EA-CF22-4D27-9189-8BB4EF7D10E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2769224" y="2361650"/>
              <a:ext cx="678302" cy="706435"/>
            </a:xfrm>
            <a:prstGeom prst="rect">
              <a:avLst/>
            </a:prstGeom>
          </p:spPr>
        </p:pic>
        <p:pic>
          <p:nvPicPr>
            <p:cNvPr id="13" name="Picture 8" descr="Google Logo White Png, Wrong Cross Transparent Background, HD Png Download  (#5589266), PNG Images on PngArea">
              <a:extLst>
                <a:ext uri="{FF2B5EF4-FFF2-40B4-BE49-F238E27FC236}">
                  <a16:creationId xmlns:a16="http://schemas.microsoft.com/office/drawing/2014/main" id="{AFBD3AA3-ACEC-4064-9112-31F266D27990}"/>
                </a:ext>
              </a:extLst>
            </p:cNvPr>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905751" y="3260192"/>
              <a:ext cx="388828" cy="41695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EA7761CE-87BF-45AD-830A-C706F292DB5A}"/>
                  </a:ext>
                </a:extLst>
              </p:cNvPr>
              <p:cNvSpPr txBox="1"/>
              <p:nvPr/>
            </p:nvSpPr>
            <p:spPr>
              <a:xfrm>
                <a:off x="656539" y="1371493"/>
                <a:ext cx="6519582" cy="4841903"/>
              </a:xfrm>
              <a:prstGeom prst="rect">
                <a:avLst/>
              </a:prstGeom>
              <a:noFill/>
            </p:spPr>
            <p:txBody>
              <a:bodyPr wrap="square" rtlCol="0">
                <a:spAutoFit/>
              </a:bodyPr>
              <a:lstStyle/>
              <a:p>
                <a:pPr marL="0" lvl="1">
                  <a:lnSpc>
                    <a:spcPct val="130000"/>
                  </a:lnSpc>
                </a:pPr>
                <a:r>
                  <a:rPr lang="en-US" altLang="zh-CN" sz="2400" dirty="0">
                    <a:latin typeface="Century Gothic" panose="020B0502020202020204" pitchFamily="34" charset="0"/>
                  </a:rPr>
                  <a:t>EPE module performs two steps:</a:t>
                </a:r>
              </a:p>
              <a:p>
                <a:pPr marL="342900" lvl="1" indent="-342900">
                  <a:lnSpc>
                    <a:spcPct val="130000"/>
                  </a:lnSpc>
                  <a:buFont typeface="Arial" panose="020B0604020202020204" pitchFamily="34" charset="0"/>
                  <a:buChar char="•"/>
                </a:pPr>
                <a:r>
                  <a:rPr lang="en-US" altLang="zh-CN" sz="2400" b="1" dirty="0">
                    <a:latin typeface="Century Gothic" panose="020B0502020202020204" pitchFamily="34" charset="0"/>
                  </a:rPr>
                  <a:t>Multipath separation: </a:t>
                </a:r>
                <a:r>
                  <a:rPr lang="en-US" altLang="zh-CN" sz="2400" dirty="0">
                    <a:latin typeface="Century Gothic" panose="020B0502020202020204" pitchFamily="34" charset="0"/>
                  </a:rPr>
                  <a:t>extract the direct path parameters, like </a:t>
                </a:r>
                <a:r>
                  <a:rPr lang="en-US" altLang="zh-CN" sz="2400" b="1" dirty="0" err="1">
                    <a:solidFill>
                      <a:srgbClr val="E93909"/>
                    </a:solidFill>
                    <a:latin typeface="Century Gothic" panose="020B0502020202020204" pitchFamily="34" charset="0"/>
                  </a:rPr>
                  <a:t>Ao</a:t>
                </a:r>
                <a:r>
                  <a:rPr lang="en-US" altLang="zh-CN" sz="2400" b="1" dirty="0">
                    <a:solidFill>
                      <a:srgbClr val="E93909"/>
                    </a:solidFill>
                    <a:latin typeface="Century Gothic" panose="020B0502020202020204" pitchFamily="34" charset="0"/>
                  </a:rPr>
                  <a:t>A </a:t>
                </a:r>
                <a14:m>
                  <m:oMath xmlns:m="http://schemas.openxmlformats.org/officeDocument/2006/math">
                    <m:r>
                      <a:rPr lang="en-US" altLang="zh-CN" sz="2400" b="0" i="1" dirty="0" smtClean="0">
                        <a:solidFill>
                          <a:srgbClr val="E93909"/>
                        </a:solidFill>
                        <a:latin typeface="Cambria Math" panose="02040503050406030204" pitchFamily="18" charset="0"/>
                      </a:rPr>
                      <m:t>(</m:t>
                    </m:r>
                    <m:acc>
                      <m:accPr>
                        <m:chr m:val="⃑"/>
                        <m:ctrlPr>
                          <a:rPr lang="en-US" altLang="zh-CN" sz="2400" b="0" i="1" dirty="0" smtClean="0">
                            <a:solidFill>
                              <a:srgbClr val="E93909"/>
                            </a:solidFill>
                            <a:latin typeface="Cambria Math" panose="02040503050406030204" pitchFamily="18" charset="0"/>
                          </a:rPr>
                        </m:ctrlPr>
                      </m:accPr>
                      <m:e>
                        <m:r>
                          <a:rPr lang="en-US" altLang="zh-CN" sz="2400" b="1" i="1" dirty="0">
                            <a:solidFill>
                              <a:srgbClr val="E93909"/>
                            </a:solidFill>
                            <a:latin typeface="Cambria Math" panose="02040503050406030204" pitchFamily="18" charset="0"/>
                          </a:rPr>
                          <m:t>𝒏</m:t>
                        </m:r>
                      </m:e>
                    </m:acc>
                    <m:r>
                      <a:rPr lang="en-US" altLang="zh-CN" sz="2400" b="0" i="1" smtClean="0">
                        <a:solidFill>
                          <a:srgbClr val="E93909"/>
                        </a:solidFill>
                        <a:latin typeface="Cambria Math" panose="02040503050406030204" pitchFamily="18" charset="0"/>
                      </a:rPr>
                      <m:t>)</m:t>
                    </m:r>
                  </m:oMath>
                </a14:m>
                <a:r>
                  <a:rPr lang="en-US" altLang="zh-CN" sz="2400" dirty="0">
                    <a:solidFill>
                      <a:srgbClr val="E93909"/>
                    </a:solidFill>
                    <a:latin typeface="Century Gothic" panose="020B0502020202020204" pitchFamily="34" charset="0"/>
                  </a:rPr>
                  <a:t> </a:t>
                </a:r>
                <a:r>
                  <a:rPr lang="en-US" altLang="zh-CN" sz="2400" dirty="0">
                    <a:latin typeface="Century Gothic" panose="020B0502020202020204" pitchFamily="34" charset="0"/>
                  </a:rPr>
                  <a:t>and </a:t>
                </a:r>
                <a:r>
                  <a:rPr lang="en-US" altLang="zh-CN" sz="2400" b="1" dirty="0" err="1">
                    <a:solidFill>
                      <a:srgbClr val="E93909"/>
                    </a:solidFill>
                    <a:latin typeface="Century Gothic" panose="020B0502020202020204" pitchFamily="34" charset="0"/>
                  </a:rPr>
                  <a:t>ToF</a:t>
                </a:r>
                <a:r>
                  <a:rPr lang="en-US" altLang="zh-CN" sz="2400" b="1" dirty="0">
                    <a:solidFill>
                      <a:srgbClr val="E93909"/>
                    </a:solidFill>
                    <a:latin typeface="Century Gothic" panose="020B0502020202020204" pitchFamily="34" charset="0"/>
                  </a:rPr>
                  <a:t> </a:t>
                </a:r>
                <a14:m>
                  <m:oMath xmlns:m="http://schemas.openxmlformats.org/officeDocument/2006/math">
                    <m:r>
                      <a:rPr lang="en-US" altLang="zh-CN" sz="2400" b="0" i="1" smtClean="0">
                        <a:solidFill>
                          <a:srgbClr val="E93909"/>
                        </a:solidFill>
                        <a:latin typeface="Cambria Math" panose="02040503050406030204" pitchFamily="18" charset="0"/>
                      </a:rPr>
                      <m:t>(</m:t>
                    </m:r>
                    <m:r>
                      <a:rPr lang="en-US" altLang="zh-CN" sz="2400" b="0" i="1" smtClean="0">
                        <a:solidFill>
                          <a:srgbClr val="E93909"/>
                        </a:solidFill>
                        <a:latin typeface="Cambria Math" panose="02040503050406030204" pitchFamily="18" charset="0"/>
                      </a:rPr>
                      <m:t>𝑑</m:t>
                    </m:r>
                    <m:r>
                      <a:rPr lang="en-US" altLang="zh-CN" sz="2400" b="0" i="1" smtClean="0">
                        <a:solidFill>
                          <a:srgbClr val="E93909"/>
                        </a:solidFill>
                        <a:latin typeface="Cambria Math" panose="02040503050406030204" pitchFamily="18" charset="0"/>
                      </a:rPr>
                      <m:t>/</m:t>
                    </m:r>
                    <m:r>
                      <a:rPr lang="en-US" altLang="zh-CN" sz="2400" b="0" i="1" smtClean="0">
                        <a:solidFill>
                          <a:srgbClr val="E93909"/>
                        </a:solidFill>
                        <a:latin typeface="Cambria Math" panose="02040503050406030204" pitchFamily="18" charset="0"/>
                      </a:rPr>
                      <m:t>𝑐</m:t>
                    </m:r>
                    <m:r>
                      <a:rPr lang="en-US" altLang="zh-CN" sz="2400" b="0" i="1" smtClean="0">
                        <a:solidFill>
                          <a:srgbClr val="E93909"/>
                        </a:solidFill>
                        <a:latin typeface="Cambria Math" panose="02040503050406030204" pitchFamily="18" charset="0"/>
                      </a:rPr>
                      <m:t>)</m:t>
                    </m:r>
                  </m:oMath>
                </a14:m>
                <a:r>
                  <a:rPr lang="en-US" altLang="zh-CN" sz="2400" dirty="0">
                    <a:latin typeface="Century Gothic" panose="020B0502020202020204" pitchFamily="34" charset="0"/>
                  </a:rPr>
                  <a:t>, from both the AP side and the drone side.</a:t>
                </a:r>
                <a:endParaRPr lang="en-US" altLang="zh-CN" sz="2400" b="1" dirty="0">
                  <a:latin typeface="Century Gothic" panose="020B0502020202020204" pitchFamily="34" charset="0"/>
                </a:endParaRPr>
              </a:p>
              <a:p>
                <a:pPr marL="342900" lvl="1" indent="-342900">
                  <a:lnSpc>
                    <a:spcPct val="130000"/>
                  </a:lnSpc>
                  <a:buFont typeface="Arial" panose="020B0604020202020204" pitchFamily="34" charset="0"/>
                  <a:buChar char="•"/>
                </a:pPr>
                <a:r>
                  <a:rPr lang="en-US" altLang="zh-CN" sz="2400" b="1" dirty="0">
                    <a:latin typeface="Century Gothic" panose="020B0502020202020204" pitchFamily="34" charset="0"/>
                  </a:rPr>
                  <a:t>Single-link Pose Reconstruction: </a:t>
                </a:r>
                <a:r>
                  <a:rPr lang="en-US" altLang="zh-CN" sz="2400" dirty="0">
                    <a:latin typeface="Century Gothic" panose="020B0502020202020204" pitchFamily="34" charset="0"/>
                  </a:rPr>
                  <a:t>the </a:t>
                </a:r>
                <a:r>
                  <a:rPr lang="en-US" altLang="zh-CN" sz="2400" dirty="0" err="1">
                    <a:latin typeface="Century Gothic" panose="020B0502020202020204" pitchFamily="34" charset="0"/>
                  </a:rPr>
                  <a:t>AoA</a:t>
                </a:r>
                <a:r>
                  <a:rPr lang="en-US" altLang="zh-CN" sz="2400" dirty="0">
                    <a:latin typeface="Century Gothic" panose="020B0502020202020204" pitchFamily="34" charset="0"/>
                  </a:rPr>
                  <a:t> and </a:t>
                </a:r>
                <a:r>
                  <a:rPr lang="en-US" altLang="zh-CN" sz="2400" dirty="0" err="1">
                    <a:latin typeface="Century Gothic" panose="020B0502020202020204" pitchFamily="34" charset="0"/>
                  </a:rPr>
                  <a:t>ToF</a:t>
                </a:r>
                <a:r>
                  <a:rPr lang="en-US" altLang="zh-CN" sz="2400" dirty="0">
                    <a:latin typeface="Century Gothic" panose="020B0502020202020204" pitchFamily="34" charset="0"/>
                  </a:rPr>
                  <a:t> on both sides are not aligned. Estimate the rotation </a:t>
                </a:r>
                <a14:m>
                  <m:oMath xmlns:m="http://schemas.openxmlformats.org/officeDocument/2006/math">
                    <m:r>
                      <a:rPr lang="en-US" altLang="zh-CN" sz="2400" b="1" i="1" smtClean="0">
                        <a:solidFill>
                          <a:srgbClr val="E93909"/>
                        </a:solidFill>
                        <a:latin typeface="Cambria Math" panose="02040503050406030204" pitchFamily="18" charset="0"/>
                      </a:rPr>
                      <m:t>𝑹</m:t>
                    </m:r>
                  </m:oMath>
                </a14:m>
                <a:r>
                  <a:rPr lang="en-US" altLang="zh-CN" sz="2400" dirty="0">
                    <a:latin typeface="Century Gothic" panose="020B0502020202020204" pitchFamily="34" charset="0"/>
                  </a:rPr>
                  <a:t> and translation </a:t>
                </a:r>
                <a14:m>
                  <m:oMath xmlns:m="http://schemas.openxmlformats.org/officeDocument/2006/math">
                    <m:r>
                      <a:rPr lang="en-US" altLang="zh-CN" sz="2400" b="1" i="1" smtClean="0">
                        <a:solidFill>
                          <a:srgbClr val="E93909"/>
                        </a:solidFill>
                        <a:latin typeface="Cambria Math" panose="02040503050406030204" pitchFamily="18" charset="0"/>
                      </a:rPr>
                      <m:t>𝒕</m:t>
                    </m:r>
                  </m:oMath>
                </a14:m>
                <a:r>
                  <a:rPr lang="en-US" altLang="zh-CN" sz="2400" dirty="0">
                    <a:latin typeface="Century Gothic" panose="020B0502020202020204" pitchFamily="34" charset="0"/>
                  </a:rPr>
                  <a:t> by aligning the </a:t>
                </a:r>
                <a:r>
                  <a:rPr lang="en-US" altLang="zh-CN" sz="2400" dirty="0" err="1">
                    <a:latin typeface="Century Gothic" panose="020B0502020202020204" pitchFamily="34" charset="0"/>
                  </a:rPr>
                  <a:t>AoA</a:t>
                </a:r>
                <a:r>
                  <a:rPr lang="en-US" altLang="zh-CN" sz="2400" dirty="0">
                    <a:latin typeface="Century Gothic" panose="020B0502020202020204" pitchFamily="34" charset="0"/>
                  </a:rPr>
                  <a:t> vectors and </a:t>
                </a:r>
                <a:r>
                  <a:rPr lang="en-US" altLang="zh-CN" sz="2400" dirty="0" err="1">
                    <a:latin typeface="Century Gothic" panose="020B0502020202020204" pitchFamily="34" charset="0"/>
                  </a:rPr>
                  <a:t>ToF</a:t>
                </a:r>
                <a:r>
                  <a:rPr lang="en-US" altLang="zh-CN" sz="2400" dirty="0">
                    <a:latin typeface="Century Gothic" panose="020B0502020202020204" pitchFamily="34" charset="0"/>
                  </a:rPr>
                  <a:t> values. </a:t>
                </a:r>
                <a:endParaRPr lang="zh-CN" altLang="en-US" sz="1600" dirty="0">
                  <a:solidFill>
                    <a:srgbClr val="EA4A54"/>
                  </a:solidFill>
                  <a:latin typeface="Century Gothic" panose="020B0502020202020204" pitchFamily="34" charset="0"/>
                </a:endParaRPr>
              </a:p>
            </p:txBody>
          </p:sp>
        </mc:Choice>
        <mc:Fallback xmlns="">
          <p:sp>
            <p:nvSpPr>
              <p:cNvPr id="20" name="文本框 19">
                <a:extLst>
                  <a:ext uri="{FF2B5EF4-FFF2-40B4-BE49-F238E27FC236}">
                    <a16:creationId xmlns:a16="http://schemas.microsoft.com/office/drawing/2014/main" id="{EA7761CE-87BF-45AD-830A-C706F292DB5A}"/>
                  </a:ext>
                </a:extLst>
              </p:cNvPr>
              <p:cNvSpPr txBox="1">
                <a:spLocks noRot="1" noChangeAspect="1" noMove="1" noResize="1" noEditPoints="1" noAdjustHandles="1" noChangeArrowheads="1" noChangeShapeType="1" noTextEdit="1"/>
              </p:cNvSpPr>
              <p:nvPr/>
            </p:nvSpPr>
            <p:spPr>
              <a:xfrm>
                <a:off x="656539" y="1371493"/>
                <a:ext cx="6519582" cy="4841903"/>
              </a:xfrm>
              <a:prstGeom prst="rect">
                <a:avLst/>
              </a:prstGeom>
              <a:blipFill>
                <a:blip r:embed="rId7"/>
                <a:stretch>
                  <a:fillRect l="-1497" r="-655" b="-20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D07BFEF9-E72D-4344-B856-9BE254045331}"/>
                  </a:ext>
                </a:extLst>
              </p:cNvPr>
              <p:cNvSpPr txBox="1"/>
              <p:nvPr/>
            </p:nvSpPr>
            <p:spPr>
              <a:xfrm>
                <a:off x="7175296" y="4260536"/>
                <a:ext cx="6097384" cy="778868"/>
              </a:xfrm>
              <a:prstGeom prst="rect">
                <a:avLst/>
              </a:prstGeom>
              <a:noFill/>
            </p:spPr>
            <p:txBody>
              <a:bodyPr wrap="square">
                <a:spAutoFit/>
              </a:bodyPr>
              <a:lstStyle/>
              <a:p>
                <a:r>
                  <a:rPr lang="en-US" altLang="zh-CN" dirty="0">
                    <a:effectLst/>
                    <a:latin typeface="+mn-ea"/>
                    <a:ea typeface="Cambria Math" panose="02040503050406030204" pitchFamily="18" charset="0"/>
                  </a:rPr>
                  <a:t> </a:t>
                </a:r>
                <a14:m>
                  <m:oMath xmlns:m="http://schemas.openxmlformats.org/officeDocument/2006/math">
                    <m:d>
                      <m:dPr>
                        <m:begChr m:val="{"/>
                        <m:endChr m:val=""/>
                        <m:ctrlPr>
                          <a:rPr lang="zh-CN" altLang="zh-CN" sz="2000" i="1" smtClean="0">
                            <a:effectLst/>
                            <a:latin typeface="Cambria Math" panose="02040503050406030204" pitchFamily="18" charset="0"/>
                            <a:ea typeface="Cambria Math" panose="02040503050406030204" pitchFamily="18" charset="0"/>
                          </a:rPr>
                        </m:ctrlPr>
                      </m:dPr>
                      <m:e>
                        <m:eqArr>
                          <m:eqArrPr>
                            <m:ctrlPr>
                              <a:rPr lang="zh-CN" altLang="zh-CN" sz="2000" i="1">
                                <a:effectLst/>
                                <a:latin typeface="Cambria Math" panose="02040503050406030204" pitchFamily="18" charset="0"/>
                                <a:ea typeface="Cambria Math" panose="02040503050406030204" pitchFamily="18" charset="0"/>
                              </a:rPr>
                            </m:ctrlPr>
                          </m:eqArrPr>
                          <m:e>
                            <m:r>
                              <a:rPr lang="en-US" altLang="zh-CN" sz="2000" i="1" kern="100">
                                <a:effectLst/>
                                <a:latin typeface="Cambria Math" panose="02040503050406030204" pitchFamily="18" charset="0"/>
                                <a:ea typeface="宋体" panose="02010600030101010101" pitchFamily="2" charset="-122"/>
                                <a:cs typeface="Times New Roman" panose="02020603050405020304" pitchFamily="18" charset="0"/>
                              </a:rPr>
                              <m:t>&amp;</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b="1" i="1" kern="100">
                                    <a:effectLst/>
                                    <a:latin typeface="Cambria Math" panose="02040503050406030204" pitchFamily="18" charset="0"/>
                                    <a:ea typeface="宋体" panose="02010600030101010101" pitchFamily="2" charset="-122"/>
                                    <a:cs typeface="Times New Roman" panose="02020603050405020304" pitchFamily="18" charset="0"/>
                                  </a:rPr>
                                  <m:t>𝑹</m:t>
                                </m:r>
                              </m:e>
                              <m:sub>
                                <m:r>
                                  <m:rPr>
                                    <m:sty m:val="p"/>
                                  </m:rPr>
                                  <a:rPr lang="en-US" altLang="zh-CN" sz="2000" kern="100">
                                    <a:effectLst/>
                                    <a:latin typeface="Cambria Math" panose="02040503050406030204" pitchFamily="18" charset="0"/>
                                    <a:ea typeface="宋体" panose="02010600030101010101" pitchFamily="2" charset="-122"/>
                                    <a:cs typeface="Times New Roman" panose="02020603050405020304" pitchFamily="18" charset="0"/>
                                  </a:rPr>
                                  <m:t>AD</m:t>
                                </m:r>
                              </m:sub>
                            </m:sSub>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b="1" i="1" kern="100">
                                    <a:effectLst/>
                                    <a:latin typeface="Cambria Math" panose="02040503050406030204" pitchFamily="18" charset="0"/>
                                    <a:ea typeface="宋体" panose="02010600030101010101" pitchFamily="2" charset="-122"/>
                                    <a:cs typeface="Times New Roman" panose="02020603050405020304" pitchFamily="18" charset="0"/>
                                  </a:rPr>
                                  <m:t>𝒏</m:t>
                                </m:r>
                              </m:e>
                              <m:sub>
                                <m:r>
                                  <m:rPr>
                                    <m:sty m:val="p"/>
                                  </m:rPr>
                                  <a:rPr lang="en-US" altLang="zh-CN" sz="2000" kern="100">
                                    <a:effectLst/>
                                    <a:latin typeface="Cambria Math" panose="02040503050406030204" pitchFamily="18" charset="0"/>
                                    <a:ea typeface="宋体" panose="02010600030101010101" pitchFamily="2" charset="-122"/>
                                    <a:cs typeface="Times New Roman" panose="02020603050405020304" pitchFamily="18" charset="0"/>
                                  </a:rPr>
                                  <m:t>D</m:t>
                                </m:r>
                              </m:sub>
                            </m:sSub>
                            <m:r>
                              <a:rPr lang="en-US" altLang="zh-CN" sz="20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b="1" i="1" kern="100">
                                    <a:effectLst/>
                                    <a:latin typeface="Cambria Math" panose="02040503050406030204" pitchFamily="18" charset="0"/>
                                    <a:ea typeface="宋体" panose="02010600030101010101" pitchFamily="2" charset="-122"/>
                                    <a:cs typeface="Times New Roman" panose="02020603050405020304" pitchFamily="18" charset="0"/>
                                  </a:rPr>
                                  <m:t>𝒏</m:t>
                                </m:r>
                              </m:e>
                              <m:sub>
                                <m:r>
                                  <m:rPr>
                                    <m:sty m:val="p"/>
                                  </m:rPr>
                                  <a:rPr lang="en-US" altLang="zh-CN" sz="2000" kern="100">
                                    <a:effectLst/>
                                    <a:latin typeface="Cambria Math" panose="02040503050406030204" pitchFamily="18" charset="0"/>
                                    <a:ea typeface="宋体" panose="02010600030101010101" pitchFamily="2" charset="-122"/>
                                    <a:cs typeface="Times New Roman" panose="02020603050405020304" pitchFamily="18" charset="0"/>
                                  </a:rPr>
                                  <m:t>A</m:t>
                                </m:r>
                              </m:sub>
                            </m:sSub>
                          </m:e>
                          <m:e>
                            <m:r>
                              <a:rPr lang="en-US" altLang="zh-CN" sz="2000" i="1" kern="100">
                                <a:effectLst/>
                                <a:latin typeface="Cambria Math" panose="02040503050406030204" pitchFamily="18" charset="0"/>
                                <a:ea typeface="宋体" panose="02010600030101010101" pitchFamily="2" charset="-122"/>
                                <a:cs typeface="Times New Roman" panose="02020603050405020304" pitchFamily="18" charset="0"/>
                              </a:rPr>
                              <m:t>&amp;</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b="1" i="1" kern="100">
                                    <a:effectLst/>
                                    <a:latin typeface="Cambria Math" panose="02040503050406030204" pitchFamily="18" charset="0"/>
                                    <a:ea typeface="宋体" panose="02010600030101010101" pitchFamily="2" charset="-122"/>
                                    <a:cs typeface="Times New Roman" panose="02020603050405020304" pitchFamily="18" charset="0"/>
                                  </a:rPr>
                                  <m:t>𝒕</m:t>
                                </m:r>
                              </m:e>
                              <m:sub>
                                <m:r>
                                  <m:rPr>
                                    <m:sty m:val="p"/>
                                  </m:rPr>
                                  <a:rPr lang="en-US" altLang="zh-CN" sz="2000" kern="100">
                                    <a:effectLst/>
                                    <a:latin typeface="Cambria Math" panose="02040503050406030204" pitchFamily="18" charset="0"/>
                                    <a:ea typeface="宋体" panose="02010600030101010101" pitchFamily="2" charset="-122"/>
                                    <a:cs typeface="Times New Roman" panose="02020603050405020304" pitchFamily="18" charset="0"/>
                                  </a:rPr>
                                  <m:t>AD</m:t>
                                </m:r>
                              </m:sub>
                            </m:sSub>
                            <m:r>
                              <a:rPr lang="en-US" altLang="zh-CN" sz="20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kern="100" smtClean="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2000" i="1" kern="100">
                                <a:effectLst/>
                                <a:latin typeface="Cambria Math" panose="02040503050406030204" pitchFamily="18" charset="0"/>
                                <a:ea typeface="宋体" panose="02010600030101010101" pitchFamily="2" charset="-122"/>
                                <a:cs typeface="Times New Roman" panose="02020603050405020304" pitchFamily="18" charset="0"/>
                              </a:rPr>
                              <m:t>𝑐</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i="1" kern="100">
                                    <a:effectLst/>
                                    <a:latin typeface="Cambria Math" panose="02040503050406030204" pitchFamily="18" charset="0"/>
                                    <a:ea typeface="宋体" panose="02010600030101010101" pitchFamily="2" charset="-122"/>
                                    <a:cs typeface="Times New Roman" panose="02020603050405020304" pitchFamily="18" charset="0"/>
                                  </a:rPr>
                                  <m:t>𝜏</m:t>
                                </m:r>
                              </m:e>
                              <m:sub>
                                <m:r>
                                  <m:rPr>
                                    <m:sty m:val="p"/>
                                  </m:rPr>
                                  <a:rPr lang="en-US" altLang="zh-CN" sz="2000" i="1" kern="100">
                                    <a:latin typeface="Cambria Math" panose="02040503050406030204" pitchFamily="18" charset="0"/>
                                    <a:ea typeface="宋体" panose="02010600030101010101" pitchFamily="2" charset="-122"/>
                                    <a:cs typeface="Times New Roman" panose="02020603050405020304" pitchFamily="18" charset="0"/>
                                  </a:rPr>
                                  <m:t>D</m:t>
                                </m:r>
                              </m:sub>
                            </m:sSub>
                            <m:sSub>
                              <m:sSubPr>
                                <m:ctrlPr>
                                  <a:rPr lang="zh-CN" altLang="zh-CN" sz="2000" i="1">
                                    <a:effectLst/>
                                    <a:latin typeface="Cambria Math" panose="02040503050406030204" pitchFamily="18" charset="0"/>
                                    <a:ea typeface="Cambria Math" panose="02040503050406030204" pitchFamily="18" charset="0"/>
                                  </a:rPr>
                                </m:ctrlPr>
                              </m:sSubPr>
                              <m:e>
                                <m:r>
                                  <a:rPr lang="en-US" altLang="zh-CN" sz="2000" b="1" i="1" kern="100">
                                    <a:effectLst/>
                                    <a:latin typeface="Cambria Math" panose="02040503050406030204" pitchFamily="18" charset="0"/>
                                    <a:ea typeface="宋体" panose="02010600030101010101" pitchFamily="2" charset="-122"/>
                                    <a:cs typeface="Times New Roman" panose="02020603050405020304" pitchFamily="18" charset="0"/>
                                  </a:rPr>
                                  <m:t>𝒏</m:t>
                                </m:r>
                              </m:e>
                              <m:sub>
                                <m:r>
                                  <m:rPr>
                                    <m:sty m:val="p"/>
                                  </m:rPr>
                                  <a:rPr lang="en-US" altLang="zh-CN" sz="2000" b="1" i="1" kern="100">
                                    <a:latin typeface="Cambria Math" panose="02040503050406030204" pitchFamily="18" charset="0"/>
                                    <a:ea typeface="宋体" panose="02010600030101010101" pitchFamily="2" charset="-122"/>
                                    <a:cs typeface="Times New Roman" panose="02020603050405020304" pitchFamily="18" charset="0"/>
                                  </a:rPr>
                                  <m:t>D</m:t>
                                </m:r>
                              </m:sub>
                            </m:sSub>
                          </m:e>
                        </m:eqArr>
                      </m:e>
                    </m:d>
                  </m:oMath>
                </a14:m>
                <a:endParaRPr lang="zh-CN" altLang="en-US" dirty="0"/>
              </a:p>
            </p:txBody>
          </p:sp>
        </mc:Choice>
        <mc:Fallback xmlns="">
          <p:sp>
            <p:nvSpPr>
              <p:cNvPr id="22" name="文本框 21">
                <a:extLst>
                  <a:ext uri="{FF2B5EF4-FFF2-40B4-BE49-F238E27FC236}">
                    <a16:creationId xmlns:a16="http://schemas.microsoft.com/office/drawing/2014/main" id="{D07BFEF9-E72D-4344-B856-9BE254045331}"/>
                  </a:ext>
                </a:extLst>
              </p:cNvPr>
              <p:cNvSpPr txBox="1">
                <a:spLocks noRot="1" noChangeAspect="1" noMove="1" noResize="1" noEditPoints="1" noAdjustHandles="1" noChangeArrowheads="1" noChangeShapeType="1" noTextEdit="1"/>
              </p:cNvSpPr>
              <p:nvPr/>
            </p:nvSpPr>
            <p:spPr>
              <a:xfrm>
                <a:off x="7175296" y="4260536"/>
                <a:ext cx="6097384" cy="778868"/>
              </a:xfrm>
              <a:prstGeom prst="rect">
                <a:avLst/>
              </a:prstGeom>
              <a:blipFill>
                <a:blip r:embed="rId8"/>
                <a:stretch>
                  <a:fillRect/>
                </a:stretch>
              </a:blipFill>
            </p:spPr>
            <p:txBody>
              <a:bodyPr/>
              <a:lstStyle/>
              <a:p>
                <a:r>
                  <a:rPr lang="zh-CN" altLang="en-US">
                    <a:noFill/>
                  </a:rPr>
                  <a:t> </a:t>
                </a:r>
              </a:p>
            </p:txBody>
          </p:sp>
        </mc:Fallback>
      </mc:AlternateContent>
      <p:grpSp>
        <p:nvGrpSpPr>
          <p:cNvPr id="30" name="组合 29">
            <a:extLst>
              <a:ext uri="{FF2B5EF4-FFF2-40B4-BE49-F238E27FC236}">
                <a16:creationId xmlns:a16="http://schemas.microsoft.com/office/drawing/2014/main" id="{B22382D8-7296-487E-A13C-62313C65592B}"/>
              </a:ext>
            </a:extLst>
          </p:cNvPr>
          <p:cNvGrpSpPr/>
          <p:nvPr/>
        </p:nvGrpSpPr>
        <p:grpSpPr>
          <a:xfrm>
            <a:off x="7469924" y="4115801"/>
            <a:ext cx="4356548" cy="584775"/>
            <a:chOff x="7680176" y="4125482"/>
            <a:chExt cx="4356548" cy="584775"/>
          </a:xfrm>
        </p:grpSpPr>
        <p:sp>
          <p:nvSpPr>
            <p:cNvPr id="24" name="矩形 23">
              <a:extLst>
                <a:ext uri="{FF2B5EF4-FFF2-40B4-BE49-F238E27FC236}">
                  <a16:creationId xmlns:a16="http://schemas.microsoft.com/office/drawing/2014/main" id="{D5EAA22B-F593-4837-A35E-A1AA953C5A4A}"/>
                </a:ext>
              </a:extLst>
            </p:cNvPr>
            <p:cNvSpPr/>
            <p:nvPr/>
          </p:nvSpPr>
          <p:spPr>
            <a:xfrm>
              <a:off x="9372428" y="4125482"/>
              <a:ext cx="2664296" cy="584775"/>
            </a:xfrm>
            <a:prstGeom prst="rect">
              <a:avLst/>
            </a:prstGeom>
          </p:spPr>
          <p:txBody>
            <a:bodyPr wrap="square">
              <a:spAutoFit/>
            </a:bodyPr>
            <a:lstStyle/>
            <a:p>
              <a:pPr algn="ctr"/>
              <a:r>
                <a:rPr lang="en-US" altLang="zh-CN" sz="1600" b="1" dirty="0">
                  <a:solidFill>
                    <a:srgbClr val="0CA1C9"/>
                  </a:solidFill>
                </a:rPr>
                <a:t>Get the rotation by aligning the </a:t>
              </a:r>
              <a:r>
                <a:rPr lang="en-US" altLang="zh-CN" sz="1600" b="1" dirty="0" err="1">
                  <a:solidFill>
                    <a:srgbClr val="0CA1C9"/>
                  </a:solidFill>
                </a:rPr>
                <a:t>AoA</a:t>
              </a:r>
              <a:r>
                <a:rPr lang="en-US" altLang="zh-CN" sz="1600" b="1" dirty="0">
                  <a:solidFill>
                    <a:srgbClr val="0CA1C9"/>
                  </a:solidFill>
                </a:rPr>
                <a:t> vector.</a:t>
              </a:r>
              <a:endParaRPr lang="zh-CN" altLang="en-US" sz="1600" b="1" dirty="0">
                <a:solidFill>
                  <a:srgbClr val="0CA1C9"/>
                </a:solidFill>
              </a:endParaRPr>
            </a:p>
          </p:txBody>
        </p:sp>
        <p:cxnSp>
          <p:nvCxnSpPr>
            <p:cNvPr id="25" name="直接连接符 24">
              <a:extLst>
                <a:ext uri="{FF2B5EF4-FFF2-40B4-BE49-F238E27FC236}">
                  <a16:creationId xmlns:a16="http://schemas.microsoft.com/office/drawing/2014/main" id="{B6CD5807-E4AF-4696-BC8C-E416A9387F53}"/>
                </a:ext>
              </a:extLst>
            </p:cNvPr>
            <p:cNvCxnSpPr>
              <a:cxnSpLocks/>
            </p:cNvCxnSpPr>
            <p:nvPr/>
          </p:nvCxnSpPr>
          <p:spPr>
            <a:xfrm>
              <a:off x="7680176" y="4667255"/>
              <a:ext cx="1612628" cy="0"/>
            </a:xfrm>
            <a:prstGeom prst="line">
              <a:avLst/>
            </a:prstGeom>
            <a:ln w="28575">
              <a:solidFill>
                <a:srgbClr val="E93909"/>
              </a:solidFill>
              <a:prstDash val="solid"/>
            </a:ln>
          </p:spPr>
          <p:style>
            <a:lnRef idx="1">
              <a:schemeClr val="accent1"/>
            </a:lnRef>
            <a:fillRef idx="0">
              <a:schemeClr val="accent1"/>
            </a:fillRef>
            <a:effectRef idx="0">
              <a:schemeClr val="accent1"/>
            </a:effectRef>
            <a:fontRef idx="minor">
              <a:schemeClr val="tx1"/>
            </a:fontRef>
          </p:style>
        </p:cxnSp>
      </p:grpSp>
      <p:grpSp>
        <p:nvGrpSpPr>
          <p:cNvPr id="29" name="组合 28">
            <a:extLst>
              <a:ext uri="{FF2B5EF4-FFF2-40B4-BE49-F238E27FC236}">
                <a16:creationId xmlns:a16="http://schemas.microsoft.com/office/drawing/2014/main" id="{6C8834D2-CE7E-4C8D-ADAC-6C70837318FA}"/>
              </a:ext>
            </a:extLst>
          </p:cNvPr>
          <p:cNvGrpSpPr/>
          <p:nvPr/>
        </p:nvGrpSpPr>
        <p:grpSpPr>
          <a:xfrm>
            <a:off x="7469924" y="4676641"/>
            <a:ext cx="4356548" cy="584775"/>
            <a:chOff x="7680176" y="4686322"/>
            <a:chExt cx="4356548" cy="584775"/>
          </a:xfrm>
        </p:grpSpPr>
        <p:cxnSp>
          <p:nvCxnSpPr>
            <p:cNvPr id="27" name="直接连接符 26">
              <a:extLst>
                <a:ext uri="{FF2B5EF4-FFF2-40B4-BE49-F238E27FC236}">
                  <a16:creationId xmlns:a16="http://schemas.microsoft.com/office/drawing/2014/main" id="{90F5D894-711A-4AC4-8230-6240548DA274}"/>
                </a:ext>
              </a:extLst>
            </p:cNvPr>
            <p:cNvCxnSpPr>
              <a:cxnSpLocks/>
            </p:cNvCxnSpPr>
            <p:nvPr/>
          </p:nvCxnSpPr>
          <p:spPr>
            <a:xfrm>
              <a:off x="7680176" y="4990281"/>
              <a:ext cx="1612628" cy="0"/>
            </a:xfrm>
            <a:prstGeom prst="line">
              <a:avLst/>
            </a:prstGeom>
            <a:ln w="28575">
              <a:solidFill>
                <a:srgbClr val="E93909"/>
              </a:solidFill>
              <a:prstDash val="solid"/>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E7A10040-B0D2-404B-8318-07F5237E3991}"/>
                </a:ext>
              </a:extLst>
            </p:cNvPr>
            <p:cNvSpPr/>
            <p:nvPr/>
          </p:nvSpPr>
          <p:spPr>
            <a:xfrm>
              <a:off x="9372428" y="4686322"/>
              <a:ext cx="2664296" cy="584775"/>
            </a:xfrm>
            <a:prstGeom prst="rect">
              <a:avLst/>
            </a:prstGeom>
          </p:spPr>
          <p:txBody>
            <a:bodyPr wrap="square">
              <a:spAutoFit/>
            </a:bodyPr>
            <a:lstStyle/>
            <a:p>
              <a:pPr algn="ctr"/>
              <a:r>
                <a:rPr lang="en-US" altLang="zh-CN" sz="1600" b="1" dirty="0">
                  <a:solidFill>
                    <a:srgbClr val="0CA1C9"/>
                  </a:solidFill>
                </a:rPr>
                <a:t>Get the translation based on the </a:t>
              </a:r>
              <a:r>
                <a:rPr lang="en-US" altLang="zh-CN" sz="1600" b="1" dirty="0" err="1">
                  <a:solidFill>
                    <a:srgbClr val="0CA1C9"/>
                  </a:solidFill>
                </a:rPr>
                <a:t>ToF</a:t>
              </a:r>
              <a:r>
                <a:rPr lang="en-US" altLang="zh-CN" sz="1600" b="1" dirty="0">
                  <a:solidFill>
                    <a:srgbClr val="0CA1C9"/>
                  </a:solidFill>
                </a:rPr>
                <a:t> value.</a:t>
              </a:r>
              <a:endParaRPr lang="zh-CN" altLang="en-US" sz="1600" b="1" dirty="0">
                <a:solidFill>
                  <a:srgbClr val="0CA1C9"/>
                </a:solidFill>
              </a:endParaRPr>
            </a:p>
          </p:txBody>
        </p:sp>
      </p:gr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021DE4E5-B11A-45BC-9EF3-34382747FC08}"/>
                  </a:ext>
                </a:extLst>
              </p:cNvPr>
              <p:cNvSpPr txBox="1"/>
              <p:nvPr/>
            </p:nvSpPr>
            <p:spPr>
              <a:xfrm>
                <a:off x="7248804" y="5403934"/>
                <a:ext cx="3462980" cy="5152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sz="1800" i="1" smtClean="0">
                              <a:latin typeface="Cambria Math" panose="02040503050406030204" pitchFamily="18" charset="0"/>
                              <a:ea typeface="Cambria Math" panose="02040503050406030204" pitchFamily="18" charset="0"/>
                            </a:rPr>
                          </m:ctrlPr>
                        </m:sSubPr>
                        <m:e>
                          <m:acc>
                            <m:accPr>
                              <m:chr m:val="̂"/>
                              <m:ctrlPr>
                                <a:rPr lang="zh-CN" altLang="zh-CN" sz="1800" b="1" i="1">
                                  <a:latin typeface="Cambria Math" panose="02040503050406030204" pitchFamily="18" charset="0"/>
                                  <a:ea typeface="Cambria Math" panose="02040503050406030204" pitchFamily="18" charset="0"/>
                                </a:rPr>
                              </m:ctrlPr>
                            </m:accPr>
                            <m:e>
                              <m:r>
                                <a:rPr lang="en-US" altLang="zh-CN" sz="1800" b="1" i="1" kern="100">
                                  <a:latin typeface="Cambria Math" panose="02040503050406030204" pitchFamily="18" charset="0"/>
                                  <a:ea typeface="宋体" panose="02010600030101010101" pitchFamily="2" charset="-122"/>
                                  <a:cs typeface="Times New Roman" panose="02020603050405020304" pitchFamily="18" charset="0"/>
                                </a:rPr>
                                <m:t>𝑹</m:t>
                              </m:r>
                            </m:e>
                          </m:acc>
                        </m:e>
                        <m:sub>
                          <m:r>
                            <m:rPr>
                              <m:sty m:val="p"/>
                            </m:rPr>
                            <a:rPr lang="en-US" altLang="zh-CN" sz="1800" kern="100">
                              <a:latin typeface="Cambria Math" panose="02040503050406030204" pitchFamily="18" charset="0"/>
                              <a:ea typeface="宋体" panose="02010600030101010101" pitchFamily="2" charset="-122"/>
                              <a:cs typeface="Times New Roman" panose="02020603050405020304" pitchFamily="18" charset="0"/>
                            </a:rPr>
                            <m:t>AD</m:t>
                          </m:r>
                        </m:sub>
                      </m:sSub>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m:t>
                      </m:r>
                      <m:func>
                        <m:funcPr>
                          <m:ctrlPr>
                            <a:rPr lang="zh-CN" altLang="zh-CN" sz="1800" i="1">
                              <a:latin typeface="Cambria Math" panose="02040503050406030204" pitchFamily="18" charset="0"/>
                              <a:ea typeface="Cambria Math" panose="02040503050406030204" pitchFamily="18" charset="0"/>
                            </a:rPr>
                          </m:ctrlPr>
                        </m:funcPr>
                        <m:fName>
                          <m:r>
                            <m:rPr>
                              <m:sty m:val="p"/>
                            </m:rPr>
                            <a:rPr lang="en-US" altLang="zh-CN" sz="1800" kern="100">
                              <a:latin typeface="Cambria Math" panose="02040503050406030204" pitchFamily="18" charset="0"/>
                              <a:ea typeface="宋体" panose="02010600030101010101" pitchFamily="2" charset="-122"/>
                              <a:cs typeface="Times New Roman" panose="02020603050405020304" pitchFamily="18" charset="0"/>
                            </a:rPr>
                            <m:t>arg</m:t>
                          </m:r>
                        </m:fName>
                        <m:e>
                          <m:limLow>
                            <m:limLowPr>
                              <m:ctrlPr>
                                <a:rPr lang="zh-CN" altLang="zh-CN" sz="1800" i="1">
                                  <a:latin typeface="Cambria Math" panose="02040503050406030204" pitchFamily="18" charset="0"/>
                                  <a:ea typeface="Cambria Math" panose="02040503050406030204" pitchFamily="18" charset="0"/>
                                </a:rPr>
                              </m:ctrlPr>
                            </m:limLowPr>
                            <m:e>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𝑚𝑖𝑛</m:t>
                              </m:r>
                            </m:e>
                            <m:lim>
                              <m:sSub>
                                <m:sSubPr>
                                  <m:ctrlPr>
                                    <a:rPr lang="zh-CN" altLang="zh-CN" sz="1800" i="1">
                                      <a:latin typeface="Cambria Math" panose="02040503050406030204" pitchFamily="18" charset="0"/>
                                      <a:ea typeface="Cambria Math" panose="02040503050406030204" pitchFamily="18" charset="0"/>
                                    </a:rPr>
                                  </m:ctrlPr>
                                </m:sSubPr>
                                <m:e>
                                  <m:r>
                                    <a:rPr lang="en-US" altLang="zh-CN" sz="1800" b="1" i="1" kern="100">
                                      <a:latin typeface="Cambria Math" panose="02040503050406030204" pitchFamily="18" charset="0"/>
                                      <a:ea typeface="宋体" panose="02010600030101010101" pitchFamily="2" charset="-122"/>
                                      <a:cs typeface="Times New Roman" panose="02020603050405020304" pitchFamily="18" charset="0"/>
                                    </a:rPr>
                                    <m:t>𝑹</m:t>
                                  </m:r>
                                </m:e>
                                <m:sub>
                                  <m:r>
                                    <m:rPr>
                                      <m:sty m:val="p"/>
                                    </m:rPr>
                                    <a:rPr lang="en-US" altLang="zh-CN" sz="1800" kern="100">
                                      <a:latin typeface="Cambria Math" panose="02040503050406030204" pitchFamily="18" charset="0"/>
                                      <a:ea typeface="宋体" panose="02010600030101010101" pitchFamily="2" charset="-122"/>
                                      <a:cs typeface="Times New Roman" panose="02020603050405020304" pitchFamily="18" charset="0"/>
                                    </a:rPr>
                                    <m:t>AD</m:t>
                                  </m:r>
                                </m:sub>
                              </m:sSub>
                            </m:lim>
                          </m:limLow>
                        </m:e>
                      </m:func>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 </m:t>
                      </m:r>
                      <m:sSubSup>
                        <m:sSubSupPr>
                          <m:ctrlPr>
                            <a:rPr lang="zh-CN" altLang="zh-CN" sz="1800" i="1">
                              <a:latin typeface="Cambria Math" panose="02040503050406030204" pitchFamily="18" charset="0"/>
                              <a:ea typeface="Cambria Math" panose="02040503050406030204" pitchFamily="18" charset="0"/>
                            </a:rPr>
                          </m:ctrlPr>
                        </m:sSubSupPr>
                        <m:e>
                          <m:d>
                            <m:dPr>
                              <m:begChr m:val="∥"/>
                              <m:endChr m:val="∥"/>
                              <m:ctrlPr>
                                <a:rPr lang="zh-CN" altLang="zh-CN" sz="1800" i="1">
                                  <a:latin typeface="Cambria Math" panose="02040503050406030204" pitchFamily="18" charset="0"/>
                                  <a:ea typeface="Cambria Math" panose="02040503050406030204" pitchFamily="18" charset="0"/>
                                </a:rPr>
                              </m:ctrlPr>
                            </m:dPr>
                            <m:e>
                              <m:sSub>
                                <m:sSubPr>
                                  <m:ctrlPr>
                                    <a:rPr lang="zh-CN" altLang="zh-CN" sz="1800" i="1">
                                      <a:latin typeface="Cambria Math" panose="02040503050406030204" pitchFamily="18" charset="0"/>
                                      <a:ea typeface="Cambria Math" panose="02040503050406030204" pitchFamily="18" charset="0"/>
                                    </a:rPr>
                                  </m:ctrlPr>
                                </m:sSubPr>
                                <m:e>
                                  <m:r>
                                    <a:rPr lang="en-US" altLang="zh-CN" sz="1800" b="1" i="1" kern="100">
                                      <a:latin typeface="Cambria Math" panose="02040503050406030204" pitchFamily="18" charset="0"/>
                                      <a:ea typeface="宋体" panose="02010600030101010101" pitchFamily="2" charset="-122"/>
                                      <a:cs typeface="Times New Roman" panose="02020603050405020304" pitchFamily="18" charset="0"/>
                                    </a:rPr>
                                    <m:t>𝑹</m:t>
                                  </m:r>
                                </m:e>
                                <m:sub>
                                  <m:r>
                                    <m:rPr>
                                      <m:sty m:val="p"/>
                                    </m:rPr>
                                    <a:rPr lang="en-US" altLang="zh-CN" sz="1800" kern="100">
                                      <a:latin typeface="Cambria Math" panose="02040503050406030204" pitchFamily="18" charset="0"/>
                                      <a:ea typeface="宋体" panose="02010600030101010101" pitchFamily="2" charset="-122"/>
                                      <a:cs typeface="Times New Roman" panose="02020603050405020304" pitchFamily="18" charset="0"/>
                                    </a:rPr>
                                    <m:t>A</m:t>
                                  </m:r>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𝐷</m:t>
                                  </m:r>
                                </m:sub>
                              </m:sSub>
                              <m:sSub>
                                <m:sSubPr>
                                  <m:ctrlPr>
                                    <a:rPr lang="zh-CN" altLang="zh-CN" sz="1800" i="1">
                                      <a:latin typeface="Cambria Math" panose="02040503050406030204" pitchFamily="18" charset="0"/>
                                      <a:ea typeface="Cambria Math" panose="02040503050406030204" pitchFamily="18" charset="0"/>
                                    </a:rPr>
                                  </m:ctrlPr>
                                </m:sSubPr>
                                <m:e>
                                  <m:r>
                                    <a:rPr lang="en-US" altLang="zh-CN" sz="1800" b="1" i="1" kern="100">
                                      <a:latin typeface="Cambria Math" panose="02040503050406030204" pitchFamily="18" charset="0"/>
                                      <a:ea typeface="宋体" panose="02010600030101010101" pitchFamily="2" charset="-122"/>
                                      <a:cs typeface="Times New Roman" panose="02020603050405020304" pitchFamily="18" charset="0"/>
                                    </a:rPr>
                                    <m:t>𝒏</m:t>
                                  </m:r>
                                </m:e>
                                <m:sub>
                                  <m:r>
                                    <m:rPr>
                                      <m:sty m:val="p"/>
                                    </m:rPr>
                                    <a:rPr lang="en-US" altLang="zh-CN" sz="1800" kern="100">
                                      <a:latin typeface="Cambria Math" panose="02040503050406030204" pitchFamily="18" charset="0"/>
                                      <a:ea typeface="宋体" panose="02010600030101010101" pitchFamily="2" charset="-122"/>
                                      <a:cs typeface="Times New Roman" panose="02020603050405020304" pitchFamily="18" charset="0"/>
                                    </a:rPr>
                                    <m:t>D</m:t>
                                  </m:r>
                                </m:sub>
                              </m:sSub>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a:latin typeface="Cambria Math" panose="02040503050406030204" pitchFamily="18" charset="0"/>
                                      <a:ea typeface="Cambria Math" panose="02040503050406030204" pitchFamily="18" charset="0"/>
                                    </a:rPr>
                                  </m:ctrlPr>
                                </m:sSubPr>
                                <m:e>
                                  <m:r>
                                    <a:rPr lang="en-US" altLang="zh-CN" sz="1800" b="1" i="1" kern="100">
                                      <a:latin typeface="Cambria Math" panose="02040503050406030204" pitchFamily="18" charset="0"/>
                                      <a:ea typeface="宋体" panose="02010600030101010101" pitchFamily="2" charset="-122"/>
                                      <a:cs typeface="Times New Roman" panose="02020603050405020304" pitchFamily="18" charset="0"/>
                                    </a:rPr>
                                    <m:t>𝒏</m:t>
                                  </m:r>
                                </m:e>
                                <m:sub>
                                  <m:r>
                                    <m:rPr>
                                      <m:sty m:val="p"/>
                                    </m:rPr>
                                    <a:rPr lang="en-US" altLang="zh-CN" sz="1800" kern="100">
                                      <a:latin typeface="Cambria Math" panose="02040503050406030204" pitchFamily="18" charset="0"/>
                                      <a:ea typeface="宋体" panose="02010600030101010101" pitchFamily="2" charset="-122"/>
                                      <a:cs typeface="Times New Roman" panose="02020603050405020304" pitchFamily="18" charset="0"/>
                                    </a:rPr>
                                    <m:t>A</m:t>
                                  </m:r>
                                </m:sub>
                              </m:sSub>
                            </m:e>
                          </m:d>
                        </m:e>
                        <m:sub>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800" i="1" kern="100">
                              <a:latin typeface="Cambria Math" panose="02040503050406030204" pitchFamily="18" charset="0"/>
                              <a:ea typeface="宋体" panose="02010600030101010101" pitchFamily="2" charset="-122"/>
                              <a:cs typeface="Times New Roman" panose="02020603050405020304" pitchFamily="18" charset="0"/>
                            </a:rPr>
                            <m:t>2</m:t>
                          </m:r>
                        </m:sup>
                      </m:sSubSup>
                    </m:oMath>
                  </m:oMathPara>
                </a14:m>
                <a:endParaRPr lang="en-US" altLang="zh-CN" sz="1800" i="1" kern="100" dirty="0">
                  <a:latin typeface="Cambria Math" panose="02040503050406030204" pitchFamily="18" charset="0"/>
                  <a:ea typeface="宋体" panose="02010600030101010101" pitchFamily="2" charset="-122"/>
                  <a:cs typeface="Times New Roman" panose="02020603050405020304" pitchFamily="18" charset="0"/>
                </a:endParaRPr>
              </a:p>
            </p:txBody>
          </p:sp>
        </mc:Choice>
        <mc:Fallback xmlns="">
          <p:sp>
            <p:nvSpPr>
              <p:cNvPr id="32" name="文本框 31">
                <a:extLst>
                  <a:ext uri="{FF2B5EF4-FFF2-40B4-BE49-F238E27FC236}">
                    <a16:creationId xmlns:a16="http://schemas.microsoft.com/office/drawing/2014/main" id="{021DE4E5-B11A-45BC-9EF3-34382747FC08}"/>
                  </a:ext>
                </a:extLst>
              </p:cNvPr>
              <p:cNvSpPr txBox="1">
                <a:spLocks noRot="1" noChangeAspect="1" noMove="1" noResize="1" noEditPoints="1" noAdjustHandles="1" noChangeArrowheads="1" noChangeShapeType="1" noTextEdit="1"/>
              </p:cNvSpPr>
              <p:nvPr/>
            </p:nvSpPr>
            <p:spPr>
              <a:xfrm>
                <a:off x="7248804" y="5403934"/>
                <a:ext cx="3462980" cy="51526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25BE0C7E-30E1-481C-A43F-C44C80D692B2}"/>
                  </a:ext>
                </a:extLst>
              </p:cNvPr>
              <p:cNvSpPr txBox="1"/>
              <p:nvPr/>
            </p:nvSpPr>
            <p:spPr>
              <a:xfrm>
                <a:off x="7369996" y="5820488"/>
                <a:ext cx="2448272" cy="6280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800" i="1" smtClean="0">
                              <a:latin typeface="Cambria Math" panose="02040503050406030204" pitchFamily="18" charset="0"/>
                              <a:ea typeface="Cambria Math" panose="02040503050406030204" pitchFamily="18" charset="0"/>
                            </a:rPr>
                          </m:ctrlPr>
                        </m:sSubPr>
                        <m:e>
                          <m:acc>
                            <m:accPr>
                              <m:chr m:val="̂"/>
                              <m:ctrlPr>
                                <a:rPr lang="zh-CN" altLang="en-US" sz="1800" b="1" i="1">
                                  <a:latin typeface="Cambria Math" panose="02040503050406030204" pitchFamily="18" charset="0"/>
                                  <a:ea typeface="Cambria Math" panose="02040503050406030204" pitchFamily="18" charset="0"/>
                                </a:rPr>
                              </m:ctrlPr>
                            </m:accPr>
                            <m:e>
                              <m:r>
                                <a:rPr lang="zh-CN" altLang="en-US" sz="1800" b="1" i="1">
                                  <a:latin typeface="Cambria Math" panose="02040503050406030204" pitchFamily="18" charset="0"/>
                                  <a:ea typeface="Cambria Math" panose="02040503050406030204" pitchFamily="18" charset="0"/>
                                </a:rPr>
                                <m:t>𝒕</m:t>
                              </m:r>
                            </m:e>
                          </m:acc>
                        </m:e>
                        <m:sub>
                          <m:r>
                            <m:rPr>
                              <m:sty m:val="p"/>
                            </m:rPr>
                            <a:rPr lang="zh-CN" altLang="en-US" sz="1800" i="1">
                              <a:latin typeface="Cambria Math" panose="02040503050406030204" pitchFamily="18" charset="0"/>
                              <a:ea typeface="Cambria Math" panose="02040503050406030204" pitchFamily="18" charset="0"/>
                            </a:rPr>
                            <m:t>AD</m:t>
                          </m:r>
                        </m:sub>
                      </m:sSub>
                      <m:r>
                        <a:rPr lang="zh-CN" altLang="en-US" sz="1800" i="1">
                          <a:latin typeface="Cambria Math" panose="02040503050406030204" pitchFamily="18" charset="0"/>
                          <a:ea typeface="Cambria Math" panose="02040503050406030204" pitchFamily="18" charset="0"/>
                        </a:rPr>
                        <m:t>=−</m:t>
                      </m:r>
                      <m:f>
                        <m:fPr>
                          <m:ctrlPr>
                            <a:rPr lang="zh-CN" altLang="en-US" sz="1800" i="1">
                              <a:latin typeface="Cambria Math" panose="02040503050406030204" pitchFamily="18" charset="0"/>
                              <a:ea typeface="Cambria Math" panose="02040503050406030204" pitchFamily="18" charset="0"/>
                            </a:rPr>
                          </m:ctrlPr>
                        </m:fPr>
                        <m:num>
                          <m:r>
                            <a:rPr lang="zh-CN" altLang="en-US" sz="1800" i="1">
                              <a:latin typeface="Cambria Math" panose="02040503050406030204" pitchFamily="18" charset="0"/>
                              <a:ea typeface="Cambria Math" panose="02040503050406030204" pitchFamily="18" charset="0"/>
                            </a:rPr>
                            <m:t>𝑐</m:t>
                          </m:r>
                          <m:d>
                            <m:dPr>
                              <m:ctrlPr>
                                <a:rPr lang="zh-CN" altLang="en-US" sz="1800" i="1">
                                  <a:latin typeface="Cambria Math" panose="02040503050406030204" pitchFamily="18" charset="0"/>
                                  <a:ea typeface="Cambria Math" panose="02040503050406030204" pitchFamily="18" charset="0"/>
                                </a:rPr>
                              </m:ctrlPr>
                            </m:dPr>
                            <m:e>
                              <m:sSub>
                                <m:sSubPr>
                                  <m:ctrlPr>
                                    <a:rPr lang="zh-CN" altLang="en-US" sz="1800" i="1">
                                      <a:latin typeface="Cambria Math" panose="02040503050406030204" pitchFamily="18" charset="0"/>
                                      <a:ea typeface="Cambria Math" panose="02040503050406030204" pitchFamily="18" charset="0"/>
                                    </a:rPr>
                                  </m:ctrlPr>
                                </m:sSubPr>
                                <m:e>
                                  <m:r>
                                    <a:rPr lang="zh-CN" altLang="en-US" sz="1800" i="1">
                                      <a:latin typeface="Cambria Math" panose="02040503050406030204" pitchFamily="18" charset="0"/>
                                      <a:ea typeface="Cambria Math" panose="02040503050406030204" pitchFamily="18" charset="0"/>
                                    </a:rPr>
                                    <m:t>𝜏</m:t>
                                  </m:r>
                                </m:e>
                                <m:sub>
                                  <m:r>
                                    <m:rPr>
                                      <m:sty m:val="p"/>
                                    </m:rPr>
                                    <a:rPr lang="zh-CN" altLang="en-US" sz="1800" i="1">
                                      <a:latin typeface="Cambria Math" panose="02040503050406030204" pitchFamily="18" charset="0"/>
                                      <a:ea typeface="Cambria Math" panose="02040503050406030204" pitchFamily="18" charset="0"/>
                                    </a:rPr>
                                    <m:t>D</m:t>
                                  </m:r>
                                </m:sub>
                              </m:sSub>
                              <m:r>
                                <a:rPr lang="zh-CN" altLang="en-US" sz="1800" i="1">
                                  <a:latin typeface="Cambria Math" panose="02040503050406030204" pitchFamily="18" charset="0"/>
                                  <a:ea typeface="Cambria Math" panose="02040503050406030204" pitchFamily="18" charset="0"/>
                                </a:rPr>
                                <m:t>+</m:t>
                              </m:r>
                              <m:sSub>
                                <m:sSubPr>
                                  <m:ctrlPr>
                                    <a:rPr lang="zh-CN" altLang="en-US" sz="1800" i="1">
                                      <a:latin typeface="Cambria Math" panose="02040503050406030204" pitchFamily="18" charset="0"/>
                                      <a:ea typeface="Cambria Math" panose="02040503050406030204" pitchFamily="18" charset="0"/>
                                    </a:rPr>
                                  </m:ctrlPr>
                                </m:sSubPr>
                                <m:e>
                                  <m:r>
                                    <a:rPr lang="zh-CN" altLang="en-US" sz="1800" i="1">
                                      <a:latin typeface="Cambria Math" panose="02040503050406030204" pitchFamily="18" charset="0"/>
                                      <a:ea typeface="Cambria Math" panose="02040503050406030204" pitchFamily="18" charset="0"/>
                                    </a:rPr>
                                    <m:t>𝜏</m:t>
                                  </m:r>
                                </m:e>
                                <m:sub>
                                  <m:r>
                                    <m:rPr>
                                      <m:sty m:val="p"/>
                                    </m:rPr>
                                    <a:rPr lang="zh-CN" altLang="en-US" sz="1800" i="1">
                                      <a:latin typeface="Cambria Math" panose="02040503050406030204" pitchFamily="18" charset="0"/>
                                      <a:ea typeface="Cambria Math" panose="02040503050406030204" pitchFamily="18" charset="0"/>
                                    </a:rPr>
                                    <m:t>A</m:t>
                                  </m:r>
                                </m:sub>
                              </m:sSub>
                            </m:e>
                          </m:d>
                          <m:sSub>
                            <m:sSubPr>
                              <m:ctrlPr>
                                <a:rPr lang="zh-CN" altLang="en-US" sz="1800" i="1">
                                  <a:latin typeface="Cambria Math" panose="02040503050406030204" pitchFamily="18" charset="0"/>
                                  <a:ea typeface="Cambria Math" panose="02040503050406030204" pitchFamily="18" charset="0"/>
                                </a:rPr>
                              </m:ctrlPr>
                            </m:sSubPr>
                            <m:e>
                              <m:r>
                                <a:rPr lang="zh-CN" altLang="en-US" sz="1800" b="1" i="1">
                                  <a:latin typeface="Cambria Math" panose="02040503050406030204" pitchFamily="18" charset="0"/>
                                  <a:ea typeface="Cambria Math" panose="02040503050406030204" pitchFamily="18" charset="0"/>
                                </a:rPr>
                                <m:t>𝒏</m:t>
                              </m:r>
                            </m:e>
                            <m:sub>
                              <m:r>
                                <m:rPr>
                                  <m:sty m:val="p"/>
                                </m:rPr>
                                <a:rPr lang="en-US" altLang="zh-CN" sz="1800" b="1" i="1">
                                  <a:latin typeface="Cambria Math" panose="02040503050406030204" pitchFamily="18" charset="0"/>
                                  <a:ea typeface="Cambria Math" panose="02040503050406030204" pitchFamily="18" charset="0"/>
                                </a:rPr>
                                <m:t>A</m:t>
                              </m:r>
                            </m:sub>
                          </m:sSub>
                        </m:num>
                        <m:den>
                          <m:r>
                            <a:rPr lang="zh-CN" altLang="en-US" sz="1800" i="1">
                              <a:latin typeface="Cambria Math" panose="02040503050406030204" pitchFamily="18" charset="0"/>
                              <a:ea typeface="Cambria Math" panose="02040503050406030204" pitchFamily="18" charset="0"/>
                            </a:rPr>
                            <m:t>2</m:t>
                          </m:r>
                        </m:den>
                      </m:f>
                    </m:oMath>
                  </m:oMathPara>
                </a14:m>
                <a:endParaRPr lang="zh-CN" altLang="en-US" dirty="0"/>
              </a:p>
            </p:txBody>
          </p:sp>
        </mc:Choice>
        <mc:Fallback xmlns="">
          <p:sp>
            <p:nvSpPr>
              <p:cNvPr id="34" name="文本框 33">
                <a:extLst>
                  <a:ext uri="{FF2B5EF4-FFF2-40B4-BE49-F238E27FC236}">
                    <a16:creationId xmlns:a16="http://schemas.microsoft.com/office/drawing/2014/main" id="{25BE0C7E-30E1-481C-A43F-C44C80D692B2}"/>
                  </a:ext>
                </a:extLst>
              </p:cNvPr>
              <p:cNvSpPr txBox="1">
                <a:spLocks noRot="1" noChangeAspect="1" noMove="1" noResize="1" noEditPoints="1" noAdjustHandles="1" noChangeArrowheads="1" noChangeShapeType="1" noTextEdit="1"/>
              </p:cNvSpPr>
              <p:nvPr/>
            </p:nvSpPr>
            <p:spPr>
              <a:xfrm>
                <a:off x="7369996" y="5820488"/>
                <a:ext cx="2448272" cy="628057"/>
              </a:xfrm>
              <a:prstGeom prst="rect">
                <a:avLst/>
              </a:prstGeom>
              <a:blipFill>
                <a:blip r:embed="rId10"/>
                <a:stretch>
                  <a:fillRect/>
                </a:stretch>
              </a:blipFill>
            </p:spPr>
            <p:txBody>
              <a:bodyPr/>
              <a:lstStyle/>
              <a:p>
                <a:r>
                  <a:rPr lang="zh-CN" altLang="en-US">
                    <a:noFill/>
                  </a:rPr>
                  <a:t> </a:t>
                </a:r>
              </a:p>
            </p:txBody>
          </p:sp>
        </mc:Fallback>
      </mc:AlternateContent>
      <p:sp>
        <p:nvSpPr>
          <p:cNvPr id="35" name="矩形 34">
            <a:extLst>
              <a:ext uri="{FF2B5EF4-FFF2-40B4-BE49-F238E27FC236}">
                <a16:creationId xmlns:a16="http://schemas.microsoft.com/office/drawing/2014/main" id="{BFE9D731-51DB-46F2-BDFB-3BAFAD0A69D7}"/>
              </a:ext>
            </a:extLst>
          </p:cNvPr>
          <p:cNvSpPr/>
          <p:nvPr/>
        </p:nvSpPr>
        <p:spPr>
          <a:xfrm>
            <a:off x="7248804" y="5403934"/>
            <a:ext cx="3377168" cy="1044611"/>
          </a:xfrm>
          <a:prstGeom prst="rect">
            <a:avLst/>
          </a:prstGeom>
          <a:noFill/>
          <a:ln w="38100">
            <a:solidFill>
              <a:srgbClr val="E93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C1FE4580-A2D0-4767-9A49-231F6701CC6D}"/>
              </a:ext>
            </a:extLst>
          </p:cNvPr>
          <p:cNvSpPr/>
          <p:nvPr/>
        </p:nvSpPr>
        <p:spPr>
          <a:xfrm>
            <a:off x="10625972" y="5594960"/>
            <a:ext cx="1566028" cy="830997"/>
          </a:xfrm>
          <a:prstGeom prst="rect">
            <a:avLst/>
          </a:prstGeom>
        </p:spPr>
        <p:txBody>
          <a:bodyPr wrap="square">
            <a:spAutoFit/>
          </a:bodyPr>
          <a:lstStyle/>
          <a:p>
            <a:pPr algn="ctr"/>
            <a:r>
              <a:rPr lang="en-US" altLang="zh-CN" sz="1600" b="1" dirty="0">
                <a:solidFill>
                  <a:srgbClr val="0CA1C9"/>
                </a:solidFill>
              </a:rPr>
              <a:t>Form into an </a:t>
            </a:r>
          </a:p>
          <a:p>
            <a:pPr algn="ctr"/>
            <a:r>
              <a:rPr lang="en-US" altLang="zh-CN" sz="1600" b="1" dirty="0">
                <a:solidFill>
                  <a:srgbClr val="0CA1C9"/>
                </a:solidFill>
              </a:rPr>
              <a:t>optimization problem.</a:t>
            </a:r>
            <a:endParaRPr lang="zh-CN" altLang="en-US" sz="1600" b="1" dirty="0">
              <a:solidFill>
                <a:srgbClr val="0CA1C9"/>
              </a:solidFill>
            </a:endParaRPr>
          </a:p>
        </p:txBody>
      </p:sp>
    </p:spTree>
    <p:extLst>
      <p:ext uri="{BB962C8B-B14F-4D97-AF65-F5344CB8AC3E}">
        <p14:creationId xmlns:p14="http://schemas.microsoft.com/office/powerpoint/2010/main" val="200757863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b="1" dirty="0">
                <a:latin typeface="Century Gothic" panose="020B0502020202020204" pitchFamily="34" charset="0"/>
              </a:rPr>
              <a:t>Proprioceptive Motion Tracking </a:t>
            </a:r>
            <a:r>
              <a:rPr lang="en-US" altLang="zh-CN" dirty="0"/>
              <a:t>(PMT)</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12</a:t>
            </a:fld>
            <a:endParaRPr lang="en-US" altLang="zh-CN" dirty="0">
              <a:solidFill>
                <a:srgbClr val="000000"/>
              </a:solidFill>
              <a:latin typeface="Arial" charset="0"/>
            </a:endParaRPr>
          </a:p>
        </p:txBody>
      </p:sp>
      <p:sp>
        <p:nvSpPr>
          <p:cNvPr id="20" name="文本框 19">
            <a:extLst>
              <a:ext uri="{FF2B5EF4-FFF2-40B4-BE49-F238E27FC236}">
                <a16:creationId xmlns:a16="http://schemas.microsoft.com/office/drawing/2014/main" id="{EA7761CE-87BF-45AD-830A-C706F292DB5A}"/>
              </a:ext>
            </a:extLst>
          </p:cNvPr>
          <p:cNvSpPr txBox="1"/>
          <p:nvPr/>
        </p:nvSpPr>
        <p:spPr>
          <a:xfrm>
            <a:off x="1012531" y="1295400"/>
            <a:ext cx="10729192" cy="520463"/>
          </a:xfrm>
          <a:prstGeom prst="rect">
            <a:avLst/>
          </a:prstGeom>
          <a:noFill/>
        </p:spPr>
        <p:txBody>
          <a:bodyPr wrap="square" rtlCol="0">
            <a:spAutoFit/>
          </a:bodyPr>
          <a:lstStyle/>
          <a:p>
            <a:pPr marL="0" lvl="1">
              <a:lnSpc>
                <a:spcPct val="130000"/>
              </a:lnSpc>
            </a:pPr>
            <a:r>
              <a:rPr lang="en-US" altLang="zh-CN" sz="2400" dirty="0">
                <a:latin typeface="Century Gothic" panose="020B0502020202020204" pitchFamily="34" charset="0"/>
              </a:rPr>
              <a:t>PMT leverages the</a:t>
            </a:r>
            <a:r>
              <a:rPr lang="zh-CN" altLang="en-US" sz="2400" dirty="0">
                <a:latin typeface="Century Gothic" panose="020B0502020202020204" pitchFamily="34" charset="0"/>
              </a:rPr>
              <a:t> </a:t>
            </a:r>
            <a:r>
              <a:rPr lang="en-US" altLang="zh-CN" sz="2400" b="1" dirty="0">
                <a:solidFill>
                  <a:srgbClr val="E93909"/>
                </a:solidFill>
                <a:latin typeface="Century Gothic" panose="020B0502020202020204" pitchFamily="34" charset="0"/>
              </a:rPr>
              <a:t>1-D</a:t>
            </a:r>
            <a:r>
              <a:rPr lang="en-US" altLang="zh-CN" sz="2400" dirty="0">
                <a:latin typeface="Century Gothic" panose="020B0502020202020204" pitchFamily="34" charset="0"/>
              </a:rPr>
              <a:t> </a:t>
            </a:r>
            <a:r>
              <a:rPr lang="en-US" altLang="zh-CN" sz="2400" b="1" dirty="0">
                <a:solidFill>
                  <a:srgbClr val="E93909"/>
                </a:solidFill>
                <a:latin typeface="Century Gothic" panose="020B0502020202020204" pitchFamily="34" charset="0"/>
              </a:rPr>
              <a:t>phase</a:t>
            </a:r>
            <a:r>
              <a:rPr lang="zh-CN" altLang="en-US" sz="2400" b="1" dirty="0">
                <a:solidFill>
                  <a:srgbClr val="E93909"/>
                </a:solidFill>
                <a:latin typeface="Century Gothic" panose="020B0502020202020204" pitchFamily="34" charset="0"/>
              </a:rPr>
              <a:t> </a:t>
            </a:r>
            <a:r>
              <a:rPr lang="en-US" altLang="zh-CN" sz="2400" b="1" dirty="0">
                <a:solidFill>
                  <a:srgbClr val="E93909"/>
                </a:solidFill>
                <a:latin typeface="Century Gothic" panose="020B0502020202020204" pitchFamily="34" charset="0"/>
              </a:rPr>
              <a:t>difference </a:t>
            </a:r>
            <a:r>
              <a:rPr lang="en-US" altLang="zh-CN" sz="2400" dirty="0">
                <a:latin typeface="Century Gothic" panose="020B0502020202020204" pitchFamily="34" charset="0"/>
              </a:rPr>
              <a:t>to track </a:t>
            </a:r>
            <a:r>
              <a:rPr lang="en-US" altLang="zh-CN" sz="2400" b="1" dirty="0">
                <a:solidFill>
                  <a:srgbClr val="E93909"/>
                </a:solidFill>
                <a:latin typeface="Century Gothic" panose="020B0502020202020204" pitchFamily="34" charset="0"/>
              </a:rPr>
              <a:t>6-D relative pose</a:t>
            </a:r>
            <a:r>
              <a:rPr lang="en-US" altLang="zh-CN" sz="2400" dirty="0">
                <a:latin typeface="Century Gothic" panose="020B0502020202020204" pitchFamily="34" charset="0"/>
              </a:rPr>
              <a:t>.</a:t>
            </a:r>
          </a:p>
        </p:txBody>
      </p:sp>
      <p:pic>
        <p:nvPicPr>
          <p:cNvPr id="5" name="图片 4">
            <a:extLst>
              <a:ext uri="{FF2B5EF4-FFF2-40B4-BE49-F238E27FC236}">
                <a16:creationId xmlns:a16="http://schemas.microsoft.com/office/drawing/2014/main" id="{44BBAF25-32BB-4683-BF41-909CDCB904E3}"/>
              </a:ext>
            </a:extLst>
          </p:cNvPr>
          <p:cNvPicPr>
            <a:picLocks noChangeAspect="1"/>
          </p:cNvPicPr>
          <p:nvPr/>
        </p:nvPicPr>
        <p:blipFill rotWithShape="1">
          <a:blip r:embed="rId3">
            <a:extLst>
              <a:ext uri="{28A0092B-C50C-407E-A947-70E740481C1C}">
                <a14:useLocalDpi xmlns:a14="http://schemas.microsoft.com/office/drawing/2010/main" val="0"/>
              </a:ext>
            </a:extLst>
          </a:blip>
          <a:srcRect r="66727"/>
          <a:stretch/>
        </p:blipFill>
        <p:spPr>
          <a:xfrm>
            <a:off x="407368" y="2132854"/>
            <a:ext cx="3825292" cy="3581567"/>
          </a:xfrm>
          <a:prstGeom prst="rect">
            <a:avLst/>
          </a:prstGeom>
        </p:spPr>
      </p:pic>
      <p:pic>
        <p:nvPicPr>
          <p:cNvPr id="31" name="图片 30">
            <a:extLst>
              <a:ext uri="{FF2B5EF4-FFF2-40B4-BE49-F238E27FC236}">
                <a16:creationId xmlns:a16="http://schemas.microsoft.com/office/drawing/2014/main" id="{EDF9C726-2E22-48A3-A419-1E71AAE3642B}"/>
              </a:ext>
            </a:extLst>
          </p:cNvPr>
          <p:cNvPicPr>
            <a:picLocks noChangeAspect="1"/>
          </p:cNvPicPr>
          <p:nvPr/>
        </p:nvPicPr>
        <p:blipFill rotWithShape="1">
          <a:blip r:embed="rId3">
            <a:extLst>
              <a:ext uri="{28A0092B-C50C-407E-A947-70E740481C1C}">
                <a14:useLocalDpi xmlns:a14="http://schemas.microsoft.com/office/drawing/2010/main" val="0"/>
              </a:ext>
            </a:extLst>
          </a:blip>
          <a:srcRect l="33187" t="-598" r="33540" b="598"/>
          <a:stretch/>
        </p:blipFill>
        <p:spPr>
          <a:xfrm>
            <a:off x="4540923" y="2293545"/>
            <a:ext cx="3672408" cy="3438424"/>
          </a:xfrm>
          <a:prstGeom prst="rect">
            <a:avLst/>
          </a:prstGeom>
        </p:spPr>
      </p:pic>
      <p:pic>
        <p:nvPicPr>
          <p:cNvPr id="33" name="图片 32">
            <a:extLst>
              <a:ext uri="{FF2B5EF4-FFF2-40B4-BE49-F238E27FC236}">
                <a16:creationId xmlns:a16="http://schemas.microsoft.com/office/drawing/2014/main" id="{0DE0786E-EA82-47D3-895A-2D6B1040BCB9}"/>
              </a:ext>
            </a:extLst>
          </p:cNvPr>
          <p:cNvPicPr>
            <a:picLocks noChangeAspect="1"/>
          </p:cNvPicPr>
          <p:nvPr/>
        </p:nvPicPr>
        <p:blipFill rotWithShape="1">
          <a:blip r:embed="rId3">
            <a:extLst>
              <a:ext uri="{28A0092B-C50C-407E-A947-70E740481C1C}">
                <a14:useLocalDpi xmlns:a14="http://schemas.microsoft.com/office/drawing/2010/main" val="0"/>
              </a:ext>
            </a:extLst>
          </a:blip>
          <a:srcRect l="66465" t="1045" r="262" b="-1045"/>
          <a:stretch/>
        </p:blipFill>
        <p:spPr>
          <a:xfrm>
            <a:off x="8521594" y="2275997"/>
            <a:ext cx="3672409" cy="3438425"/>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0709100-D797-495C-96F5-E257C59765A6}"/>
                  </a:ext>
                </a:extLst>
              </p:cNvPr>
              <p:cNvSpPr txBox="1"/>
              <p:nvPr/>
            </p:nvSpPr>
            <p:spPr>
              <a:xfrm>
                <a:off x="511358" y="5769469"/>
                <a:ext cx="4029565" cy="707886"/>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Infer radial distance change </a:t>
                </a:r>
                <a14:m>
                  <m:oMath xmlns:m="http://schemas.openxmlformats.org/officeDocument/2006/math">
                    <m:r>
                      <m:rPr>
                        <m:sty m:val="p"/>
                      </m:rPr>
                      <a:rPr lang="en-US" altLang="zh-CN" sz="2000" b="0" i="0" smtClean="0">
                        <a:latin typeface="Cambria Math" panose="02040503050406030204" pitchFamily="18" charset="0"/>
                      </a:rPr>
                      <m:t>Δ</m:t>
                    </m:r>
                    <m:r>
                      <a:rPr lang="en-US" altLang="zh-CN" sz="2000" b="0" i="1" smtClean="0">
                        <a:latin typeface="Cambria Math" panose="02040503050406030204" pitchFamily="18" charset="0"/>
                      </a:rPr>
                      <m:t>𝑑</m:t>
                    </m:r>
                  </m:oMath>
                </a14:m>
                <a:r>
                  <a:rPr lang="en-US" altLang="zh-CN" sz="2000" dirty="0">
                    <a:latin typeface="Arial" panose="020B0604020202020204" pitchFamily="34" charset="0"/>
                    <a:cs typeface="Arial" panose="020B0604020202020204" pitchFamily="34" charset="0"/>
                  </a:rPr>
                  <a:t> </a:t>
                </a:r>
              </a:p>
              <a:p>
                <a:r>
                  <a:rPr lang="en-US" altLang="zh-CN" sz="2000" dirty="0">
                    <a:latin typeface="Arial" panose="020B0604020202020204" pitchFamily="34" charset="0"/>
                    <a:cs typeface="Arial" panose="020B0604020202020204" pitchFamily="34" charset="0"/>
                  </a:rPr>
                  <a:t>based on the phase difference </a:t>
                </a:r>
                <a14:m>
                  <m:oMath xmlns:m="http://schemas.openxmlformats.org/officeDocument/2006/math">
                    <m:r>
                      <m:rPr>
                        <m:sty m:val="p"/>
                      </m:rPr>
                      <a:rPr lang="en-US" altLang="zh-CN" sz="2000" b="0" i="0" smtClean="0">
                        <a:latin typeface="Cambria Math" panose="02040503050406030204" pitchFamily="18" charset="0"/>
                        <a:cs typeface="Arial" panose="020B0604020202020204" pitchFamily="34" charset="0"/>
                      </a:rPr>
                      <m:t>Δ</m:t>
                    </m:r>
                    <m:r>
                      <a:rPr lang="en-US" altLang="zh-CN" sz="2000" b="0" i="1" smtClean="0">
                        <a:latin typeface="Cambria Math" panose="02040503050406030204" pitchFamily="18" charset="0"/>
                        <a:cs typeface="Arial" panose="020B0604020202020204" pitchFamily="34" charset="0"/>
                      </a:rPr>
                      <m:t>𝜙</m:t>
                    </m:r>
                  </m:oMath>
                </a14:m>
                <a:endParaRPr lang="zh-CN" altLang="en-US" sz="2000" dirty="0">
                  <a:latin typeface="Arial" panose="020B0604020202020204" pitchFamily="34" charset="0"/>
                  <a:cs typeface="Arial" panose="020B0604020202020204" pitchFamily="34" charset="0"/>
                </a:endParaRPr>
              </a:p>
            </p:txBody>
          </p:sp>
        </mc:Choice>
        <mc:Fallback xmlns="">
          <p:sp>
            <p:nvSpPr>
              <p:cNvPr id="6" name="文本框 5">
                <a:extLst>
                  <a:ext uri="{FF2B5EF4-FFF2-40B4-BE49-F238E27FC236}">
                    <a16:creationId xmlns:a16="http://schemas.microsoft.com/office/drawing/2014/main" id="{60709100-D797-495C-96F5-E257C59765A6}"/>
                  </a:ext>
                </a:extLst>
              </p:cNvPr>
              <p:cNvSpPr txBox="1">
                <a:spLocks noRot="1" noChangeAspect="1" noMove="1" noResize="1" noEditPoints="1" noAdjustHandles="1" noChangeArrowheads="1" noChangeShapeType="1" noTextEdit="1"/>
              </p:cNvSpPr>
              <p:nvPr/>
            </p:nvSpPr>
            <p:spPr>
              <a:xfrm>
                <a:off x="511358" y="5769469"/>
                <a:ext cx="4029565" cy="707886"/>
              </a:xfrm>
              <a:prstGeom prst="rect">
                <a:avLst/>
              </a:prstGeom>
              <a:blipFill>
                <a:blip r:embed="rId4"/>
                <a:stretch>
                  <a:fillRect l="-1664" t="-3419" b="-145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29689249-365E-49FB-A3D4-801EFA0FF03B}"/>
                  </a:ext>
                </a:extLst>
              </p:cNvPr>
              <p:cNvSpPr txBox="1"/>
              <p:nvPr/>
            </p:nvSpPr>
            <p:spPr>
              <a:xfrm>
                <a:off x="4669740" y="5731969"/>
                <a:ext cx="3818674" cy="729880"/>
              </a:xfrm>
              <a:prstGeom prst="rect">
                <a:avLst/>
              </a:prstGeom>
              <a:noFill/>
            </p:spPr>
            <p:txBody>
              <a:bodyPr wrap="none" rtlCol="0">
                <a:spAutoFit/>
              </a:bodyPr>
              <a:lstStyle/>
              <a:p>
                <a:r>
                  <a:rPr lang="en-US" altLang="zh-CN" sz="2000" dirty="0">
                    <a:latin typeface="Arial" panose="020B0604020202020204" pitchFamily="34" charset="0"/>
                    <a:cs typeface="Arial" panose="020B0604020202020204" pitchFamily="34" charset="0"/>
                  </a:rPr>
                  <a:t>Infer 3D translation </a:t>
                </a:r>
                <a14:m>
                  <m:oMath xmlns:m="http://schemas.openxmlformats.org/officeDocument/2006/math">
                    <m:r>
                      <m:rPr>
                        <m:sty m:val="p"/>
                      </m:rPr>
                      <a:rPr lang="en-US" altLang="zh-CN" sz="2000" b="0" i="0" smtClean="0">
                        <a:latin typeface="Cambria Math" panose="02040503050406030204" pitchFamily="18" charset="0"/>
                      </a:rPr>
                      <m:t>Δ</m:t>
                    </m:r>
                    <m:acc>
                      <m:accPr>
                        <m:chr m:val="⃑"/>
                        <m:ctrlPr>
                          <a:rPr lang="en-US" altLang="zh-CN" sz="2000" b="1" i="1" smtClean="0">
                            <a:latin typeface="Cambria Math" panose="02040503050406030204" pitchFamily="18" charset="0"/>
                          </a:rPr>
                        </m:ctrlPr>
                      </m:accPr>
                      <m:e>
                        <m:r>
                          <a:rPr lang="en-US" altLang="zh-CN" sz="2000" b="1" i="1" smtClean="0">
                            <a:latin typeface="Cambria Math" panose="02040503050406030204" pitchFamily="18" charset="0"/>
                          </a:rPr>
                          <m:t>𝒕</m:t>
                        </m:r>
                      </m:e>
                    </m:acc>
                    <m:r>
                      <a:rPr lang="en-US" altLang="zh-CN" sz="2000" b="1" i="0" smtClean="0">
                        <a:latin typeface="Cambria Math" panose="02040503050406030204" pitchFamily="18" charset="0"/>
                      </a:rPr>
                      <m:t> </m:t>
                    </m:r>
                  </m:oMath>
                </a14:m>
                <a:r>
                  <a:rPr lang="en-US" altLang="zh-CN" sz="2000" dirty="0">
                    <a:latin typeface="Arial" panose="020B0604020202020204" pitchFamily="34" charset="0"/>
                    <a:cs typeface="Arial" panose="020B0604020202020204" pitchFamily="34" charset="0"/>
                  </a:rPr>
                  <a:t>based</a:t>
                </a:r>
                <a:r>
                  <a:rPr lang="en-US" altLang="zh-CN" sz="2000" b="1"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on</a:t>
                </a:r>
              </a:p>
              <a:p>
                <a:r>
                  <a:rPr lang="en-US" altLang="zh-CN" sz="2000" dirty="0">
                    <a:latin typeface="Arial" panose="020B0604020202020204" pitchFamily="34" charset="0"/>
                    <a:cs typeface="Arial" panose="020B0604020202020204" pitchFamily="34" charset="0"/>
                  </a:rPr>
                  <a:t>the radial change of multipath</a:t>
                </a:r>
                <a:endParaRPr lang="zh-CN" altLang="en-US" sz="2000" dirty="0">
                  <a:latin typeface="Arial" panose="020B0604020202020204" pitchFamily="34" charset="0"/>
                  <a:cs typeface="Arial" panose="020B0604020202020204" pitchFamily="34" charset="0"/>
                </a:endParaRPr>
              </a:p>
            </p:txBody>
          </p:sp>
        </mc:Choice>
        <mc:Fallback xmlns="">
          <p:sp>
            <p:nvSpPr>
              <p:cNvPr id="37" name="文本框 36">
                <a:extLst>
                  <a:ext uri="{FF2B5EF4-FFF2-40B4-BE49-F238E27FC236}">
                    <a16:creationId xmlns:a16="http://schemas.microsoft.com/office/drawing/2014/main" id="{29689249-365E-49FB-A3D4-801EFA0FF03B}"/>
                  </a:ext>
                </a:extLst>
              </p:cNvPr>
              <p:cNvSpPr txBox="1">
                <a:spLocks noRot="1" noChangeAspect="1" noMove="1" noResize="1" noEditPoints="1" noAdjustHandles="1" noChangeArrowheads="1" noChangeShapeType="1" noTextEdit="1"/>
              </p:cNvSpPr>
              <p:nvPr/>
            </p:nvSpPr>
            <p:spPr>
              <a:xfrm>
                <a:off x="4669740" y="5731969"/>
                <a:ext cx="3818674" cy="729880"/>
              </a:xfrm>
              <a:prstGeom prst="rect">
                <a:avLst/>
              </a:prstGeom>
              <a:blipFill>
                <a:blip r:embed="rId5"/>
                <a:stretch>
                  <a:fillRect l="-1597" t="-2500" b="-14167"/>
                </a:stretch>
              </a:blipFill>
            </p:spPr>
            <p:txBody>
              <a:bodyPr/>
              <a:lstStyle/>
              <a:p>
                <a:r>
                  <a:rPr lang="zh-CN" altLang="en-US">
                    <a:noFill/>
                  </a:rPr>
                  <a:t> </a:t>
                </a:r>
              </a:p>
            </p:txBody>
          </p:sp>
        </mc:Fallback>
      </mc:AlternateContent>
      <p:sp>
        <p:nvSpPr>
          <p:cNvPr id="38" name="文本框 37">
            <a:extLst>
              <a:ext uri="{FF2B5EF4-FFF2-40B4-BE49-F238E27FC236}">
                <a16:creationId xmlns:a16="http://schemas.microsoft.com/office/drawing/2014/main" id="{CE6B8C39-7F50-4BA4-93C5-E8D8BFAF180E}"/>
              </a:ext>
            </a:extLst>
          </p:cNvPr>
          <p:cNvSpPr txBox="1"/>
          <p:nvPr/>
        </p:nvSpPr>
        <p:spPr>
          <a:xfrm>
            <a:off x="8617231" y="5731969"/>
            <a:ext cx="3574770" cy="707886"/>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Infer the drone’s overall pose based on multiple antennas</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64785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245501"/>
            <a:ext cx="10871200" cy="1020762"/>
          </a:xfrm>
        </p:spPr>
        <p:txBody>
          <a:bodyPr/>
          <a:lstStyle/>
          <a:p>
            <a:r>
              <a:rPr lang="en-US" altLang="zh-CN" dirty="0"/>
              <a:t>Joint Optimization and Fusion (JOF)</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13</a:t>
            </a:fld>
            <a:endParaRPr lang="en-US" altLang="zh-CN" dirty="0">
              <a:solidFill>
                <a:srgbClr val="000000"/>
              </a:solidFill>
              <a:latin typeface="Arial" charset="0"/>
            </a:endParaRPr>
          </a:p>
        </p:txBody>
      </p:sp>
      <p:pic>
        <p:nvPicPr>
          <p:cNvPr id="8" name="图片 7">
            <a:extLst>
              <a:ext uri="{FF2B5EF4-FFF2-40B4-BE49-F238E27FC236}">
                <a16:creationId xmlns:a16="http://schemas.microsoft.com/office/drawing/2014/main" id="{4266D0E7-A800-4B60-AE60-F42232FA8534}"/>
              </a:ext>
            </a:extLst>
          </p:cNvPr>
          <p:cNvPicPr>
            <a:picLocks noChangeAspect="1"/>
          </p:cNvPicPr>
          <p:nvPr/>
        </p:nvPicPr>
        <p:blipFill rotWithShape="1">
          <a:blip r:embed="rId3"/>
          <a:srcRect t="3480" r="47047" b="7512"/>
          <a:stretch/>
        </p:blipFill>
        <p:spPr>
          <a:xfrm>
            <a:off x="6849067" y="1500509"/>
            <a:ext cx="5342933" cy="3039236"/>
          </a:xfrm>
          <a:prstGeom prst="rect">
            <a:avLst/>
          </a:prstGeom>
        </p:spPr>
      </p:pic>
      <p:sp>
        <p:nvSpPr>
          <p:cNvPr id="15" name="文本框 14">
            <a:extLst>
              <a:ext uri="{FF2B5EF4-FFF2-40B4-BE49-F238E27FC236}">
                <a16:creationId xmlns:a16="http://schemas.microsoft.com/office/drawing/2014/main" id="{82908C28-957A-4926-BAA9-79039FC1AA22}"/>
              </a:ext>
            </a:extLst>
          </p:cNvPr>
          <p:cNvSpPr txBox="1"/>
          <p:nvPr/>
        </p:nvSpPr>
        <p:spPr>
          <a:xfrm>
            <a:off x="551384" y="1488180"/>
            <a:ext cx="6768752" cy="3401509"/>
          </a:xfrm>
          <a:prstGeom prst="rect">
            <a:avLst/>
          </a:prstGeom>
          <a:noFill/>
        </p:spPr>
        <p:txBody>
          <a:bodyPr wrap="square" rtlCol="0">
            <a:spAutoFit/>
          </a:bodyPr>
          <a:lstStyle/>
          <a:p>
            <a:pPr marL="0" lvl="1">
              <a:lnSpc>
                <a:spcPct val="130000"/>
              </a:lnSpc>
            </a:pPr>
            <a:r>
              <a:rPr lang="en-US" altLang="zh-CN" sz="2400" dirty="0">
                <a:latin typeface="Century Gothic" panose="020B0502020202020204" pitchFamily="34" charset="0"/>
              </a:rPr>
              <a:t>JOF module is based on a factor graph:</a:t>
            </a:r>
          </a:p>
          <a:p>
            <a:pPr marL="342900" lvl="1" indent="-342900">
              <a:lnSpc>
                <a:spcPct val="130000"/>
              </a:lnSpc>
              <a:buFont typeface="Arial" panose="020B0604020202020204" pitchFamily="34" charset="0"/>
              <a:buChar char="•"/>
            </a:pPr>
            <a:r>
              <a:rPr lang="en-US" altLang="zh-CN" sz="2400" b="1" dirty="0">
                <a:solidFill>
                  <a:srgbClr val="E93909"/>
                </a:solidFill>
                <a:latin typeface="Century Gothic" panose="020B0502020202020204" pitchFamily="34" charset="0"/>
              </a:rPr>
              <a:t>EPE factor </a:t>
            </a:r>
            <a:r>
              <a:rPr lang="en-US" altLang="zh-CN" sz="2400" dirty="0">
                <a:latin typeface="Century Gothic" panose="020B0502020202020204" pitchFamily="34" charset="0"/>
              </a:rPr>
              <a:t>indicates the absolute pose in the AP reference.</a:t>
            </a:r>
          </a:p>
          <a:p>
            <a:pPr marL="342900" lvl="1" indent="-342900">
              <a:lnSpc>
                <a:spcPct val="130000"/>
              </a:lnSpc>
              <a:buFont typeface="Arial" panose="020B0604020202020204" pitchFamily="34" charset="0"/>
              <a:buChar char="•"/>
            </a:pPr>
            <a:r>
              <a:rPr lang="en-US" altLang="zh-CN" sz="2400" b="1" dirty="0">
                <a:solidFill>
                  <a:srgbClr val="0070C0"/>
                </a:solidFill>
                <a:latin typeface="Century Gothic" panose="020B0502020202020204" pitchFamily="34" charset="0"/>
              </a:rPr>
              <a:t>PMT factor </a:t>
            </a:r>
            <a:r>
              <a:rPr lang="en-US" altLang="zh-CN" sz="2400" dirty="0">
                <a:latin typeface="Century Gothic" panose="020B0502020202020204" pitchFamily="34" charset="0"/>
              </a:rPr>
              <a:t>indicates the pose change relative to the previous moment.</a:t>
            </a:r>
          </a:p>
          <a:p>
            <a:pPr marL="342900" lvl="1" indent="-342900">
              <a:lnSpc>
                <a:spcPct val="130000"/>
              </a:lnSpc>
              <a:buFont typeface="Arial" panose="020B0604020202020204" pitchFamily="34" charset="0"/>
              <a:buChar char="•"/>
            </a:pPr>
            <a:r>
              <a:rPr lang="en-US" altLang="zh-CN" sz="2400" b="1" dirty="0">
                <a:solidFill>
                  <a:srgbClr val="00B050"/>
                </a:solidFill>
                <a:latin typeface="Century Gothic" panose="020B0502020202020204" pitchFamily="34" charset="0"/>
              </a:rPr>
              <a:t>Prior factor </a:t>
            </a:r>
            <a:r>
              <a:rPr lang="en-US" altLang="zh-CN" sz="2400" dirty="0">
                <a:latin typeface="Century Gothic" panose="020B0502020202020204" pitchFamily="34" charset="0"/>
              </a:rPr>
              <a:t>indicates estimated pose based on constant velocity assumption.</a:t>
            </a: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867FA390-DE40-49FA-B3B8-11DA0C56753F}"/>
                  </a:ext>
                </a:extLst>
              </p:cNvPr>
              <p:cNvSpPr txBox="1"/>
              <p:nvPr/>
            </p:nvSpPr>
            <p:spPr>
              <a:xfrm>
                <a:off x="6528048" y="5035882"/>
                <a:ext cx="6097384" cy="6678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0"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𝑹</m:t>
                              </m:r>
                            </m:e>
                            <m:sub>
                              <m:r>
                                <a:rPr lang="en-US" altLang="zh-CN" sz="2000" b="1" i="1">
                                  <a:latin typeface="Cambria Math" panose="02040503050406030204" pitchFamily="18" charset="0"/>
                                </a:rPr>
                                <m:t>𝒊</m:t>
                              </m:r>
                            </m:sub>
                          </m:sSub>
                        </m:e>
                      </m:acc>
                      <m:r>
                        <a:rPr lang="en-US" altLang="zh-CN" sz="2000" b="1" i="1" smtClean="0">
                          <a:latin typeface="Cambria Math" panose="02040503050406030204" pitchFamily="18" charset="0"/>
                        </a:rPr>
                        <m:t>, </m:t>
                      </m:r>
                      <m:acc>
                        <m:accPr>
                          <m:chr m:val="̂"/>
                          <m:ctrlPr>
                            <a:rPr lang="en-US" altLang="zh-CN" sz="2000" b="1" i="1" smtClean="0">
                              <a:latin typeface="Cambria Math" panose="02040503050406030204" pitchFamily="18" charset="0"/>
                            </a:rPr>
                          </m:ctrlPr>
                        </m:accPr>
                        <m:e>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𝒕</m:t>
                              </m:r>
                            </m:e>
                            <m:sub>
                              <m:r>
                                <a:rPr lang="en-US" altLang="zh-CN" sz="2000" b="1" i="1">
                                  <a:latin typeface="Cambria Math" panose="02040503050406030204" pitchFamily="18" charset="0"/>
                                </a:rPr>
                                <m:t>𝒊</m:t>
                              </m:r>
                            </m:sub>
                          </m:sSub>
                        </m:e>
                      </m:acc>
                      <m:r>
                        <a:rPr lang="en-US" altLang="zh-CN" sz="2000" b="0" i="0" smtClean="0">
                          <a:latin typeface="Cambria Math" panose="02040503050406030204" pitchFamily="18" charset="0"/>
                        </a:rPr>
                        <m:t>}</m:t>
                      </m:r>
                      <m:r>
                        <a:rPr lang="zh-CN" altLang="en-US" sz="2000" smtClean="0">
                          <a:latin typeface="Cambria Math" panose="02040503050406030204" pitchFamily="18" charset="0"/>
                        </a:rPr>
                        <m:t>=</m:t>
                      </m:r>
                      <m:limLow>
                        <m:limLowPr>
                          <m:ctrlPr>
                            <a:rPr lang="zh-CN" altLang="en-US" sz="2000" i="1">
                              <a:solidFill>
                                <a:srgbClr val="836967"/>
                              </a:solidFill>
                              <a:latin typeface="Cambria Math" panose="02040503050406030204" pitchFamily="18" charset="0"/>
                            </a:rPr>
                          </m:ctrlPr>
                        </m:limLowPr>
                        <m:e>
                          <m:r>
                            <m:rPr>
                              <m:sty m:val="p"/>
                            </m:rPr>
                            <a:rPr lang="zh-CN" altLang="en-US" sz="2000" i="0">
                              <a:latin typeface="Cambria Math" panose="02040503050406030204" pitchFamily="18" charset="0"/>
                            </a:rPr>
                            <m:t>ar</m:t>
                          </m:r>
                          <m:r>
                            <m:rPr>
                              <m:sty m:val="p"/>
                            </m:rPr>
                            <a:rPr lang="en-US" altLang="zh-CN" sz="2000" b="0" i="0" smtClean="0">
                              <a:latin typeface="Cambria Math" panose="02040503050406030204" pitchFamily="18" charset="0"/>
                            </a:rPr>
                            <m:t>g</m:t>
                          </m:r>
                          <m:r>
                            <a:rPr lang="en-US" altLang="zh-CN" sz="2000" b="0" i="0" smtClean="0">
                              <a:latin typeface="Cambria Math" panose="02040503050406030204" pitchFamily="18" charset="0"/>
                            </a:rPr>
                            <m:t> </m:t>
                          </m:r>
                          <m:r>
                            <m:rPr>
                              <m:sty m:val="p"/>
                            </m:rPr>
                            <a:rPr lang="en-US" altLang="zh-CN" sz="2000" b="0" i="0" smtClean="0">
                              <a:latin typeface="Cambria Math" panose="02040503050406030204" pitchFamily="18" charset="0"/>
                            </a:rPr>
                            <m:t>min</m:t>
                          </m:r>
                        </m:e>
                        <m:lim>
                          <m:sSub>
                            <m:sSubPr>
                              <m:ctrlPr>
                                <a:rPr lang="en-US" altLang="zh-CN" sz="2000" b="1" i="1">
                                  <a:solidFill>
                                    <a:srgbClr val="836967"/>
                                  </a:solidFill>
                                  <a:latin typeface="Cambria Math" panose="02040503050406030204" pitchFamily="18" charset="0"/>
                                </a:rPr>
                              </m:ctrlPr>
                            </m:sSubPr>
                            <m:e>
                              <m:r>
                                <a:rPr lang="en-US" altLang="zh-CN" sz="2000" b="1" i="1" smtClean="0">
                                  <a:solidFill>
                                    <a:srgbClr val="836967"/>
                                  </a:solidFill>
                                  <a:latin typeface="Cambria Math" panose="02040503050406030204" pitchFamily="18" charset="0"/>
                                </a:rPr>
                                <m:t>{</m:t>
                              </m:r>
                              <m:r>
                                <a:rPr lang="en-US" altLang="zh-CN" sz="2000" b="1" i="1">
                                  <a:solidFill>
                                    <a:srgbClr val="836967"/>
                                  </a:solidFill>
                                  <a:latin typeface="Cambria Math" panose="02040503050406030204" pitchFamily="18" charset="0"/>
                                </a:rPr>
                                <m:t>𝑹</m:t>
                              </m:r>
                            </m:e>
                            <m:sub>
                              <m:r>
                                <a:rPr lang="en-US" altLang="zh-CN" sz="2000" b="1" i="1">
                                  <a:solidFill>
                                    <a:srgbClr val="836967"/>
                                  </a:solidFill>
                                  <a:latin typeface="Cambria Math" panose="02040503050406030204" pitchFamily="18" charset="0"/>
                                </a:rPr>
                                <m:t>𝒊</m:t>
                              </m:r>
                            </m:sub>
                          </m:sSub>
                          <m:r>
                            <a:rPr lang="en-US" altLang="zh-CN" sz="2000" b="1" i="1">
                              <a:solidFill>
                                <a:srgbClr val="836967"/>
                              </a:solidFill>
                              <a:latin typeface="Cambria Math" panose="02040503050406030204" pitchFamily="18" charset="0"/>
                            </a:rPr>
                            <m:t>, </m:t>
                          </m:r>
                          <m:sSub>
                            <m:sSubPr>
                              <m:ctrlPr>
                                <a:rPr lang="en-US" altLang="zh-CN" sz="2000" b="1" i="1">
                                  <a:solidFill>
                                    <a:srgbClr val="836967"/>
                                  </a:solidFill>
                                  <a:latin typeface="Cambria Math" panose="02040503050406030204" pitchFamily="18" charset="0"/>
                                </a:rPr>
                              </m:ctrlPr>
                            </m:sSubPr>
                            <m:e>
                              <m:r>
                                <a:rPr lang="en-US" altLang="zh-CN" sz="2000" b="1" i="1">
                                  <a:solidFill>
                                    <a:srgbClr val="836967"/>
                                  </a:solidFill>
                                  <a:latin typeface="Cambria Math" panose="02040503050406030204" pitchFamily="18" charset="0"/>
                                </a:rPr>
                                <m:t>𝒕</m:t>
                              </m:r>
                            </m:e>
                            <m:sub>
                              <m:r>
                                <a:rPr lang="en-US" altLang="zh-CN" sz="2000" b="1" i="1">
                                  <a:solidFill>
                                    <a:srgbClr val="836967"/>
                                  </a:solidFill>
                                  <a:latin typeface="Cambria Math" panose="02040503050406030204" pitchFamily="18" charset="0"/>
                                </a:rPr>
                                <m:t>𝒊</m:t>
                              </m:r>
                            </m:sub>
                          </m:sSub>
                          <m:r>
                            <a:rPr lang="en-US" altLang="zh-CN" sz="2000" b="1" i="1" smtClean="0">
                              <a:solidFill>
                                <a:srgbClr val="836967"/>
                              </a:solidFill>
                              <a:latin typeface="Cambria Math" panose="02040503050406030204" pitchFamily="18" charset="0"/>
                            </a:rPr>
                            <m:t>}</m:t>
                          </m:r>
                        </m:lim>
                      </m:limLow>
                      <m:d>
                        <m:dPr>
                          <m:ctrlPr>
                            <a:rPr lang="zh-CN" altLang="en-US" sz="2000" b="0" i="1">
                              <a:solidFill>
                                <a:srgbClr val="836967"/>
                              </a:solidFill>
                              <a:latin typeface="Cambria Math" panose="02040503050406030204" pitchFamily="18" charset="0"/>
                            </a:rPr>
                          </m:ctrlPr>
                        </m:dPr>
                        <m:e>
                          <m:sSubSup>
                            <m:sSubSupPr>
                              <m:ctrlPr>
                                <a:rPr lang="zh-CN" altLang="en-US" sz="2000" b="0" i="1">
                                  <a:solidFill>
                                    <a:srgbClr val="836967"/>
                                  </a:solidFill>
                                  <a:latin typeface="Cambria Math" panose="02040503050406030204" pitchFamily="18" charset="0"/>
                                </a:rPr>
                              </m:ctrlPr>
                            </m:sSubSupPr>
                            <m:e>
                              <m:r>
                                <a:rPr lang="zh-CN" altLang="en-US" sz="2000" b="0" i="1">
                                  <a:latin typeface="Cambria Math" panose="02040503050406030204" pitchFamily="18" charset="0"/>
                                </a:rPr>
                                <m:t>𝐸</m:t>
                              </m:r>
                            </m:e>
                            <m:sub>
                              <m:r>
                                <a:rPr lang="zh-CN" altLang="en-US" sz="2000" b="0" i="1">
                                  <a:latin typeface="Cambria Math" panose="02040503050406030204" pitchFamily="18" charset="0"/>
                                </a:rPr>
                                <m:t>𝑖</m:t>
                              </m:r>
                            </m:sub>
                            <m:sup>
                              <m:r>
                                <m:rPr>
                                  <m:sty m:val="p"/>
                                </m:rPr>
                                <a:rPr lang="zh-CN" altLang="en-US" sz="2000" b="0" i="0">
                                  <a:latin typeface="Cambria Math" panose="02040503050406030204" pitchFamily="18" charset="0"/>
                                </a:rPr>
                                <m:t>prior</m:t>
                              </m:r>
                            </m:sup>
                          </m:sSubSup>
                          <m:r>
                            <a:rPr lang="zh-CN" altLang="en-US" sz="2000" b="0" i="0">
                              <a:latin typeface="Cambria Math" panose="02040503050406030204" pitchFamily="18" charset="0"/>
                            </a:rPr>
                            <m:t>+</m:t>
                          </m:r>
                          <m:sSubSup>
                            <m:sSubSupPr>
                              <m:ctrlPr>
                                <a:rPr lang="zh-CN" altLang="en-US" sz="2000" b="0" i="1">
                                  <a:solidFill>
                                    <a:srgbClr val="836967"/>
                                  </a:solidFill>
                                  <a:latin typeface="Cambria Math" panose="02040503050406030204" pitchFamily="18" charset="0"/>
                                </a:rPr>
                              </m:ctrlPr>
                            </m:sSubSupPr>
                            <m:e>
                              <m:r>
                                <a:rPr lang="zh-CN" altLang="en-US" sz="2000" b="0" i="1">
                                  <a:latin typeface="Cambria Math" panose="02040503050406030204" pitchFamily="18" charset="0"/>
                                </a:rPr>
                                <m:t>𝐸</m:t>
                              </m:r>
                            </m:e>
                            <m:sub>
                              <m:r>
                                <a:rPr lang="zh-CN" altLang="en-US" sz="2000" b="0" i="1">
                                  <a:latin typeface="Cambria Math" panose="02040503050406030204" pitchFamily="18" charset="0"/>
                                </a:rPr>
                                <m:t>𝑖</m:t>
                              </m:r>
                            </m:sub>
                            <m:sup>
                              <m:r>
                                <m:rPr>
                                  <m:sty m:val="p"/>
                                </m:rPr>
                                <a:rPr lang="zh-CN" altLang="en-US" sz="2000" b="0" i="0">
                                  <a:latin typeface="Cambria Math" panose="02040503050406030204" pitchFamily="18" charset="0"/>
                                </a:rPr>
                                <m:t>EPE</m:t>
                              </m:r>
                            </m:sup>
                          </m:sSubSup>
                          <m:r>
                            <a:rPr lang="zh-CN" altLang="en-US" sz="2000" b="0" i="0">
                              <a:latin typeface="Cambria Math" panose="02040503050406030204" pitchFamily="18" charset="0"/>
                            </a:rPr>
                            <m:t>+</m:t>
                          </m:r>
                          <m:sSubSup>
                            <m:sSubSupPr>
                              <m:ctrlPr>
                                <a:rPr lang="zh-CN" altLang="en-US" sz="2000" b="0" i="1">
                                  <a:solidFill>
                                    <a:srgbClr val="836967"/>
                                  </a:solidFill>
                                  <a:latin typeface="Cambria Math" panose="02040503050406030204" pitchFamily="18" charset="0"/>
                                </a:rPr>
                              </m:ctrlPr>
                            </m:sSubSupPr>
                            <m:e>
                              <m:r>
                                <a:rPr lang="zh-CN" altLang="en-US" sz="2000" b="0" i="1">
                                  <a:latin typeface="Cambria Math" panose="02040503050406030204" pitchFamily="18" charset="0"/>
                                </a:rPr>
                                <m:t>𝐸</m:t>
                              </m:r>
                            </m:e>
                            <m:sub>
                              <m:r>
                                <a:rPr lang="zh-CN" altLang="en-US" sz="2000" b="0" i="1">
                                  <a:latin typeface="Cambria Math" panose="02040503050406030204" pitchFamily="18" charset="0"/>
                                </a:rPr>
                                <m:t>𝑖</m:t>
                              </m:r>
                            </m:sub>
                            <m:sup>
                              <m:r>
                                <m:rPr>
                                  <m:sty m:val="p"/>
                                </m:rPr>
                                <a:rPr lang="zh-CN" altLang="en-US" sz="2000" b="0" i="0">
                                  <a:latin typeface="Cambria Math" panose="02040503050406030204" pitchFamily="18" charset="0"/>
                                </a:rPr>
                                <m:t>PMT</m:t>
                              </m:r>
                            </m:sup>
                          </m:sSubSup>
                        </m:e>
                      </m:d>
                    </m:oMath>
                  </m:oMathPara>
                </a14:m>
                <a:endParaRPr lang="zh-CN" altLang="en-US" sz="1600" dirty="0"/>
              </a:p>
            </p:txBody>
          </p:sp>
        </mc:Choice>
        <mc:Fallback xmlns="">
          <p:sp>
            <p:nvSpPr>
              <p:cNvPr id="23" name="文本框 22">
                <a:extLst>
                  <a:ext uri="{FF2B5EF4-FFF2-40B4-BE49-F238E27FC236}">
                    <a16:creationId xmlns:a16="http://schemas.microsoft.com/office/drawing/2014/main" id="{867FA390-DE40-49FA-B3B8-11DA0C56753F}"/>
                  </a:ext>
                </a:extLst>
              </p:cNvPr>
              <p:cNvSpPr txBox="1">
                <a:spLocks noRot="1" noChangeAspect="1" noMove="1" noResize="1" noEditPoints="1" noAdjustHandles="1" noChangeArrowheads="1" noChangeShapeType="1" noTextEdit="1"/>
              </p:cNvSpPr>
              <p:nvPr/>
            </p:nvSpPr>
            <p:spPr>
              <a:xfrm>
                <a:off x="6528048" y="5035882"/>
                <a:ext cx="6097384" cy="667875"/>
              </a:xfrm>
              <a:prstGeom prst="rect">
                <a:avLst/>
              </a:prstGeom>
              <a:blipFill>
                <a:blip r:embed="rId4"/>
                <a:stretch>
                  <a:fillRect/>
                </a:stretch>
              </a:blipFill>
            </p:spPr>
            <p:txBody>
              <a:bodyPr/>
              <a:lstStyle/>
              <a:p>
                <a:r>
                  <a:rPr lang="zh-CN" altLang="en-US">
                    <a:noFill/>
                  </a:rPr>
                  <a:t> </a:t>
                </a:r>
              </a:p>
            </p:txBody>
          </p:sp>
        </mc:Fallback>
      </mc:AlternateContent>
      <p:sp>
        <p:nvSpPr>
          <p:cNvPr id="32" name="文本框 31">
            <a:extLst>
              <a:ext uri="{FF2B5EF4-FFF2-40B4-BE49-F238E27FC236}">
                <a16:creationId xmlns:a16="http://schemas.microsoft.com/office/drawing/2014/main" id="{5A775D29-63A3-493B-837B-819C3A8CA411}"/>
              </a:ext>
            </a:extLst>
          </p:cNvPr>
          <p:cNvSpPr txBox="1"/>
          <p:nvPr/>
        </p:nvSpPr>
        <p:spPr>
          <a:xfrm>
            <a:off x="8954907" y="5707730"/>
            <a:ext cx="1224136" cy="369332"/>
          </a:xfrm>
          <a:prstGeom prst="rect">
            <a:avLst/>
          </a:prstGeom>
          <a:noFill/>
        </p:spPr>
        <p:txBody>
          <a:bodyPr wrap="square">
            <a:spAutoFit/>
          </a:bodyPr>
          <a:lstStyle/>
          <a:p>
            <a:r>
              <a:rPr lang="en-US" altLang="zh-CN" sz="1800" b="1" dirty="0">
                <a:solidFill>
                  <a:srgbClr val="00B050"/>
                </a:solidFill>
                <a:latin typeface="Century Gothic" panose="020B0502020202020204" pitchFamily="34" charset="0"/>
              </a:rPr>
              <a:t>Prior </a:t>
            </a:r>
            <a:r>
              <a:rPr lang="en-US" altLang="zh-CN" b="1" dirty="0">
                <a:solidFill>
                  <a:srgbClr val="00B050"/>
                </a:solidFill>
                <a:latin typeface="Century Gothic" panose="020B0502020202020204" pitchFamily="34" charset="0"/>
              </a:rPr>
              <a:t>Error</a:t>
            </a:r>
            <a:endParaRPr lang="zh-CN" altLang="en-US" dirty="0"/>
          </a:p>
        </p:txBody>
      </p:sp>
      <p:sp>
        <p:nvSpPr>
          <p:cNvPr id="34" name="文本框 33">
            <a:extLst>
              <a:ext uri="{FF2B5EF4-FFF2-40B4-BE49-F238E27FC236}">
                <a16:creationId xmlns:a16="http://schemas.microsoft.com/office/drawing/2014/main" id="{BAC62C68-D2B4-4419-997A-5B2C70300F20}"/>
              </a:ext>
            </a:extLst>
          </p:cNvPr>
          <p:cNvSpPr txBox="1"/>
          <p:nvPr/>
        </p:nvSpPr>
        <p:spPr>
          <a:xfrm>
            <a:off x="10056440" y="5725030"/>
            <a:ext cx="1224136" cy="369332"/>
          </a:xfrm>
          <a:prstGeom prst="rect">
            <a:avLst/>
          </a:prstGeom>
          <a:noFill/>
        </p:spPr>
        <p:txBody>
          <a:bodyPr wrap="square">
            <a:spAutoFit/>
          </a:bodyPr>
          <a:lstStyle/>
          <a:p>
            <a:r>
              <a:rPr lang="en-US" altLang="zh-CN" b="1" dirty="0">
                <a:solidFill>
                  <a:srgbClr val="E93909"/>
                </a:solidFill>
                <a:latin typeface="Century Gothic" panose="020B0502020202020204" pitchFamily="34" charset="0"/>
              </a:rPr>
              <a:t>EPE</a:t>
            </a:r>
            <a:r>
              <a:rPr lang="en-US" altLang="zh-CN" sz="1800" b="1" dirty="0">
                <a:solidFill>
                  <a:srgbClr val="E93909"/>
                </a:solidFill>
                <a:latin typeface="Century Gothic" panose="020B0502020202020204" pitchFamily="34" charset="0"/>
              </a:rPr>
              <a:t> </a:t>
            </a:r>
            <a:r>
              <a:rPr lang="en-US" altLang="zh-CN" b="1" dirty="0">
                <a:solidFill>
                  <a:srgbClr val="E93909"/>
                </a:solidFill>
                <a:latin typeface="Century Gothic" panose="020B0502020202020204" pitchFamily="34" charset="0"/>
              </a:rPr>
              <a:t>Error</a:t>
            </a:r>
            <a:endParaRPr lang="zh-CN" altLang="en-US" dirty="0">
              <a:solidFill>
                <a:srgbClr val="E93909"/>
              </a:solidFill>
            </a:endParaRPr>
          </a:p>
        </p:txBody>
      </p:sp>
      <p:sp>
        <p:nvSpPr>
          <p:cNvPr id="35" name="文本框 34">
            <a:extLst>
              <a:ext uri="{FF2B5EF4-FFF2-40B4-BE49-F238E27FC236}">
                <a16:creationId xmlns:a16="http://schemas.microsoft.com/office/drawing/2014/main" id="{A2FED387-2E14-49E8-BD51-3BD27C4FBE17}"/>
              </a:ext>
            </a:extLst>
          </p:cNvPr>
          <p:cNvSpPr txBox="1"/>
          <p:nvPr/>
        </p:nvSpPr>
        <p:spPr>
          <a:xfrm>
            <a:off x="11064552" y="5721057"/>
            <a:ext cx="1224136" cy="369332"/>
          </a:xfrm>
          <a:prstGeom prst="rect">
            <a:avLst/>
          </a:prstGeom>
          <a:noFill/>
        </p:spPr>
        <p:txBody>
          <a:bodyPr wrap="square">
            <a:spAutoFit/>
          </a:bodyPr>
          <a:lstStyle/>
          <a:p>
            <a:r>
              <a:rPr lang="en-US" altLang="zh-CN" b="1" dirty="0">
                <a:solidFill>
                  <a:srgbClr val="0070C0"/>
                </a:solidFill>
                <a:latin typeface="Century Gothic" panose="020B0502020202020204" pitchFamily="34" charset="0"/>
              </a:rPr>
              <a:t>PMT</a:t>
            </a:r>
            <a:r>
              <a:rPr lang="en-US" altLang="zh-CN" sz="1800" b="1" dirty="0">
                <a:solidFill>
                  <a:srgbClr val="0070C0"/>
                </a:solidFill>
                <a:latin typeface="Century Gothic" panose="020B0502020202020204" pitchFamily="34" charset="0"/>
              </a:rPr>
              <a:t> </a:t>
            </a:r>
            <a:r>
              <a:rPr lang="en-US" altLang="zh-CN" b="1" dirty="0">
                <a:solidFill>
                  <a:srgbClr val="0070C0"/>
                </a:solidFill>
                <a:latin typeface="Century Gothic" panose="020B0502020202020204" pitchFamily="34" charset="0"/>
              </a:rPr>
              <a:t>Error</a:t>
            </a:r>
            <a:endParaRPr lang="zh-CN" altLang="en-US" dirty="0">
              <a:solidFill>
                <a:srgbClr val="0070C0"/>
              </a:solidFill>
            </a:endParaRPr>
          </a:p>
        </p:txBody>
      </p:sp>
      <p:cxnSp>
        <p:nvCxnSpPr>
          <p:cNvPr id="28" name="直接连接符 27">
            <a:extLst>
              <a:ext uri="{FF2B5EF4-FFF2-40B4-BE49-F238E27FC236}">
                <a16:creationId xmlns:a16="http://schemas.microsoft.com/office/drawing/2014/main" id="{2052EB5B-ABB2-4EF2-B1F6-718CE69296BD}"/>
              </a:ext>
            </a:extLst>
          </p:cNvPr>
          <p:cNvCxnSpPr/>
          <p:nvPr/>
        </p:nvCxnSpPr>
        <p:spPr>
          <a:xfrm>
            <a:off x="9264352" y="5611946"/>
            <a:ext cx="79208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72CAC1B5-FD47-4A54-8839-6AB4B0C3E7AA}"/>
              </a:ext>
            </a:extLst>
          </p:cNvPr>
          <p:cNvCxnSpPr/>
          <p:nvPr/>
        </p:nvCxnSpPr>
        <p:spPr>
          <a:xfrm>
            <a:off x="10188808" y="5609385"/>
            <a:ext cx="792088" cy="0"/>
          </a:xfrm>
          <a:prstGeom prst="line">
            <a:avLst/>
          </a:prstGeom>
          <a:ln w="28575">
            <a:solidFill>
              <a:srgbClr val="E93909"/>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564B3A49-E360-41EA-83C8-893D7BC8FFEE}"/>
              </a:ext>
            </a:extLst>
          </p:cNvPr>
          <p:cNvCxnSpPr/>
          <p:nvPr/>
        </p:nvCxnSpPr>
        <p:spPr>
          <a:xfrm>
            <a:off x="11064552" y="5609385"/>
            <a:ext cx="7920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405346EE-47A4-4A47-BC76-74616728C234}"/>
              </a:ext>
            </a:extLst>
          </p:cNvPr>
          <p:cNvGrpSpPr/>
          <p:nvPr/>
        </p:nvGrpSpPr>
        <p:grpSpPr>
          <a:xfrm>
            <a:off x="583610" y="4923889"/>
            <a:ext cx="6459943" cy="1444329"/>
            <a:chOff x="479376" y="5593789"/>
            <a:chExt cx="6459943" cy="1444329"/>
          </a:xfrm>
        </p:grpSpPr>
        <p:sp>
          <p:nvSpPr>
            <p:cNvPr id="21" name="圆角矩形 14">
              <a:extLst>
                <a:ext uri="{FF2B5EF4-FFF2-40B4-BE49-F238E27FC236}">
                  <a16:creationId xmlns:a16="http://schemas.microsoft.com/office/drawing/2014/main" id="{F90ACED0-D174-49AF-A47A-88F98394270D}"/>
                </a:ext>
              </a:extLst>
            </p:cNvPr>
            <p:cNvSpPr/>
            <p:nvPr/>
          </p:nvSpPr>
          <p:spPr>
            <a:xfrm>
              <a:off x="479376" y="5593789"/>
              <a:ext cx="6459943" cy="1444329"/>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400" dirty="0">
                  <a:solidFill>
                    <a:schemeClr val="tx1"/>
                  </a:solidFill>
                  <a:latin typeface="Century Gothic" panose="020B0502020202020204" pitchFamily="34" charset="0"/>
                </a:rPr>
                <a:t>      Three error terms are jointly minimized.</a:t>
              </a:r>
            </a:p>
            <a:p>
              <a:pPr>
                <a:lnSpc>
                  <a:spcPct val="130000"/>
                </a:lnSpc>
              </a:pPr>
              <a:r>
                <a:rPr lang="en-US" altLang="zh-CN" sz="2400" dirty="0">
                  <a:solidFill>
                    <a:schemeClr val="tx1"/>
                  </a:solidFill>
                  <a:latin typeface="Century Gothic" panose="020B0502020202020204" pitchFamily="34" charset="0"/>
                </a:rPr>
                <a:t>A </a:t>
              </a:r>
              <a:r>
                <a:rPr lang="en-US" altLang="zh-CN" sz="2400" b="1" dirty="0">
                  <a:solidFill>
                    <a:schemeClr val="tx1"/>
                  </a:solidFill>
                  <a:latin typeface="Century Gothic" panose="020B0502020202020204" pitchFamily="34" charset="0"/>
                </a:rPr>
                <a:t>fine-grained</a:t>
              </a:r>
              <a:r>
                <a:rPr lang="en-US" altLang="zh-CN" sz="2400" dirty="0">
                  <a:solidFill>
                    <a:schemeClr val="tx1"/>
                  </a:solidFill>
                  <a:latin typeface="Century Gothic" panose="020B0502020202020204" pitchFamily="34" charset="0"/>
                </a:rPr>
                <a:t> 6-DoF trajectory </a:t>
              </a:r>
              <a:r>
                <a:rPr lang="en-US" altLang="zh-CN" sz="2400" b="1" dirty="0">
                  <a:solidFill>
                    <a:schemeClr val="tx1"/>
                  </a:solidFill>
                  <a:latin typeface="Century Gothic" panose="020B0502020202020204" pitchFamily="34" charset="0"/>
                </a:rPr>
                <a:t>without cumulative drift</a:t>
              </a:r>
              <a:r>
                <a:rPr lang="en-US" altLang="zh-CN" sz="2400" dirty="0">
                  <a:solidFill>
                    <a:schemeClr val="tx1"/>
                  </a:solidFill>
                  <a:latin typeface="Century Gothic" panose="020B0502020202020204" pitchFamily="34" charset="0"/>
                </a:rPr>
                <a:t> is reconstructed.</a:t>
              </a:r>
            </a:p>
          </p:txBody>
        </p:sp>
        <p:pic>
          <p:nvPicPr>
            <p:cNvPr id="22" name="图片 21" descr="图标&#10;&#10;描述已自动生成">
              <a:extLst>
                <a:ext uri="{FF2B5EF4-FFF2-40B4-BE49-F238E27FC236}">
                  <a16:creationId xmlns:a16="http://schemas.microsoft.com/office/drawing/2014/main" id="{94C8306E-350A-4F74-AB04-42B7D5DBEE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127" y="5604653"/>
              <a:ext cx="551250" cy="562175"/>
            </a:xfrm>
            <a:prstGeom prst="rect">
              <a:avLst/>
            </a:prstGeom>
          </p:spPr>
        </p:pic>
      </p:grpSp>
    </p:spTree>
    <p:extLst>
      <p:ext uri="{BB962C8B-B14F-4D97-AF65-F5344CB8AC3E}">
        <p14:creationId xmlns:p14="http://schemas.microsoft.com/office/powerpoint/2010/main" val="64512032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245501"/>
            <a:ext cx="10871200" cy="1020762"/>
          </a:xfrm>
        </p:spPr>
        <p:txBody>
          <a:bodyPr/>
          <a:lstStyle/>
          <a:p>
            <a:r>
              <a:rPr lang="en-US" altLang="zh-CN" dirty="0"/>
              <a:t>Experiment Setup</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14</a:t>
            </a:fld>
            <a:endParaRPr lang="en-US" altLang="zh-CN" dirty="0">
              <a:solidFill>
                <a:srgbClr val="000000"/>
              </a:solidFill>
              <a:latin typeface="Arial" charset="0"/>
            </a:endParaRPr>
          </a:p>
        </p:txBody>
      </p:sp>
      <p:sp>
        <p:nvSpPr>
          <p:cNvPr id="14" name="文本框 13">
            <a:extLst>
              <a:ext uri="{FF2B5EF4-FFF2-40B4-BE49-F238E27FC236}">
                <a16:creationId xmlns:a16="http://schemas.microsoft.com/office/drawing/2014/main" id="{422092DD-0A8F-4247-BF98-5E3182D2B62D}"/>
              </a:ext>
            </a:extLst>
          </p:cNvPr>
          <p:cNvSpPr txBox="1"/>
          <p:nvPr/>
        </p:nvSpPr>
        <p:spPr>
          <a:xfrm>
            <a:off x="551384" y="1488180"/>
            <a:ext cx="6768752" cy="4847224"/>
          </a:xfrm>
          <a:prstGeom prst="rect">
            <a:avLst/>
          </a:prstGeom>
          <a:noFill/>
        </p:spPr>
        <p:txBody>
          <a:bodyPr wrap="square" rtlCol="0">
            <a:spAutoFit/>
          </a:bodyPr>
          <a:lstStyle/>
          <a:p>
            <a:pPr marL="0" lvl="1">
              <a:lnSpc>
                <a:spcPct val="130000"/>
              </a:lnSpc>
              <a:spcBef>
                <a:spcPts val="600"/>
              </a:spcBef>
            </a:pPr>
            <a:r>
              <a:rPr lang="en-US" altLang="zh-CN" sz="2400" b="1" dirty="0">
                <a:latin typeface="Century Gothic" panose="020B0502020202020204" pitchFamily="34" charset="0"/>
              </a:rPr>
              <a:t>System implementation</a:t>
            </a:r>
            <a:r>
              <a:rPr lang="zh-CN" altLang="en-US" sz="2400" b="1" dirty="0">
                <a:latin typeface="Century Gothic" panose="020B0502020202020204" pitchFamily="34" charset="0"/>
              </a:rPr>
              <a:t>：</a:t>
            </a:r>
            <a:endParaRPr lang="en-US" altLang="zh-CN" sz="2400" b="1" dirty="0">
              <a:latin typeface="Century Gothic" panose="020B0502020202020204" pitchFamily="34" charset="0"/>
            </a:endParaRPr>
          </a:p>
          <a:p>
            <a:pPr marL="342900" lvl="1" indent="-342900">
              <a:lnSpc>
                <a:spcPct val="130000"/>
              </a:lnSpc>
              <a:buFont typeface="Arial" panose="020B0604020202020204" pitchFamily="34" charset="0"/>
              <a:buChar char="•"/>
            </a:pPr>
            <a:r>
              <a:rPr lang="en-US" altLang="zh-CN" sz="2000" dirty="0">
                <a:latin typeface="Century Gothic" panose="020B0502020202020204" pitchFamily="34" charset="0"/>
              </a:rPr>
              <a:t>3 × 4 antenna array.</a:t>
            </a:r>
          </a:p>
          <a:p>
            <a:pPr marL="342900" lvl="1" indent="-342900">
              <a:lnSpc>
                <a:spcPct val="130000"/>
              </a:lnSpc>
              <a:buFont typeface="Arial" panose="020B0604020202020204" pitchFamily="34" charset="0"/>
              <a:buChar char="•"/>
            </a:pPr>
            <a:r>
              <a:rPr lang="en-US" altLang="zh-CN" sz="2000" dirty="0">
                <a:latin typeface="Century Gothic" panose="020B0502020202020204" pitchFamily="34" charset="0"/>
              </a:rPr>
              <a:t>4 × AR9580 commercial NIC.</a:t>
            </a:r>
          </a:p>
          <a:p>
            <a:pPr marL="342900" lvl="1" indent="-342900">
              <a:lnSpc>
                <a:spcPct val="130000"/>
              </a:lnSpc>
              <a:buFont typeface="Arial" panose="020B0604020202020204" pitchFamily="34" charset="0"/>
              <a:buChar char="•"/>
            </a:pPr>
            <a:r>
              <a:rPr lang="en-US" altLang="zh-CN" sz="2000" dirty="0">
                <a:latin typeface="Century Gothic" panose="020B0502020202020204" pitchFamily="34" charset="0"/>
              </a:rPr>
              <a:t>Industrial drone with APM flight controller.</a:t>
            </a:r>
            <a:endParaRPr lang="en-US" altLang="zh-CN" sz="2000" b="1" dirty="0">
              <a:latin typeface="Century Gothic" panose="020B0502020202020204" pitchFamily="34" charset="0"/>
            </a:endParaRPr>
          </a:p>
          <a:p>
            <a:pPr marL="0" lvl="1">
              <a:lnSpc>
                <a:spcPct val="130000"/>
              </a:lnSpc>
            </a:pPr>
            <a:r>
              <a:rPr lang="en-US" altLang="zh-CN" sz="2400" b="1" dirty="0">
                <a:latin typeface="Century Gothic" panose="020B0502020202020204" pitchFamily="34" charset="0"/>
              </a:rPr>
              <a:t>Field Study:</a:t>
            </a:r>
          </a:p>
          <a:p>
            <a:pPr marL="342900" lvl="1" indent="-342900">
              <a:lnSpc>
                <a:spcPct val="130000"/>
              </a:lnSpc>
              <a:buFont typeface="Arial" panose="020B0604020202020204" pitchFamily="34" charset="0"/>
              <a:buChar char="•"/>
            </a:pPr>
            <a:r>
              <a:rPr lang="en-US" altLang="zh-CN" sz="2000" dirty="0">
                <a:latin typeface="Century Gothic" panose="020B0502020202020204" pitchFamily="34" charset="0"/>
              </a:rPr>
              <a:t>Experiments are conducted in an </a:t>
            </a:r>
            <a:r>
              <a:rPr lang="en-US" altLang="zh-CN" sz="2000" b="1" dirty="0">
                <a:solidFill>
                  <a:srgbClr val="E93909"/>
                </a:solidFill>
                <a:latin typeface="Century Gothic" panose="020B0502020202020204" pitchFamily="34" charset="0"/>
              </a:rPr>
              <a:t>office building</a:t>
            </a:r>
            <a:r>
              <a:rPr lang="en-US" altLang="zh-CN" sz="2000" dirty="0">
                <a:latin typeface="Century Gothic" panose="020B0502020202020204" pitchFamily="34" charset="0"/>
              </a:rPr>
              <a:t>.</a:t>
            </a:r>
          </a:p>
          <a:p>
            <a:pPr marL="342900" lvl="1" indent="-342900">
              <a:lnSpc>
                <a:spcPct val="130000"/>
              </a:lnSpc>
              <a:buFont typeface="Arial" panose="020B0604020202020204" pitchFamily="34" charset="0"/>
              <a:buChar char="•"/>
            </a:pPr>
            <a:r>
              <a:rPr lang="en-US" altLang="zh-CN" sz="2000" dirty="0">
                <a:latin typeface="Century Gothic" panose="020B0502020202020204" pitchFamily="34" charset="0"/>
              </a:rPr>
              <a:t>Typical Wi-Fi AP deployment.</a:t>
            </a:r>
          </a:p>
          <a:p>
            <a:pPr marL="342900" lvl="1" indent="-342900">
              <a:lnSpc>
                <a:spcPct val="130000"/>
              </a:lnSpc>
              <a:buFont typeface="Arial" panose="020B0604020202020204" pitchFamily="34" charset="0"/>
              <a:buChar char="•"/>
            </a:pPr>
            <a:r>
              <a:rPr lang="en-US" altLang="zh-CN" sz="2000" dirty="0">
                <a:latin typeface="Century Gothic" panose="020B0502020202020204" pitchFamily="34" charset="0"/>
              </a:rPr>
              <a:t>3D trajectories with path length from 5 to 30 m.</a:t>
            </a:r>
          </a:p>
          <a:p>
            <a:pPr marL="342900" lvl="1" indent="-342900">
              <a:lnSpc>
                <a:spcPct val="130000"/>
              </a:lnSpc>
              <a:buFont typeface="Arial" panose="020B0604020202020204" pitchFamily="34" charset="0"/>
              <a:buChar char="•"/>
            </a:pPr>
            <a:r>
              <a:rPr lang="en-US" altLang="zh-CN" sz="2000" dirty="0">
                <a:latin typeface="Century Gothic" panose="020B0502020202020204" pitchFamily="34" charset="0"/>
              </a:rPr>
              <a:t>Normal / Low-light-level / Texture-less scenarios.</a:t>
            </a:r>
          </a:p>
          <a:p>
            <a:pPr marL="0" lvl="1">
              <a:lnSpc>
                <a:spcPct val="130000"/>
              </a:lnSpc>
              <a:spcBef>
                <a:spcPts val="600"/>
              </a:spcBef>
            </a:pPr>
            <a:r>
              <a:rPr lang="en-US" altLang="zh-CN" sz="2400" b="1" dirty="0">
                <a:latin typeface="Century Gothic" panose="020B0502020202020204" pitchFamily="34" charset="0"/>
              </a:rPr>
              <a:t>Ground Truth</a:t>
            </a:r>
          </a:p>
          <a:p>
            <a:pPr marL="342900" lvl="1" indent="-342900">
              <a:lnSpc>
                <a:spcPct val="130000"/>
              </a:lnSpc>
              <a:buFont typeface="Arial" panose="020B0604020202020204" pitchFamily="34" charset="0"/>
              <a:buChar char="•"/>
            </a:pPr>
            <a:r>
              <a:rPr lang="en-US" altLang="zh-CN" sz="2000" b="1" dirty="0">
                <a:latin typeface="Century Gothic" panose="020B0502020202020204" pitchFamily="34" charset="0"/>
              </a:rPr>
              <a:t> </a:t>
            </a:r>
            <a:r>
              <a:rPr lang="en-US" altLang="zh-CN" sz="2000" b="1" dirty="0" err="1">
                <a:solidFill>
                  <a:srgbClr val="E93909"/>
                </a:solidFill>
                <a:latin typeface="Century Gothic" panose="020B0502020202020204" pitchFamily="34" charset="0"/>
              </a:rPr>
              <a:t>OptiTrack</a:t>
            </a:r>
            <a:r>
              <a:rPr lang="en-US" altLang="zh-CN" sz="2000" dirty="0">
                <a:latin typeface="Century Gothic" panose="020B0502020202020204" pitchFamily="34" charset="0"/>
              </a:rPr>
              <a:t> with sub-millimeter-level accuracy.</a:t>
            </a:r>
          </a:p>
        </p:txBody>
      </p:sp>
      <p:pic>
        <p:nvPicPr>
          <p:cNvPr id="5" name="图片 4">
            <a:extLst>
              <a:ext uri="{FF2B5EF4-FFF2-40B4-BE49-F238E27FC236}">
                <a16:creationId xmlns:a16="http://schemas.microsoft.com/office/drawing/2014/main" id="{C414943D-429F-4B9C-85CB-0E996A9D743B}"/>
              </a:ext>
            </a:extLst>
          </p:cNvPr>
          <p:cNvPicPr>
            <a:picLocks noChangeAspect="1"/>
          </p:cNvPicPr>
          <p:nvPr/>
        </p:nvPicPr>
        <p:blipFill>
          <a:blip r:embed="rId3"/>
          <a:stretch>
            <a:fillRect/>
          </a:stretch>
        </p:blipFill>
        <p:spPr>
          <a:xfrm>
            <a:off x="7882427" y="3822574"/>
            <a:ext cx="3969660" cy="2555018"/>
          </a:xfrm>
          <a:prstGeom prst="rect">
            <a:avLst/>
          </a:prstGeom>
        </p:spPr>
      </p:pic>
      <p:sp>
        <p:nvSpPr>
          <p:cNvPr id="17" name="文本框 16">
            <a:extLst>
              <a:ext uri="{FF2B5EF4-FFF2-40B4-BE49-F238E27FC236}">
                <a16:creationId xmlns:a16="http://schemas.microsoft.com/office/drawing/2014/main" id="{0176ED3D-E749-42A2-AA39-815D8C10DCD0}"/>
              </a:ext>
            </a:extLst>
          </p:cNvPr>
          <p:cNvSpPr txBox="1"/>
          <p:nvPr/>
        </p:nvSpPr>
        <p:spPr>
          <a:xfrm>
            <a:off x="8883174" y="6251333"/>
            <a:ext cx="1957587" cy="369332"/>
          </a:xfrm>
          <a:prstGeom prst="rect">
            <a:avLst/>
          </a:prstGeom>
          <a:noFill/>
        </p:spPr>
        <p:txBody>
          <a:bodyPr wrap="none" rtlCol="0">
            <a:spAutoFit/>
          </a:bodyPr>
          <a:lstStyle/>
          <a:p>
            <a:pPr algn="ctr" fontAlgn="base">
              <a:spcBef>
                <a:spcPct val="0"/>
              </a:spcBef>
              <a:spcAft>
                <a:spcPct val="0"/>
              </a:spcAft>
            </a:pPr>
            <a:r>
              <a:rPr lang="en-US" altLang="zh-CN" b="1" dirty="0">
                <a:latin typeface="Century Gothic" panose="020B0502020202020204" pitchFamily="34" charset="0"/>
              </a:rPr>
              <a:t>Trajectory setup</a:t>
            </a:r>
          </a:p>
        </p:txBody>
      </p:sp>
      <p:pic>
        <p:nvPicPr>
          <p:cNvPr id="24" name="图片 23">
            <a:extLst>
              <a:ext uri="{FF2B5EF4-FFF2-40B4-BE49-F238E27FC236}">
                <a16:creationId xmlns:a16="http://schemas.microsoft.com/office/drawing/2014/main" id="{4D762FBD-03DB-4282-902A-9EEA3E93E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160" y="1024994"/>
            <a:ext cx="4487478" cy="2404006"/>
          </a:xfrm>
          <a:prstGeom prst="rect">
            <a:avLst/>
          </a:prstGeom>
        </p:spPr>
      </p:pic>
      <p:sp>
        <p:nvSpPr>
          <p:cNvPr id="25" name="文本框 24">
            <a:extLst>
              <a:ext uri="{FF2B5EF4-FFF2-40B4-BE49-F238E27FC236}">
                <a16:creationId xmlns:a16="http://schemas.microsoft.com/office/drawing/2014/main" id="{DDE6A282-9269-4C65-BB6D-845C50DDE1AA}"/>
              </a:ext>
            </a:extLst>
          </p:cNvPr>
          <p:cNvSpPr txBox="1"/>
          <p:nvPr/>
        </p:nvSpPr>
        <p:spPr>
          <a:xfrm>
            <a:off x="8376309" y="3382445"/>
            <a:ext cx="2807180" cy="369332"/>
          </a:xfrm>
          <a:prstGeom prst="rect">
            <a:avLst/>
          </a:prstGeom>
          <a:noFill/>
        </p:spPr>
        <p:txBody>
          <a:bodyPr wrap="none" rtlCol="0">
            <a:spAutoFit/>
          </a:bodyPr>
          <a:lstStyle/>
          <a:p>
            <a:pPr algn="ctr" fontAlgn="base">
              <a:spcBef>
                <a:spcPct val="0"/>
              </a:spcBef>
              <a:spcAft>
                <a:spcPct val="0"/>
              </a:spcAft>
            </a:pPr>
            <a:r>
              <a:rPr lang="en-US" altLang="zh-CN" b="1" dirty="0">
                <a:latin typeface="Century Gothic" panose="020B0502020202020204" pitchFamily="34" charset="0"/>
              </a:rPr>
              <a:t>System Implementation</a:t>
            </a:r>
          </a:p>
        </p:txBody>
      </p:sp>
    </p:spTree>
    <p:extLst>
      <p:ext uri="{BB962C8B-B14F-4D97-AF65-F5344CB8AC3E}">
        <p14:creationId xmlns:p14="http://schemas.microsoft.com/office/powerpoint/2010/main" val="359502245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245501"/>
            <a:ext cx="10871200" cy="1020762"/>
          </a:xfrm>
        </p:spPr>
        <p:txBody>
          <a:bodyPr/>
          <a:lstStyle/>
          <a:p>
            <a:r>
              <a:rPr lang="en-US" altLang="zh-CN" dirty="0"/>
              <a:t>Experiment Setup</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15</a:t>
            </a:fld>
            <a:endParaRPr lang="en-US" altLang="zh-CN" dirty="0">
              <a:solidFill>
                <a:srgbClr val="000000"/>
              </a:solidFill>
              <a:latin typeface="Arial" charset="0"/>
            </a:endParaRPr>
          </a:p>
        </p:txBody>
      </p:sp>
      <p:pic>
        <p:nvPicPr>
          <p:cNvPr id="11" name="图片 10">
            <a:extLst>
              <a:ext uri="{FF2B5EF4-FFF2-40B4-BE49-F238E27FC236}">
                <a16:creationId xmlns:a16="http://schemas.microsoft.com/office/drawing/2014/main" id="{4BC126B6-6EB9-4611-BC83-8B545D349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12192000" cy="3884884"/>
          </a:xfrm>
          <a:prstGeom prst="rect">
            <a:avLst/>
          </a:prstGeom>
        </p:spPr>
      </p:pic>
      <p:sp>
        <p:nvSpPr>
          <p:cNvPr id="15" name="文本框 14">
            <a:extLst>
              <a:ext uri="{FF2B5EF4-FFF2-40B4-BE49-F238E27FC236}">
                <a16:creationId xmlns:a16="http://schemas.microsoft.com/office/drawing/2014/main" id="{7DC6CE44-D30F-407C-8E6C-F1A6A3B7DACC}"/>
              </a:ext>
            </a:extLst>
          </p:cNvPr>
          <p:cNvSpPr txBox="1"/>
          <p:nvPr/>
        </p:nvSpPr>
        <p:spPr>
          <a:xfrm>
            <a:off x="2279576" y="5215027"/>
            <a:ext cx="6771405" cy="923330"/>
          </a:xfrm>
          <a:prstGeom prst="rect">
            <a:avLst/>
          </a:prstGeom>
          <a:noFill/>
        </p:spPr>
        <p:txBody>
          <a:bodyPr wrap="none" rtlCol="0">
            <a:spAutoFit/>
          </a:bodyPr>
          <a:lstStyle/>
          <a:p>
            <a:pPr marL="342900" indent="-342900" fontAlgn="base">
              <a:spcBef>
                <a:spcPct val="0"/>
              </a:spcBef>
              <a:spcAft>
                <a:spcPct val="0"/>
              </a:spcAft>
              <a:buAutoNum type="alphaLcParenBoth"/>
            </a:pPr>
            <a:r>
              <a:rPr lang="en-US" altLang="zh-CN" b="1" dirty="0">
                <a:latin typeface="Century Gothic" panose="020B0502020202020204" pitchFamily="34" charset="0"/>
              </a:rPr>
              <a:t>An experimental scenario with satisfactory conditions.</a:t>
            </a:r>
          </a:p>
          <a:p>
            <a:pPr marL="342900" indent="-342900" fontAlgn="base">
              <a:spcBef>
                <a:spcPct val="0"/>
              </a:spcBef>
              <a:spcAft>
                <a:spcPct val="0"/>
              </a:spcAft>
              <a:buAutoNum type="alphaLcParenBoth"/>
            </a:pPr>
            <a:r>
              <a:rPr lang="en-US" altLang="zh-CN" b="1" dirty="0">
                <a:latin typeface="Century Gothic" panose="020B0502020202020204" pitchFamily="34" charset="0"/>
              </a:rPr>
              <a:t> A low-light-level scenario from the drone’s perspective.</a:t>
            </a:r>
          </a:p>
          <a:p>
            <a:pPr marL="342900" indent="-342900" fontAlgn="base">
              <a:spcBef>
                <a:spcPct val="0"/>
              </a:spcBef>
              <a:spcAft>
                <a:spcPct val="0"/>
              </a:spcAft>
              <a:buAutoNum type="alphaLcParenBoth"/>
            </a:pPr>
            <a:r>
              <a:rPr lang="en-US" altLang="zh-CN" b="1" dirty="0">
                <a:latin typeface="Century Gothic" panose="020B0502020202020204" pitchFamily="34" charset="0"/>
              </a:rPr>
              <a:t> A texture-less scenario from the drone’s perspective.</a:t>
            </a:r>
          </a:p>
        </p:txBody>
      </p:sp>
    </p:spTree>
    <p:extLst>
      <p:ext uri="{BB962C8B-B14F-4D97-AF65-F5344CB8AC3E}">
        <p14:creationId xmlns:p14="http://schemas.microsoft.com/office/powerpoint/2010/main" val="85881498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245501"/>
            <a:ext cx="10871200" cy="1020762"/>
          </a:xfrm>
        </p:spPr>
        <p:txBody>
          <a:bodyPr/>
          <a:lstStyle/>
          <a:p>
            <a:r>
              <a:rPr lang="en-US" altLang="zh-CN" dirty="0"/>
              <a:t>Experiment – Overall Performance</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16</a:t>
            </a:fld>
            <a:endParaRPr lang="en-US" altLang="zh-CN" dirty="0">
              <a:solidFill>
                <a:srgbClr val="000000"/>
              </a:solidFill>
              <a:latin typeface="Arial" charset="0"/>
            </a:endParaRPr>
          </a:p>
        </p:txBody>
      </p:sp>
      <p:pic>
        <p:nvPicPr>
          <p:cNvPr id="5" name="图片 4">
            <a:extLst>
              <a:ext uri="{FF2B5EF4-FFF2-40B4-BE49-F238E27FC236}">
                <a16:creationId xmlns:a16="http://schemas.microsoft.com/office/drawing/2014/main" id="{09B74CA8-E7DC-40A2-9C8F-49F6AD08FA76}"/>
              </a:ext>
            </a:extLst>
          </p:cNvPr>
          <p:cNvPicPr>
            <a:picLocks noChangeAspect="1"/>
          </p:cNvPicPr>
          <p:nvPr/>
        </p:nvPicPr>
        <p:blipFill rotWithShape="1">
          <a:blip r:embed="rId3"/>
          <a:srcRect r="67038"/>
          <a:stretch/>
        </p:blipFill>
        <p:spPr>
          <a:xfrm>
            <a:off x="407368" y="1052736"/>
            <a:ext cx="3528392" cy="4631946"/>
          </a:xfrm>
          <a:prstGeom prst="rect">
            <a:avLst/>
          </a:prstGeom>
        </p:spPr>
      </p:pic>
      <p:pic>
        <p:nvPicPr>
          <p:cNvPr id="16" name="图片 15">
            <a:extLst>
              <a:ext uri="{FF2B5EF4-FFF2-40B4-BE49-F238E27FC236}">
                <a16:creationId xmlns:a16="http://schemas.microsoft.com/office/drawing/2014/main" id="{BE78BA86-D5A8-434C-BC46-E7509078385C}"/>
              </a:ext>
            </a:extLst>
          </p:cNvPr>
          <p:cNvPicPr>
            <a:picLocks noChangeAspect="1"/>
          </p:cNvPicPr>
          <p:nvPr/>
        </p:nvPicPr>
        <p:blipFill rotWithShape="1">
          <a:blip r:embed="rId3"/>
          <a:srcRect l="67269" r="-231"/>
          <a:stretch/>
        </p:blipFill>
        <p:spPr>
          <a:xfrm>
            <a:off x="8399252" y="1106651"/>
            <a:ext cx="3528392" cy="4631946"/>
          </a:xfrm>
          <a:prstGeom prst="rect">
            <a:avLst/>
          </a:prstGeom>
        </p:spPr>
      </p:pic>
      <p:pic>
        <p:nvPicPr>
          <p:cNvPr id="17" name="图片 16">
            <a:extLst>
              <a:ext uri="{FF2B5EF4-FFF2-40B4-BE49-F238E27FC236}">
                <a16:creationId xmlns:a16="http://schemas.microsoft.com/office/drawing/2014/main" id="{16E571E2-7353-4032-BD99-431555B4E69D}"/>
              </a:ext>
            </a:extLst>
          </p:cNvPr>
          <p:cNvPicPr>
            <a:picLocks noChangeAspect="1"/>
          </p:cNvPicPr>
          <p:nvPr/>
        </p:nvPicPr>
        <p:blipFill rotWithShape="1">
          <a:blip r:embed="rId3"/>
          <a:srcRect l="33635" r="33403"/>
          <a:stretch/>
        </p:blipFill>
        <p:spPr>
          <a:xfrm>
            <a:off x="4403310" y="1058077"/>
            <a:ext cx="3528392" cy="4631946"/>
          </a:xfrm>
          <a:prstGeom prst="rect">
            <a:avLst/>
          </a:prstGeom>
        </p:spPr>
      </p:pic>
      <p:sp>
        <p:nvSpPr>
          <p:cNvPr id="18" name="文本框 17">
            <a:extLst>
              <a:ext uri="{FF2B5EF4-FFF2-40B4-BE49-F238E27FC236}">
                <a16:creationId xmlns:a16="http://schemas.microsoft.com/office/drawing/2014/main" id="{6622171A-C5F8-49D4-8760-1810DC6AD153}"/>
              </a:ext>
            </a:extLst>
          </p:cNvPr>
          <p:cNvSpPr txBox="1"/>
          <p:nvPr/>
        </p:nvSpPr>
        <p:spPr>
          <a:xfrm>
            <a:off x="145208" y="5640343"/>
            <a:ext cx="4052713" cy="338554"/>
          </a:xfrm>
          <a:prstGeom prst="rect">
            <a:avLst/>
          </a:prstGeom>
          <a:noFill/>
        </p:spPr>
        <p:txBody>
          <a:bodyPr wrap="none" rtlCol="0">
            <a:spAutoFit/>
          </a:bodyPr>
          <a:lstStyle/>
          <a:p>
            <a:pPr algn="ctr" fontAlgn="base">
              <a:spcBef>
                <a:spcPct val="0"/>
              </a:spcBef>
              <a:spcAft>
                <a:spcPct val="0"/>
              </a:spcAft>
            </a:pPr>
            <a:r>
              <a:rPr lang="en-US" altLang="zh-CN" sz="1600" b="1" dirty="0">
                <a:latin typeface="Century Gothic" panose="020B0502020202020204" pitchFamily="34" charset="0"/>
              </a:rPr>
              <a:t>Accuracy comparison with VINS-Mono</a:t>
            </a:r>
          </a:p>
        </p:txBody>
      </p:sp>
      <p:sp>
        <p:nvSpPr>
          <p:cNvPr id="19" name="文本框 18">
            <a:extLst>
              <a:ext uri="{FF2B5EF4-FFF2-40B4-BE49-F238E27FC236}">
                <a16:creationId xmlns:a16="http://schemas.microsoft.com/office/drawing/2014/main" id="{96117FC0-3ECA-40DC-8367-E1E51DB4ECC8}"/>
              </a:ext>
            </a:extLst>
          </p:cNvPr>
          <p:cNvSpPr txBox="1"/>
          <p:nvPr/>
        </p:nvSpPr>
        <p:spPr>
          <a:xfrm>
            <a:off x="4871864" y="5517232"/>
            <a:ext cx="2933815" cy="584775"/>
          </a:xfrm>
          <a:prstGeom prst="rect">
            <a:avLst/>
          </a:prstGeom>
          <a:noFill/>
        </p:spPr>
        <p:txBody>
          <a:bodyPr wrap="none" rtlCol="0">
            <a:spAutoFit/>
          </a:bodyPr>
          <a:lstStyle/>
          <a:p>
            <a:pPr algn="ctr" fontAlgn="base">
              <a:spcBef>
                <a:spcPct val="0"/>
              </a:spcBef>
              <a:spcAft>
                <a:spcPct val="0"/>
              </a:spcAft>
            </a:pPr>
            <a:r>
              <a:rPr lang="en-US" altLang="zh-CN" sz="1600" b="1" dirty="0">
                <a:latin typeface="Century Gothic" panose="020B0502020202020204" pitchFamily="34" charset="0"/>
              </a:rPr>
              <a:t>Accuracy comparison with </a:t>
            </a:r>
          </a:p>
          <a:p>
            <a:pPr algn="ctr" fontAlgn="base">
              <a:spcBef>
                <a:spcPct val="0"/>
              </a:spcBef>
              <a:spcAft>
                <a:spcPct val="0"/>
              </a:spcAft>
            </a:pPr>
            <a:r>
              <a:rPr lang="en-US" altLang="zh-CN" sz="1600" b="1" dirty="0">
                <a:latin typeface="Century Gothic" panose="020B0502020202020204" pitchFamily="34" charset="0"/>
              </a:rPr>
              <a:t>Wi-Fi-based solution</a:t>
            </a:r>
          </a:p>
        </p:txBody>
      </p:sp>
      <p:sp>
        <p:nvSpPr>
          <p:cNvPr id="20" name="文本框 19">
            <a:extLst>
              <a:ext uri="{FF2B5EF4-FFF2-40B4-BE49-F238E27FC236}">
                <a16:creationId xmlns:a16="http://schemas.microsoft.com/office/drawing/2014/main" id="{94F73473-7AEA-40A3-B946-8350BE917ABD}"/>
              </a:ext>
            </a:extLst>
          </p:cNvPr>
          <p:cNvSpPr txBox="1"/>
          <p:nvPr/>
        </p:nvSpPr>
        <p:spPr>
          <a:xfrm>
            <a:off x="9072272" y="5640343"/>
            <a:ext cx="2459328" cy="338554"/>
          </a:xfrm>
          <a:prstGeom prst="rect">
            <a:avLst/>
          </a:prstGeom>
          <a:noFill/>
        </p:spPr>
        <p:txBody>
          <a:bodyPr wrap="none" rtlCol="0">
            <a:spAutoFit/>
          </a:bodyPr>
          <a:lstStyle/>
          <a:p>
            <a:pPr algn="ctr" fontAlgn="base">
              <a:spcBef>
                <a:spcPct val="0"/>
              </a:spcBef>
              <a:spcAft>
                <a:spcPct val="0"/>
              </a:spcAft>
            </a:pPr>
            <a:r>
              <a:rPr lang="en-US" altLang="zh-CN" sz="1600" b="1" dirty="0">
                <a:latin typeface="Century Gothic" panose="020B0502020202020204" pitchFamily="34" charset="0"/>
              </a:rPr>
              <a:t>Resource consumption</a:t>
            </a:r>
          </a:p>
        </p:txBody>
      </p:sp>
      <p:grpSp>
        <p:nvGrpSpPr>
          <p:cNvPr id="11" name="组合 10">
            <a:extLst>
              <a:ext uri="{FF2B5EF4-FFF2-40B4-BE49-F238E27FC236}">
                <a16:creationId xmlns:a16="http://schemas.microsoft.com/office/drawing/2014/main" id="{F1C0AAB5-7D72-4A08-8937-71BDF85E11D4}"/>
              </a:ext>
            </a:extLst>
          </p:cNvPr>
          <p:cNvGrpSpPr/>
          <p:nvPr/>
        </p:nvGrpSpPr>
        <p:grpSpPr>
          <a:xfrm>
            <a:off x="251717" y="2553748"/>
            <a:ext cx="11688565" cy="1536858"/>
            <a:chOff x="227682" y="2648541"/>
            <a:chExt cx="11688565" cy="1536858"/>
          </a:xfrm>
        </p:grpSpPr>
        <p:sp>
          <p:nvSpPr>
            <p:cNvPr id="25" name="圆角矩形 14">
              <a:extLst>
                <a:ext uri="{FF2B5EF4-FFF2-40B4-BE49-F238E27FC236}">
                  <a16:creationId xmlns:a16="http://schemas.microsoft.com/office/drawing/2014/main" id="{A14E4112-A5CC-4D37-A7EE-38A110C74A97}"/>
                </a:ext>
              </a:extLst>
            </p:cNvPr>
            <p:cNvSpPr/>
            <p:nvPr/>
          </p:nvSpPr>
          <p:spPr>
            <a:xfrm>
              <a:off x="252960" y="2661530"/>
              <a:ext cx="11663287" cy="1523869"/>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400" b="1" dirty="0">
                  <a:solidFill>
                    <a:srgbClr val="E93909"/>
                  </a:solidFill>
                  <a:latin typeface="Century Gothic" panose="020B0502020202020204" pitchFamily="34" charset="0"/>
                </a:rPr>
                <a:t>     Wi-Drone</a:t>
              </a:r>
              <a:r>
                <a:rPr lang="en-US" altLang="zh-CN" sz="2400" dirty="0">
                  <a:solidFill>
                    <a:schemeClr val="tx1"/>
                  </a:solidFill>
                  <a:latin typeface="Century Gothic" panose="020B0502020202020204" pitchFamily="34" charset="0"/>
                </a:rPr>
                <a:t> achieves comparable performance with </a:t>
              </a:r>
              <a:r>
                <a:rPr lang="en-US" altLang="zh-CN" sz="2400" b="1" dirty="0">
                  <a:solidFill>
                    <a:schemeClr val="tx1"/>
                  </a:solidFill>
                  <a:latin typeface="Century Gothic" panose="020B0502020202020204" pitchFamily="34" charset="0"/>
                </a:rPr>
                <a:t>vision-IMU-based methods</a:t>
              </a:r>
              <a:r>
                <a:rPr lang="en-US" altLang="zh-CN" sz="2400" dirty="0">
                  <a:solidFill>
                    <a:schemeClr val="tx1"/>
                  </a:solidFill>
                  <a:latin typeface="Century Gothic" panose="020B0502020202020204" pitchFamily="34" charset="0"/>
                </a:rPr>
                <a:t>, with an average location tracking accuracy of </a:t>
              </a:r>
              <a:r>
                <a:rPr lang="en-US" altLang="zh-CN" sz="2400" b="1" dirty="0">
                  <a:solidFill>
                    <a:schemeClr val="tx1"/>
                  </a:solidFill>
                  <a:latin typeface="Century Gothic" panose="020B0502020202020204" pitchFamily="34" charset="0"/>
                </a:rPr>
                <a:t>26.1 cm</a:t>
              </a:r>
              <a:r>
                <a:rPr lang="en-US" altLang="zh-CN" sz="2400" dirty="0">
                  <a:solidFill>
                    <a:schemeClr val="tx1"/>
                  </a:solidFill>
                  <a:latin typeface="Century Gothic" panose="020B0502020202020204" pitchFamily="34" charset="0"/>
                </a:rPr>
                <a:t>, and an average rotation accuracy of </a:t>
              </a:r>
              <a:r>
                <a:rPr lang="en-US" altLang="zh-CN" sz="2400" b="1" dirty="0">
                  <a:solidFill>
                    <a:schemeClr val="tx1"/>
                  </a:solidFill>
                  <a:latin typeface="Century Gothic" panose="020B0502020202020204" pitchFamily="34" charset="0"/>
                </a:rPr>
                <a:t>3.8°</a:t>
              </a:r>
              <a:r>
                <a:rPr lang="en-US" altLang="zh-CN" sz="2400" dirty="0">
                  <a:solidFill>
                    <a:schemeClr val="tx1"/>
                  </a:solidFill>
                  <a:latin typeface="Century Gothic" panose="020B0502020202020204" pitchFamily="34" charset="0"/>
                </a:rPr>
                <a:t>.</a:t>
              </a:r>
            </a:p>
          </p:txBody>
        </p:sp>
        <p:pic>
          <p:nvPicPr>
            <p:cNvPr id="26" name="图片 25" descr="图标&#10;&#10;描述已自动生成">
              <a:extLst>
                <a:ext uri="{FF2B5EF4-FFF2-40B4-BE49-F238E27FC236}">
                  <a16:creationId xmlns:a16="http://schemas.microsoft.com/office/drawing/2014/main" id="{ABBADBD7-285D-454C-9DC0-604879F0A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682" y="2648541"/>
              <a:ext cx="691158" cy="611011"/>
            </a:xfrm>
            <a:prstGeom prst="rect">
              <a:avLst/>
            </a:prstGeom>
          </p:spPr>
        </p:pic>
      </p:grpSp>
      <p:sp>
        <p:nvSpPr>
          <p:cNvPr id="29" name="圆角矩形 14">
            <a:extLst>
              <a:ext uri="{FF2B5EF4-FFF2-40B4-BE49-F238E27FC236}">
                <a16:creationId xmlns:a16="http://schemas.microsoft.com/office/drawing/2014/main" id="{24691071-543F-49EB-B0B4-5694BD11074B}"/>
              </a:ext>
            </a:extLst>
          </p:cNvPr>
          <p:cNvSpPr/>
          <p:nvPr/>
        </p:nvSpPr>
        <p:spPr>
          <a:xfrm>
            <a:off x="0" y="5945280"/>
            <a:ext cx="4655840" cy="762471"/>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Wi-Drone’s</a:t>
            </a:r>
            <a:r>
              <a:rPr lang="en-US" altLang="zh-CN" sz="1600" dirty="0">
                <a:solidFill>
                  <a:schemeClr val="tx1"/>
                </a:solidFill>
                <a:latin typeface="Century Gothic" panose="020B0502020202020204" pitchFamily="34" charset="0"/>
              </a:rPr>
              <a:t> location accuracy exceeds </a:t>
            </a:r>
            <a:r>
              <a:rPr lang="en-US" altLang="zh-CN" sz="1600" b="1" dirty="0">
                <a:solidFill>
                  <a:schemeClr val="tx1"/>
                </a:solidFill>
                <a:latin typeface="Century Gothic" panose="020B0502020202020204" pitchFamily="34" charset="0"/>
              </a:rPr>
              <a:t>VINS </a:t>
            </a:r>
            <a:r>
              <a:rPr lang="en-US" altLang="zh-CN" sz="1600" dirty="0">
                <a:solidFill>
                  <a:schemeClr val="tx1"/>
                </a:solidFill>
                <a:latin typeface="Century Gothic" panose="020B0502020202020204" pitchFamily="34" charset="0"/>
              </a:rPr>
              <a:t>by </a:t>
            </a:r>
            <a:r>
              <a:rPr lang="en-US" altLang="zh-CN" sz="1600" b="1" dirty="0">
                <a:solidFill>
                  <a:schemeClr val="tx1"/>
                </a:solidFill>
                <a:latin typeface="Century Gothic" panose="020B0502020202020204" pitchFamily="34" charset="0"/>
              </a:rPr>
              <a:t>&gt; 60% </a:t>
            </a:r>
            <a:r>
              <a:rPr lang="en-US" altLang="zh-CN" sz="1600" dirty="0">
                <a:solidFill>
                  <a:schemeClr val="tx1"/>
                </a:solidFill>
                <a:latin typeface="Century Gothic" panose="020B0502020202020204" pitchFamily="34" charset="0"/>
              </a:rPr>
              <a:t>in low-light and texture-less scene.</a:t>
            </a:r>
          </a:p>
        </p:txBody>
      </p:sp>
      <p:sp>
        <p:nvSpPr>
          <p:cNvPr id="31" name="圆角矩形 14">
            <a:extLst>
              <a:ext uri="{FF2B5EF4-FFF2-40B4-BE49-F238E27FC236}">
                <a16:creationId xmlns:a16="http://schemas.microsoft.com/office/drawing/2014/main" id="{CC7548EB-EB23-40AC-BCEF-6F3EF22A3ABB}"/>
              </a:ext>
            </a:extLst>
          </p:cNvPr>
          <p:cNvSpPr/>
          <p:nvPr/>
        </p:nvSpPr>
        <p:spPr>
          <a:xfrm>
            <a:off x="0" y="5929336"/>
            <a:ext cx="4583832" cy="762471"/>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Wi-Drone’s</a:t>
            </a:r>
            <a:r>
              <a:rPr lang="en-US" altLang="zh-CN" sz="1600" dirty="0">
                <a:solidFill>
                  <a:schemeClr val="tx1"/>
                </a:solidFill>
                <a:latin typeface="Century Gothic" panose="020B0502020202020204" pitchFamily="34" charset="0"/>
              </a:rPr>
              <a:t> rotation accuracy exceeds </a:t>
            </a:r>
            <a:r>
              <a:rPr lang="en-US" altLang="zh-CN" sz="1600" b="1" dirty="0">
                <a:solidFill>
                  <a:schemeClr val="tx1"/>
                </a:solidFill>
                <a:latin typeface="Century Gothic" panose="020B0502020202020204" pitchFamily="34" charset="0"/>
              </a:rPr>
              <a:t>VINS </a:t>
            </a:r>
            <a:r>
              <a:rPr lang="en-US" altLang="zh-CN" sz="1600" dirty="0">
                <a:solidFill>
                  <a:schemeClr val="tx1"/>
                </a:solidFill>
                <a:latin typeface="Century Gothic" panose="020B0502020202020204" pitchFamily="34" charset="0"/>
              </a:rPr>
              <a:t>by </a:t>
            </a:r>
            <a:r>
              <a:rPr lang="en-US" altLang="zh-CN" sz="1600" b="1" dirty="0">
                <a:solidFill>
                  <a:schemeClr val="tx1"/>
                </a:solidFill>
                <a:latin typeface="Century Gothic" panose="020B0502020202020204" pitchFamily="34" charset="0"/>
              </a:rPr>
              <a:t>&gt; 40% </a:t>
            </a:r>
            <a:r>
              <a:rPr lang="en-US" altLang="zh-CN" sz="1600" dirty="0">
                <a:solidFill>
                  <a:schemeClr val="tx1"/>
                </a:solidFill>
                <a:latin typeface="Century Gothic" panose="020B0502020202020204" pitchFamily="34" charset="0"/>
              </a:rPr>
              <a:t>in low-light and texture-less scene.</a:t>
            </a:r>
          </a:p>
        </p:txBody>
      </p:sp>
      <p:sp>
        <p:nvSpPr>
          <p:cNvPr id="36" name="圆角矩形 14">
            <a:extLst>
              <a:ext uri="{FF2B5EF4-FFF2-40B4-BE49-F238E27FC236}">
                <a16:creationId xmlns:a16="http://schemas.microsoft.com/office/drawing/2014/main" id="{4A7F1E04-6986-4982-8F05-0A9963749D19}"/>
              </a:ext>
            </a:extLst>
          </p:cNvPr>
          <p:cNvSpPr/>
          <p:nvPr/>
        </p:nvSpPr>
        <p:spPr>
          <a:xfrm>
            <a:off x="4046855" y="5996214"/>
            <a:ext cx="4583832" cy="762471"/>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Wi-Drone’s</a:t>
            </a:r>
            <a:r>
              <a:rPr lang="en-US" altLang="zh-CN" sz="1600" dirty="0">
                <a:solidFill>
                  <a:schemeClr val="tx1"/>
                </a:solidFill>
                <a:latin typeface="Century Gothic" panose="020B0502020202020204" pitchFamily="34" charset="0"/>
              </a:rPr>
              <a:t> location accuracy exceeds other Wi-Fi-based solutions by </a:t>
            </a:r>
            <a:r>
              <a:rPr lang="en-US" altLang="zh-CN" sz="1600" b="1" dirty="0">
                <a:solidFill>
                  <a:schemeClr val="tx1"/>
                </a:solidFill>
                <a:latin typeface="Century Gothic" panose="020B0502020202020204" pitchFamily="34" charset="0"/>
              </a:rPr>
              <a:t>&gt; 40%</a:t>
            </a:r>
          </a:p>
        </p:txBody>
      </p:sp>
      <p:sp>
        <p:nvSpPr>
          <p:cNvPr id="37" name="圆角矩形 14">
            <a:extLst>
              <a:ext uri="{FF2B5EF4-FFF2-40B4-BE49-F238E27FC236}">
                <a16:creationId xmlns:a16="http://schemas.microsoft.com/office/drawing/2014/main" id="{E6007263-BB03-480A-B507-A8DB745E596B}"/>
              </a:ext>
            </a:extLst>
          </p:cNvPr>
          <p:cNvSpPr/>
          <p:nvPr/>
        </p:nvSpPr>
        <p:spPr>
          <a:xfrm>
            <a:off x="4058463" y="5972001"/>
            <a:ext cx="4583832" cy="762471"/>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Wi-Drone’s</a:t>
            </a:r>
            <a:r>
              <a:rPr lang="en-US" altLang="zh-CN" sz="1600" b="1" dirty="0">
                <a:solidFill>
                  <a:schemeClr val="tx1"/>
                </a:solidFill>
                <a:latin typeface="Century Gothic" panose="020B0502020202020204" pitchFamily="34" charset="0"/>
              </a:rPr>
              <a:t> </a:t>
            </a:r>
            <a:r>
              <a:rPr lang="en-US" altLang="zh-CN" sz="1600" dirty="0">
                <a:solidFill>
                  <a:schemeClr val="tx1"/>
                </a:solidFill>
                <a:latin typeface="Century Gothic" panose="020B0502020202020204" pitchFamily="34" charset="0"/>
              </a:rPr>
              <a:t>2D rotation accuracy exceeds other Wi-Fi-based solutions by </a:t>
            </a:r>
            <a:r>
              <a:rPr lang="en-US" altLang="zh-CN" sz="1600" b="1" dirty="0">
                <a:solidFill>
                  <a:schemeClr val="tx1"/>
                </a:solidFill>
                <a:latin typeface="Century Gothic" panose="020B0502020202020204" pitchFamily="34" charset="0"/>
              </a:rPr>
              <a:t>&gt; 50%</a:t>
            </a:r>
          </a:p>
        </p:txBody>
      </p:sp>
      <p:sp>
        <p:nvSpPr>
          <p:cNvPr id="12" name="文本框 11">
            <a:extLst>
              <a:ext uri="{FF2B5EF4-FFF2-40B4-BE49-F238E27FC236}">
                <a16:creationId xmlns:a16="http://schemas.microsoft.com/office/drawing/2014/main" id="{FAE29D4E-1A5E-4E39-AB95-DA0325865962}"/>
              </a:ext>
            </a:extLst>
          </p:cNvPr>
          <p:cNvSpPr txBox="1"/>
          <p:nvPr/>
        </p:nvSpPr>
        <p:spPr>
          <a:xfrm>
            <a:off x="6338771" y="4051386"/>
            <a:ext cx="1421656" cy="369332"/>
          </a:xfrm>
          <a:prstGeom prst="rect">
            <a:avLst/>
          </a:prstGeom>
          <a:noFill/>
        </p:spPr>
        <p:txBody>
          <a:bodyPr wrap="square" rtlCol="0">
            <a:spAutoFit/>
          </a:bodyPr>
          <a:lstStyle/>
          <a:p>
            <a:r>
              <a:rPr lang="en-US" altLang="zh-CN" dirty="0">
                <a:solidFill>
                  <a:srgbClr val="E93909"/>
                </a:solidFill>
              </a:rPr>
              <a:t>2D Rotation </a:t>
            </a:r>
          </a:p>
        </p:txBody>
      </p:sp>
      <p:sp>
        <p:nvSpPr>
          <p:cNvPr id="38" name="圆角矩形 14">
            <a:extLst>
              <a:ext uri="{FF2B5EF4-FFF2-40B4-BE49-F238E27FC236}">
                <a16:creationId xmlns:a16="http://schemas.microsoft.com/office/drawing/2014/main" id="{F2EEAABE-09AB-4195-852E-B7E174C42E8B}"/>
              </a:ext>
            </a:extLst>
          </p:cNvPr>
          <p:cNvSpPr/>
          <p:nvPr/>
        </p:nvSpPr>
        <p:spPr>
          <a:xfrm>
            <a:off x="7633311" y="5963417"/>
            <a:ext cx="4583832" cy="762471"/>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Wi-Drone’s</a:t>
            </a:r>
            <a:r>
              <a:rPr lang="en-US" altLang="zh-CN" sz="1600" dirty="0">
                <a:solidFill>
                  <a:schemeClr val="tx1"/>
                </a:solidFill>
                <a:latin typeface="Century Gothic" panose="020B0502020202020204" pitchFamily="34" charset="0"/>
              </a:rPr>
              <a:t> CPU workload outperforms </a:t>
            </a:r>
            <a:r>
              <a:rPr lang="en-US" altLang="zh-CN" sz="1600" b="1" dirty="0">
                <a:solidFill>
                  <a:schemeClr val="tx1"/>
                </a:solidFill>
                <a:latin typeface="Century Gothic" panose="020B0502020202020204" pitchFamily="34" charset="0"/>
              </a:rPr>
              <a:t>VINS</a:t>
            </a:r>
            <a:r>
              <a:rPr lang="en-US" altLang="zh-CN" sz="1600" dirty="0">
                <a:solidFill>
                  <a:schemeClr val="tx1"/>
                </a:solidFill>
                <a:latin typeface="Century Gothic" panose="020B0502020202020204" pitchFamily="34" charset="0"/>
              </a:rPr>
              <a:t> by </a:t>
            </a:r>
            <a:r>
              <a:rPr lang="en-US" altLang="zh-CN" sz="1600" b="1" dirty="0">
                <a:solidFill>
                  <a:schemeClr val="tx1"/>
                </a:solidFill>
                <a:latin typeface="Century Gothic" panose="020B0502020202020204" pitchFamily="34" charset="0"/>
              </a:rPr>
              <a:t>40%</a:t>
            </a:r>
            <a:r>
              <a:rPr lang="en-US" altLang="zh-CN" sz="1600" dirty="0">
                <a:solidFill>
                  <a:schemeClr val="tx1"/>
                </a:solidFill>
                <a:latin typeface="Century Gothic" panose="020B0502020202020204" pitchFamily="34" charset="0"/>
              </a:rPr>
              <a:t>, with more than </a:t>
            </a:r>
            <a:r>
              <a:rPr lang="en-US" altLang="zh-CN" sz="1600" b="1" dirty="0">
                <a:solidFill>
                  <a:schemeClr val="tx1"/>
                </a:solidFill>
                <a:latin typeface="Century Gothic" panose="020B0502020202020204" pitchFamily="34" charset="0"/>
              </a:rPr>
              <a:t>3×</a:t>
            </a:r>
            <a:r>
              <a:rPr lang="en-US" altLang="zh-CN" sz="1600" dirty="0">
                <a:solidFill>
                  <a:schemeClr val="tx1"/>
                </a:solidFill>
                <a:latin typeface="Century Gothic" panose="020B0502020202020204" pitchFamily="34" charset="0"/>
              </a:rPr>
              <a:t> memory saving</a:t>
            </a:r>
          </a:p>
        </p:txBody>
      </p:sp>
    </p:spTree>
    <p:extLst>
      <p:ext uri="{BB962C8B-B14F-4D97-AF65-F5344CB8AC3E}">
        <p14:creationId xmlns:p14="http://schemas.microsoft.com/office/powerpoint/2010/main" val="138681569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26" presetClass="emph" presetSubtype="0" fill="hold" nodeType="with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par>
                                <p:cTn id="15" presetID="26" presetClass="emph" presetSubtype="0" fill="hold" grpId="0" nodeType="withEffect">
                                  <p:stCondLst>
                                    <p:cond delay="0"/>
                                  </p:stCondLst>
                                  <p:childTnLst>
                                    <p:animEffect transition="out" filter="fade">
                                      <p:cBhvr>
                                        <p:cTn id="16" dur="500" tmFilter="0, 0; .2, .5; .8, .5; 1, 0"/>
                                        <p:tgtEl>
                                          <p:spTgt spid="18"/>
                                        </p:tgtEl>
                                      </p:cBhvr>
                                    </p:animEffect>
                                    <p:animScale>
                                      <p:cBhvr>
                                        <p:cTn id="17" dur="250" autoRev="1" fill="hold"/>
                                        <p:tgtEl>
                                          <p:spTgt spid="18"/>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7"/>
                                        </p:tgtEl>
                                      </p:cBhvr>
                                    </p:animEffect>
                                    <p:animScale>
                                      <p:cBhvr>
                                        <p:cTn id="32" dur="250" autoRev="1" fill="hold"/>
                                        <p:tgtEl>
                                          <p:spTgt spid="17"/>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19"/>
                                        </p:tgtEl>
                                      </p:cBhvr>
                                    </p:animEffect>
                                    <p:animScale>
                                      <p:cBhvr>
                                        <p:cTn id="35" dur="250" autoRev="1" fill="hold"/>
                                        <p:tgtEl>
                                          <p:spTgt spid="19"/>
                                        </p:tgtEl>
                                      </p:cBhvr>
                                      <p:by x="105000" y="105000"/>
                                    </p:animScale>
                                  </p:childTnLst>
                                </p:cTn>
                              </p:par>
                              <p:par>
                                <p:cTn id="36" presetID="1" presetClass="exit" presetSubtype="0" fill="hold" grpId="1"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6"/>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16"/>
                                        </p:tgtEl>
                                      </p:cBhvr>
                                    </p:animEffect>
                                    <p:animScale>
                                      <p:cBhvr>
                                        <p:cTn id="52" dur="250" autoRev="1" fill="hold"/>
                                        <p:tgtEl>
                                          <p:spTgt spid="16"/>
                                        </p:tgtEl>
                                      </p:cBhvr>
                                      <p:by x="105000" y="105000"/>
                                    </p:animScale>
                                  </p:childTnLst>
                                </p:cTn>
                              </p:par>
                              <p:par>
                                <p:cTn id="53" presetID="26" presetClass="emph" presetSubtype="0" fill="hold" grpId="0" nodeType="withEffect">
                                  <p:stCondLst>
                                    <p:cond delay="0"/>
                                  </p:stCondLst>
                                  <p:childTnLst>
                                    <p:animEffect transition="out" filter="fade">
                                      <p:cBhvr>
                                        <p:cTn id="54" dur="500" tmFilter="0, 0; .2, .5; .8, .5; 1, 0"/>
                                        <p:tgtEl>
                                          <p:spTgt spid="20"/>
                                        </p:tgtEl>
                                      </p:cBhvr>
                                    </p:animEffect>
                                    <p:animScale>
                                      <p:cBhvr>
                                        <p:cTn id="55" dur="250" autoRev="1" fill="hold"/>
                                        <p:tgtEl>
                                          <p:spTgt spid="20"/>
                                        </p:tgtEl>
                                      </p:cBhvr>
                                      <p:by x="105000" y="105000"/>
                                    </p:animScale>
                                  </p:childTnLst>
                                </p:cTn>
                              </p:par>
                              <p:par>
                                <p:cTn id="56" presetID="1" presetClass="exit" presetSubtype="0" fill="hold" grpId="1" nodeType="withEffect">
                                  <p:stCondLst>
                                    <p:cond delay="0"/>
                                  </p:stCondLst>
                                  <p:childTnLst>
                                    <p:set>
                                      <p:cBhvr>
                                        <p:cTn id="57" dur="1" fill="hold">
                                          <p:stCondLst>
                                            <p:cond delay="0"/>
                                          </p:stCondLst>
                                        </p:cTn>
                                        <p:tgtEl>
                                          <p:spTgt spid="37"/>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 presetClass="exit" presetSubtype="0" fill="hold" grpId="1" nodeType="withEffect">
                                  <p:stCondLst>
                                    <p:cond delay="0"/>
                                  </p:stCondLst>
                                  <p:childTnLst>
                                    <p:set>
                                      <p:cBhvr>
                                        <p:cTn id="67"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9" grpId="0" animBg="1"/>
      <p:bldP spid="29" grpId="1" animBg="1"/>
      <p:bldP spid="31" grpId="0" animBg="1"/>
      <p:bldP spid="31" grpId="1" animBg="1"/>
      <p:bldP spid="36" grpId="0" animBg="1"/>
      <p:bldP spid="36" grpId="1" animBg="1"/>
      <p:bldP spid="37" grpId="0" animBg="1"/>
      <p:bldP spid="37" grpId="1" animBg="1"/>
      <p:bldP spid="38" grpId="0" animBg="1"/>
      <p:bldP spid="3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245501"/>
            <a:ext cx="10871200" cy="1020762"/>
          </a:xfrm>
        </p:spPr>
        <p:txBody>
          <a:bodyPr/>
          <a:lstStyle/>
          <a:p>
            <a:r>
              <a:rPr lang="en-US" altLang="zh-CN" dirty="0"/>
              <a:t>Experiment – Robustness Analysis</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17</a:t>
            </a:fld>
            <a:endParaRPr lang="en-US" altLang="zh-CN" dirty="0">
              <a:solidFill>
                <a:srgbClr val="000000"/>
              </a:solidFill>
              <a:latin typeface="Arial" charset="0"/>
            </a:endParaRPr>
          </a:p>
        </p:txBody>
      </p:sp>
      <p:pic>
        <p:nvPicPr>
          <p:cNvPr id="5" name="图片 4">
            <a:extLst>
              <a:ext uri="{FF2B5EF4-FFF2-40B4-BE49-F238E27FC236}">
                <a16:creationId xmlns:a16="http://schemas.microsoft.com/office/drawing/2014/main" id="{8048722E-11D1-4F08-94D6-13A65D5CF257}"/>
              </a:ext>
            </a:extLst>
          </p:cNvPr>
          <p:cNvPicPr>
            <a:picLocks noChangeAspect="1"/>
          </p:cNvPicPr>
          <p:nvPr/>
        </p:nvPicPr>
        <p:blipFill rotWithShape="1">
          <a:blip r:embed="rId3">
            <a:extLst>
              <a:ext uri="{28A0092B-C50C-407E-A947-70E740481C1C}">
                <a14:useLocalDpi xmlns:a14="http://schemas.microsoft.com/office/drawing/2010/main" val="0"/>
              </a:ext>
            </a:extLst>
          </a:blip>
          <a:srcRect r="74806"/>
          <a:stretch/>
        </p:blipFill>
        <p:spPr>
          <a:xfrm>
            <a:off x="2952328" y="1492083"/>
            <a:ext cx="3071664" cy="2166129"/>
          </a:xfrm>
          <a:prstGeom prst="rect">
            <a:avLst/>
          </a:prstGeom>
        </p:spPr>
      </p:pic>
      <p:pic>
        <p:nvPicPr>
          <p:cNvPr id="6" name="图片 5">
            <a:extLst>
              <a:ext uri="{FF2B5EF4-FFF2-40B4-BE49-F238E27FC236}">
                <a16:creationId xmlns:a16="http://schemas.microsoft.com/office/drawing/2014/main" id="{3C24DD0A-77F4-46C2-9E4D-6CD1E78BA5F1}"/>
              </a:ext>
            </a:extLst>
          </p:cNvPr>
          <p:cNvPicPr>
            <a:picLocks noChangeAspect="1"/>
          </p:cNvPicPr>
          <p:nvPr/>
        </p:nvPicPr>
        <p:blipFill rotWithShape="1">
          <a:blip r:embed="rId3">
            <a:extLst>
              <a:ext uri="{28A0092B-C50C-407E-A947-70E740481C1C}">
                <a14:useLocalDpi xmlns:a14="http://schemas.microsoft.com/office/drawing/2010/main" val="0"/>
              </a:ext>
            </a:extLst>
          </a:blip>
          <a:srcRect l="50205" r="24632"/>
          <a:stretch/>
        </p:blipFill>
        <p:spPr>
          <a:xfrm>
            <a:off x="2948361" y="4139496"/>
            <a:ext cx="3067720" cy="2166129"/>
          </a:xfrm>
          <a:prstGeom prst="rect">
            <a:avLst/>
          </a:prstGeom>
        </p:spPr>
      </p:pic>
      <p:pic>
        <p:nvPicPr>
          <p:cNvPr id="7" name="图片 6">
            <a:extLst>
              <a:ext uri="{FF2B5EF4-FFF2-40B4-BE49-F238E27FC236}">
                <a16:creationId xmlns:a16="http://schemas.microsoft.com/office/drawing/2014/main" id="{4C96ACE1-133C-4A76-95F3-849FCC3916B3}"/>
              </a:ext>
            </a:extLst>
          </p:cNvPr>
          <p:cNvPicPr>
            <a:picLocks noChangeAspect="1"/>
          </p:cNvPicPr>
          <p:nvPr/>
        </p:nvPicPr>
        <p:blipFill rotWithShape="1">
          <a:blip r:embed="rId3">
            <a:extLst>
              <a:ext uri="{28A0092B-C50C-407E-A947-70E740481C1C}">
                <a14:useLocalDpi xmlns:a14="http://schemas.microsoft.com/office/drawing/2010/main" val="0"/>
              </a:ext>
            </a:extLst>
          </a:blip>
          <a:srcRect l="25041" t="387" r="49797" b="-387"/>
          <a:stretch/>
        </p:blipFill>
        <p:spPr>
          <a:xfrm>
            <a:off x="5955575" y="1492084"/>
            <a:ext cx="3067720" cy="2166129"/>
          </a:xfrm>
          <a:prstGeom prst="rect">
            <a:avLst/>
          </a:prstGeom>
        </p:spPr>
      </p:pic>
      <p:pic>
        <p:nvPicPr>
          <p:cNvPr id="8" name="图片 7">
            <a:extLst>
              <a:ext uri="{FF2B5EF4-FFF2-40B4-BE49-F238E27FC236}">
                <a16:creationId xmlns:a16="http://schemas.microsoft.com/office/drawing/2014/main" id="{523EAFA4-3013-4736-ADB6-FF6FFA4D28E6}"/>
              </a:ext>
            </a:extLst>
          </p:cNvPr>
          <p:cNvPicPr>
            <a:picLocks noChangeAspect="1"/>
          </p:cNvPicPr>
          <p:nvPr/>
        </p:nvPicPr>
        <p:blipFill rotWithShape="1">
          <a:blip r:embed="rId3">
            <a:extLst>
              <a:ext uri="{28A0092B-C50C-407E-A947-70E740481C1C}">
                <a14:useLocalDpi xmlns:a14="http://schemas.microsoft.com/office/drawing/2010/main" val="0"/>
              </a:ext>
            </a:extLst>
          </a:blip>
          <a:srcRect l="75012" t="-136" r="-175" b="136"/>
          <a:stretch/>
        </p:blipFill>
        <p:spPr>
          <a:xfrm>
            <a:off x="5951984" y="4139497"/>
            <a:ext cx="3067720" cy="2166129"/>
          </a:xfrm>
          <a:prstGeom prst="rect">
            <a:avLst/>
          </a:prstGeom>
        </p:spPr>
      </p:pic>
      <p:sp>
        <p:nvSpPr>
          <p:cNvPr id="9" name="文本框 8">
            <a:extLst>
              <a:ext uri="{FF2B5EF4-FFF2-40B4-BE49-F238E27FC236}">
                <a16:creationId xmlns:a16="http://schemas.microsoft.com/office/drawing/2014/main" id="{ACCAC090-EAC5-4256-8637-D3D91BDD9A85}"/>
              </a:ext>
            </a:extLst>
          </p:cNvPr>
          <p:cNvSpPr txBox="1"/>
          <p:nvPr/>
        </p:nvSpPr>
        <p:spPr>
          <a:xfrm>
            <a:off x="3456384" y="3545478"/>
            <a:ext cx="2364750" cy="338554"/>
          </a:xfrm>
          <a:prstGeom prst="rect">
            <a:avLst/>
          </a:prstGeom>
          <a:noFill/>
        </p:spPr>
        <p:txBody>
          <a:bodyPr wrap="none" rtlCol="0">
            <a:spAutoFit/>
          </a:bodyPr>
          <a:lstStyle/>
          <a:p>
            <a:pPr algn="ctr" fontAlgn="base">
              <a:spcBef>
                <a:spcPct val="0"/>
              </a:spcBef>
              <a:spcAft>
                <a:spcPct val="0"/>
              </a:spcAft>
            </a:pPr>
            <a:r>
              <a:rPr lang="en-US" altLang="zh-CN" sz="1600" b="1" dirty="0">
                <a:latin typeface="Century Gothic" panose="020B0502020202020204" pitchFamily="34" charset="0"/>
              </a:rPr>
              <a:t>Impact of flight speed</a:t>
            </a:r>
          </a:p>
        </p:txBody>
      </p:sp>
      <p:sp>
        <p:nvSpPr>
          <p:cNvPr id="10" name="文本框 9">
            <a:extLst>
              <a:ext uri="{FF2B5EF4-FFF2-40B4-BE49-F238E27FC236}">
                <a16:creationId xmlns:a16="http://schemas.microsoft.com/office/drawing/2014/main" id="{94610A12-F3ED-4079-9FAD-1A8D44B98FC4}"/>
              </a:ext>
            </a:extLst>
          </p:cNvPr>
          <p:cNvSpPr txBox="1"/>
          <p:nvPr/>
        </p:nvSpPr>
        <p:spPr>
          <a:xfrm>
            <a:off x="6459631" y="3545478"/>
            <a:ext cx="2343911" cy="338554"/>
          </a:xfrm>
          <a:prstGeom prst="rect">
            <a:avLst/>
          </a:prstGeom>
          <a:noFill/>
        </p:spPr>
        <p:txBody>
          <a:bodyPr wrap="none" rtlCol="0">
            <a:spAutoFit/>
          </a:bodyPr>
          <a:lstStyle/>
          <a:p>
            <a:pPr algn="ctr" fontAlgn="base">
              <a:spcBef>
                <a:spcPct val="0"/>
              </a:spcBef>
              <a:spcAft>
                <a:spcPct val="0"/>
              </a:spcAft>
            </a:pPr>
            <a:r>
              <a:rPr lang="en-US" altLang="zh-CN" sz="1600" b="1" dirty="0">
                <a:latin typeface="Century Gothic" panose="020B0502020202020204" pitchFamily="34" charset="0"/>
              </a:rPr>
              <a:t>Impact of path length</a:t>
            </a:r>
          </a:p>
        </p:txBody>
      </p:sp>
      <p:sp>
        <p:nvSpPr>
          <p:cNvPr id="12" name="文本框 11">
            <a:extLst>
              <a:ext uri="{FF2B5EF4-FFF2-40B4-BE49-F238E27FC236}">
                <a16:creationId xmlns:a16="http://schemas.microsoft.com/office/drawing/2014/main" id="{D7C2BD7F-4767-4912-B042-5CB49D35772C}"/>
              </a:ext>
            </a:extLst>
          </p:cNvPr>
          <p:cNvSpPr txBox="1"/>
          <p:nvPr/>
        </p:nvSpPr>
        <p:spPr>
          <a:xfrm>
            <a:off x="3487644" y="6267057"/>
            <a:ext cx="2302233" cy="338554"/>
          </a:xfrm>
          <a:prstGeom prst="rect">
            <a:avLst/>
          </a:prstGeom>
          <a:noFill/>
        </p:spPr>
        <p:txBody>
          <a:bodyPr wrap="none" rtlCol="0">
            <a:spAutoFit/>
          </a:bodyPr>
          <a:lstStyle/>
          <a:p>
            <a:pPr algn="ctr" fontAlgn="base">
              <a:spcBef>
                <a:spcPct val="0"/>
              </a:spcBef>
              <a:spcAft>
                <a:spcPct val="0"/>
              </a:spcAft>
            </a:pPr>
            <a:r>
              <a:rPr lang="en-US" altLang="zh-CN" sz="1600" b="1" dirty="0">
                <a:latin typeface="Century Gothic" panose="020B0502020202020204" pitchFamily="34" charset="0"/>
              </a:rPr>
              <a:t>Impact of AP number</a:t>
            </a:r>
          </a:p>
        </p:txBody>
      </p:sp>
      <p:sp>
        <p:nvSpPr>
          <p:cNvPr id="13" name="文本框 12">
            <a:extLst>
              <a:ext uri="{FF2B5EF4-FFF2-40B4-BE49-F238E27FC236}">
                <a16:creationId xmlns:a16="http://schemas.microsoft.com/office/drawing/2014/main" id="{26BFB072-252F-482B-9BC3-0401CC4FBB17}"/>
              </a:ext>
            </a:extLst>
          </p:cNvPr>
          <p:cNvSpPr txBox="1"/>
          <p:nvPr/>
        </p:nvSpPr>
        <p:spPr>
          <a:xfrm>
            <a:off x="6196740" y="6267057"/>
            <a:ext cx="2869696" cy="338554"/>
          </a:xfrm>
          <a:prstGeom prst="rect">
            <a:avLst/>
          </a:prstGeom>
          <a:noFill/>
        </p:spPr>
        <p:txBody>
          <a:bodyPr wrap="none" rtlCol="0">
            <a:spAutoFit/>
          </a:bodyPr>
          <a:lstStyle/>
          <a:p>
            <a:pPr algn="ctr" fontAlgn="base">
              <a:spcBef>
                <a:spcPct val="0"/>
              </a:spcBef>
              <a:spcAft>
                <a:spcPct val="0"/>
              </a:spcAft>
            </a:pPr>
            <a:r>
              <a:rPr lang="en-US" altLang="zh-CN" sz="1600" b="1" dirty="0">
                <a:latin typeface="Century Gothic" panose="020B0502020202020204" pitchFamily="34" charset="0"/>
              </a:rPr>
              <a:t>Impact of antenna number</a:t>
            </a:r>
          </a:p>
        </p:txBody>
      </p:sp>
      <p:sp>
        <p:nvSpPr>
          <p:cNvPr id="14" name="圆角矩形 14">
            <a:extLst>
              <a:ext uri="{FF2B5EF4-FFF2-40B4-BE49-F238E27FC236}">
                <a16:creationId xmlns:a16="http://schemas.microsoft.com/office/drawing/2014/main" id="{2E595B06-0CBD-4C58-B716-8106450DA2D6}"/>
              </a:ext>
            </a:extLst>
          </p:cNvPr>
          <p:cNvSpPr/>
          <p:nvPr/>
        </p:nvSpPr>
        <p:spPr>
          <a:xfrm>
            <a:off x="0" y="1747547"/>
            <a:ext cx="2939364" cy="1428217"/>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 </a:t>
            </a:r>
            <a:r>
              <a:rPr lang="en-US" altLang="zh-CN" sz="1600" dirty="0">
                <a:solidFill>
                  <a:schemeClr val="tx1"/>
                </a:solidFill>
                <a:latin typeface="Century Gothic" panose="020B0502020202020204" pitchFamily="34" charset="0"/>
              </a:rPr>
              <a:t>can still achieve 35 cm / 3.5° accuracy with a flight speed &gt; 3 m/s </a:t>
            </a:r>
          </a:p>
        </p:txBody>
      </p:sp>
      <p:sp>
        <p:nvSpPr>
          <p:cNvPr id="15" name="圆角矩形 14">
            <a:extLst>
              <a:ext uri="{FF2B5EF4-FFF2-40B4-BE49-F238E27FC236}">
                <a16:creationId xmlns:a16="http://schemas.microsoft.com/office/drawing/2014/main" id="{BCCD915B-7901-4773-BDB3-963A8A1C374D}"/>
              </a:ext>
            </a:extLst>
          </p:cNvPr>
          <p:cNvSpPr/>
          <p:nvPr/>
        </p:nvSpPr>
        <p:spPr>
          <a:xfrm>
            <a:off x="9188827" y="1747547"/>
            <a:ext cx="2939364" cy="1428217"/>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Wi-Drone’s</a:t>
            </a:r>
            <a:r>
              <a:rPr lang="en-US" altLang="zh-CN" sz="1600" dirty="0">
                <a:solidFill>
                  <a:schemeClr val="tx1"/>
                </a:solidFill>
                <a:latin typeface="Century Gothic" panose="020B0502020202020204" pitchFamily="34" charset="0"/>
              </a:rPr>
              <a:t> performance converges to 47 cm / 5.1° with path length &gt; 25 m</a:t>
            </a:r>
          </a:p>
        </p:txBody>
      </p:sp>
      <p:sp>
        <p:nvSpPr>
          <p:cNvPr id="16" name="圆角矩形 14">
            <a:extLst>
              <a:ext uri="{FF2B5EF4-FFF2-40B4-BE49-F238E27FC236}">
                <a16:creationId xmlns:a16="http://schemas.microsoft.com/office/drawing/2014/main" id="{39005661-ADBC-43E7-9F86-8207DF4B2605}"/>
              </a:ext>
            </a:extLst>
          </p:cNvPr>
          <p:cNvSpPr/>
          <p:nvPr/>
        </p:nvSpPr>
        <p:spPr>
          <a:xfrm>
            <a:off x="-101662" y="4313293"/>
            <a:ext cx="3133533" cy="1428217"/>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Wi-Drone’s </a:t>
            </a:r>
            <a:r>
              <a:rPr lang="en-US" altLang="zh-CN" sz="1600" dirty="0">
                <a:solidFill>
                  <a:schemeClr val="tx1"/>
                </a:solidFill>
                <a:latin typeface="Century Gothic" panose="020B0502020202020204" pitchFamily="34" charset="0"/>
              </a:rPr>
              <a:t>performance increases with the number of AP.  The performance is 32.2 cm / 5.2° with only one AP.</a:t>
            </a:r>
          </a:p>
        </p:txBody>
      </p:sp>
      <p:sp>
        <p:nvSpPr>
          <p:cNvPr id="17" name="圆角矩形 14">
            <a:extLst>
              <a:ext uri="{FF2B5EF4-FFF2-40B4-BE49-F238E27FC236}">
                <a16:creationId xmlns:a16="http://schemas.microsoft.com/office/drawing/2014/main" id="{9EC78566-CE9E-4A62-982E-CD4BD3AAB61A}"/>
              </a:ext>
            </a:extLst>
          </p:cNvPr>
          <p:cNvSpPr/>
          <p:nvPr/>
        </p:nvSpPr>
        <p:spPr>
          <a:xfrm>
            <a:off x="8943967" y="4357556"/>
            <a:ext cx="3248034" cy="1428217"/>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Wi-Drone’s </a:t>
            </a:r>
            <a:r>
              <a:rPr lang="en-US" altLang="zh-CN" sz="1600" dirty="0">
                <a:solidFill>
                  <a:schemeClr val="tx1"/>
                </a:solidFill>
                <a:latin typeface="Century Gothic" panose="020B0502020202020204" pitchFamily="34" charset="0"/>
              </a:rPr>
              <a:t>performance decreases from 26 cm / 3.8° to 102 cm / 8.4°, as the antenna change from 12 to 3.</a:t>
            </a:r>
            <a:endParaRPr lang="en-US" altLang="zh-CN" sz="1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7869004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6"/>
                                        </p:tgtEl>
                                      </p:cBhvr>
                                    </p:animEffect>
                                    <p:animScale>
                                      <p:cBhvr>
                                        <p:cTn id="29" dur="250" autoRev="1" fill="hold"/>
                                        <p:tgtEl>
                                          <p:spTgt spid="6"/>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12"/>
                                        </p:tgtEl>
                                      </p:cBhvr>
                                    </p:animEffect>
                                    <p:animScale>
                                      <p:cBhvr>
                                        <p:cTn id="32" dur="250" autoRev="1" fill="hold"/>
                                        <p:tgtEl>
                                          <p:spTgt spid="12"/>
                                        </p:tgtEl>
                                      </p:cBhvr>
                                      <p:by x="105000" y="105000"/>
                                    </p:animScale>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8"/>
                                        </p:tgtEl>
                                      </p:cBhvr>
                                    </p:animEffect>
                                    <p:animScale>
                                      <p:cBhvr>
                                        <p:cTn id="40" dur="250" autoRev="1" fill="hold"/>
                                        <p:tgtEl>
                                          <p:spTgt spid="8"/>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13"/>
                                        </p:tgtEl>
                                      </p:cBhvr>
                                    </p:animEffect>
                                    <p:animScale>
                                      <p:cBhvr>
                                        <p:cTn id="43" dur="250" autoRev="1" fill="hold"/>
                                        <p:tgtEl>
                                          <p:spTgt spid="13"/>
                                        </p:tgtEl>
                                      </p:cBhvr>
                                      <p:by x="105000" y="105000"/>
                                    </p:animScale>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245501"/>
            <a:ext cx="10871200" cy="1020762"/>
          </a:xfrm>
        </p:spPr>
        <p:txBody>
          <a:bodyPr/>
          <a:lstStyle/>
          <a:p>
            <a:r>
              <a:rPr lang="en-US" altLang="zh-CN" dirty="0"/>
              <a:t>Experiment – Micro Benchmarks</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18</a:t>
            </a:fld>
            <a:endParaRPr lang="en-US" altLang="zh-CN" dirty="0">
              <a:solidFill>
                <a:srgbClr val="000000"/>
              </a:solidFill>
              <a:latin typeface="Arial" charset="0"/>
            </a:endParaRPr>
          </a:p>
        </p:txBody>
      </p:sp>
      <p:pic>
        <p:nvPicPr>
          <p:cNvPr id="5" name="图片 4">
            <a:extLst>
              <a:ext uri="{FF2B5EF4-FFF2-40B4-BE49-F238E27FC236}">
                <a16:creationId xmlns:a16="http://schemas.microsoft.com/office/drawing/2014/main" id="{007A9593-1843-406D-B46A-A3E2F6AE65F1}"/>
              </a:ext>
            </a:extLst>
          </p:cNvPr>
          <p:cNvPicPr>
            <a:picLocks noChangeAspect="1"/>
          </p:cNvPicPr>
          <p:nvPr/>
        </p:nvPicPr>
        <p:blipFill rotWithShape="1">
          <a:blip r:embed="rId3"/>
          <a:srcRect r="67128"/>
          <a:stretch/>
        </p:blipFill>
        <p:spPr>
          <a:xfrm>
            <a:off x="0" y="1700808"/>
            <a:ext cx="4007768" cy="2404977"/>
          </a:xfrm>
          <a:prstGeom prst="rect">
            <a:avLst/>
          </a:prstGeom>
        </p:spPr>
      </p:pic>
      <p:pic>
        <p:nvPicPr>
          <p:cNvPr id="6" name="图片 5">
            <a:extLst>
              <a:ext uri="{FF2B5EF4-FFF2-40B4-BE49-F238E27FC236}">
                <a16:creationId xmlns:a16="http://schemas.microsoft.com/office/drawing/2014/main" id="{48BD3B0A-F6DE-4124-B681-742343B95CD8}"/>
              </a:ext>
            </a:extLst>
          </p:cNvPr>
          <p:cNvPicPr>
            <a:picLocks noChangeAspect="1"/>
          </p:cNvPicPr>
          <p:nvPr/>
        </p:nvPicPr>
        <p:blipFill rotWithShape="1">
          <a:blip r:embed="rId3"/>
          <a:srcRect l="33840" t="349" r="33288" b="-349"/>
          <a:stretch/>
        </p:blipFill>
        <p:spPr>
          <a:xfrm>
            <a:off x="4092116" y="1700807"/>
            <a:ext cx="4007768" cy="2404977"/>
          </a:xfrm>
          <a:prstGeom prst="rect">
            <a:avLst/>
          </a:prstGeom>
        </p:spPr>
      </p:pic>
      <p:pic>
        <p:nvPicPr>
          <p:cNvPr id="7" name="图片 6">
            <a:extLst>
              <a:ext uri="{FF2B5EF4-FFF2-40B4-BE49-F238E27FC236}">
                <a16:creationId xmlns:a16="http://schemas.microsoft.com/office/drawing/2014/main" id="{C43AA498-BDB8-4EFC-A6DD-89B5B9717064}"/>
              </a:ext>
            </a:extLst>
          </p:cNvPr>
          <p:cNvPicPr>
            <a:picLocks noChangeAspect="1"/>
          </p:cNvPicPr>
          <p:nvPr/>
        </p:nvPicPr>
        <p:blipFill rotWithShape="1">
          <a:blip r:embed="rId3"/>
          <a:srcRect l="67330" t="-86" r="-202" b="86"/>
          <a:stretch/>
        </p:blipFill>
        <p:spPr>
          <a:xfrm>
            <a:off x="8184232" y="1700807"/>
            <a:ext cx="4007768" cy="2404977"/>
          </a:xfrm>
          <a:prstGeom prst="rect">
            <a:avLst/>
          </a:prstGeom>
        </p:spPr>
      </p:pic>
      <p:sp>
        <p:nvSpPr>
          <p:cNvPr id="8" name="文本框 7">
            <a:extLst>
              <a:ext uri="{FF2B5EF4-FFF2-40B4-BE49-F238E27FC236}">
                <a16:creationId xmlns:a16="http://schemas.microsoft.com/office/drawing/2014/main" id="{595E28BB-8634-4BFE-9D5D-E09B5A70B3B2}"/>
              </a:ext>
            </a:extLst>
          </p:cNvPr>
          <p:cNvSpPr txBox="1"/>
          <p:nvPr/>
        </p:nvSpPr>
        <p:spPr>
          <a:xfrm>
            <a:off x="551384" y="4105784"/>
            <a:ext cx="3111749" cy="338554"/>
          </a:xfrm>
          <a:prstGeom prst="rect">
            <a:avLst/>
          </a:prstGeom>
          <a:noFill/>
        </p:spPr>
        <p:txBody>
          <a:bodyPr wrap="none" rtlCol="0">
            <a:spAutoFit/>
          </a:bodyPr>
          <a:lstStyle/>
          <a:p>
            <a:pPr algn="ctr" fontAlgn="base">
              <a:spcBef>
                <a:spcPct val="0"/>
              </a:spcBef>
              <a:spcAft>
                <a:spcPct val="0"/>
              </a:spcAft>
            </a:pPr>
            <a:r>
              <a:rPr lang="en-US" altLang="zh-CN" sz="1600" b="1" dirty="0">
                <a:latin typeface="Century Gothic" panose="020B0502020202020204" pitchFamily="34" charset="0"/>
              </a:rPr>
              <a:t>Effectiveness of each module</a:t>
            </a:r>
          </a:p>
        </p:txBody>
      </p:sp>
      <p:sp>
        <p:nvSpPr>
          <p:cNvPr id="9" name="文本框 8">
            <a:extLst>
              <a:ext uri="{FF2B5EF4-FFF2-40B4-BE49-F238E27FC236}">
                <a16:creationId xmlns:a16="http://schemas.microsoft.com/office/drawing/2014/main" id="{023CABA5-D844-4A77-AF02-F7299D285C45}"/>
              </a:ext>
            </a:extLst>
          </p:cNvPr>
          <p:cNvSpPr txBox="1"/>
          <p:nvPr/>
        </p:nvSpPr>
        <p:spPr>
          <a:xfrm>
            <a:off x="4423108" y="4105784"/>
            <a:ext cx="3345788" cy="338554"/>
          </a:xfrm>
          <a:prstGeom prst="rect">
            <a:avLst/>
          </a:prstGeom>
          <a:noFill/>
        </p:spPr>
        <p:txBody>
          <a:bodyPr wrap="none" rtlCol="0">
            <a:spAutoFit/>
          </a:bodyPr>
          <a:lstStyle/>
          <a:p>
            <a:pPr algn="ctr" fontAlgn="base">
              <a:spcBef>
                <a:spcPct val="0"/>
              </a:spcBef>
              <a:spcAft>
                <a:spcPct val="0"/>
              </a:spcAft>
            </a:pPr>
            <a:r>
              <a:rPr lang="en-US" altLang="zh-CN" sz="1600" b="1" dirty="0">
                <a:latin typeface="Century Gothic" panose="020B0502020202020204" pitchFamily="34" charset="0"/>
              </a:rPr>
              <a:t>Effectiveness of fusion algorithm</a:t>
            </a:r>
          </a:p>
        </p:txBody>
      </p:sp>
      <p:sp>
        <p:nvSpPr>
          <p:cNvPr id="10" name="文本框 9">
            <a:extLst>
              <a:ext uri="{FF2B5EF4-FFF2-40B4-BE49-F238E27FC236}">
                <a16:creationId xmlns:a16="http://schemas.microsoft.com/office/drawing/2014/main" id="{CCD7D0D1-BAE4-4902-894E-10CF9ADB4AC0}"/>
              </a:ext>
            </a:extLst>
          </p:cNvPr>
          <p:cNvSpPr txBox="1"/>
          <p:nvPr/>
        </p:nvSpPr>
        <p:spPr>
          <a:xfrm>
            <a:off x="9520370" y="4105784"/>
            <a:ext cx="1827744" cy="338554"/>
          </a:xfrm>
          <a:prstGeom prst="rect">
            <a:avLst/>
          </a:prstGeom>
          <a:noFill/>
        </p:spPr>
        <p:txBody>
          <a:bodyPr wrap="none" rtlCol="0">
            <a:spAutoFit/>
          </a:bodyPr>
          <a:lstStyle/>
          <a:p>
            <a:pPr algn="ctr" fontAlgn="base">
              <a:spcBef>
                <a:spcPct val="0"/>
              </a:spcBef>
              <a:spcAft>
                <a:spcPct val="0"/>
              </a:spcAft>
            </a:pPr>
            <a:r>
              <a:rPr lang="en-US" altLang="zh-CN" sz="1600" b="1" dirty="0">
                <a:latin typeface="Century Gothic" panose="020B0502020202020204" pitchFamily="34" charset="0"/>
              </a:rPr>
              <a:t>Latency analysis</a:t>
            </a:r>
          </a:p>
        </p:txBody>
      </p:sp>
      <p:sp>
        <p:nvSpPr>
          <p:cNvPr id="11" name="圆角矩形 14">
            <a:extLst>
              <a:ext uri="{FF2B5EF4-FFF2-40B4-BE49-F238E27FC236}">
                <a16:creationId xmlns:a16="http://schemas.microsoft.com/office/drawing/2014/main" id="{0D012B22-1C36-42C8-9BEE-9A015B4E438E}"/>
              </a:ext>
            </a:extLst>
          </p:cNvPr>
          <p:cNvSpPr/>
          <p:nvPr/>
        </p:nvSpPr>
        <p:spPr>
          <a:xfrm>
            <a:off x="263352" y="4653136"/>
            <a:ext cx="3600400" cy="1512168"/>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 </a:t>
            </a:r>
            <a:r>
              <a:rPr lang="en-US" altLang="zh-CN" sz="1600" dirty="0">
                <a:solidFill>
                  <a:schemeClr val="tx1"/>
                </a:solidFill>
                <a:latin typeface="Century Gothic" panose="020B0502020202020204" pitchFamily="34" charset="0"/>
              </a:rPr>
              <a:t>outperforms EPE-only and PMT-only by &gt; 60% and 30% in term of location and rotation accuracy respectively.</a:t>
            </a:r>
          </a:p>
        </p:txBody>
      </p:sp>
      <p:sp>
        <p:nvSpPr>
          <p:cNvPr id="12" name="圆角矩形 14">
            <a:extLst>
              <a:ext uri="{FF2B5EF4-FFF2-40B4-BE49-F238E27FC236}">
                <a16:creationId xmlns:a16="http://schemas.microsoft.com/office/drawing/2014/main" id="{5763956E-742F-41A0-991F-2B7A05F0DCCC}"/>
              </a:ext>
            </a:extLst>
          </p:cNvPr>
          <p:cNvSpPr/>
          <p:nvPr/>
        </p:nvSpPr>
        <p:spPr>
          <a:xfrm>
            <a:off x="4295800" y="4650396"/>
            <a:ext cx="3600400" cy="1512168"/>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Wi-Drone’s </a:t>
            </a:r>
            <a:r>
              <a:rPr lang="en-US" altLang="zh-CN" sz="1600" dirty="0">
                <a:solidFill>
                  <a:schemeClr val="tx1"/>
                </a:solidFill>
                <a:latin typeface="Century Gothic" panose="020B0502020202020204" pitchFamily="34" charset="0"/>
              </a:rPr>
              <a:t>JOF module outperforms EKF and PF by &gt; 30% and 20% in terms of location and rotation accuracy respectively.</a:t>
            </a:r>
          </a:p>
        </p:txBody>
      </p:sp>
      <p:sp>
        <p:nvSpPr>
          <p:cNvPr id="13" name="圆角矩形 14">
            <a:extLst>
              <a:ext uri="{FF2B5EF4-FFF2-40B4-BE49-F238E27FC236}">
                <a16:creationId xmlns:a16="http://schemas.microsoft.com/office/drawing/2014/main" id="{A57F3A0F-51B5-4C62-8620-C81A9C697947}"/>
              </a:ext>
            </a:extLst>
          </p:cNvPr>
          <p:cNvSpPr/>
          <p:nvPr/>
        </p:nvSpPr>
        <p:spPr>
          <a:xfrm>
            <a:off x="8387916" y="4656749"/>
            <a:ext cx="3600400" cy="1512168"/>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b="1" dirty="0">
                <a:solidFill>
                  <a:srgbClr val="E93909"/>
                </a:solidFill>
                <a:latin typeface="Century Gothic" panose="020B0502020202020204" pitchFamily="34" charset="0"/>
              </a:rPr>
              <a:t>Wi-Drone </a:t>
            </a:r>
            <a:r>
              <a:rPr lang="en-US" altLang="zh-CN" sz="1600" dirty="0">
                <a:solidFill>
                  <a:schemeClr val="tx1"/>
                </a:solidFill>
                <a:latin typeface="Century Gothic" panose="020B0502020202020204" pitchFamily="34" charset="0"/>
              </a:rPr>
              <a:t>achieves an end-to-end latency of about 52.34 </a:t>
            </a:r>
            <a:r>
              <a:rPr lang="en-US" altLang="zh-CN" sz="1600" dirty="0" err="1">
                <a:solidFill>
                  <a:schemeClr val="tx1"/>
                </a:solidFill>
                <a:latin typeface="Century Gothic" panose="020B0502020202020204" pitchFamily="34" charset="0"/>
              </a:rPr>
              <a:t>ms</a:t>
            </a:r>
            <a:r>
              <a:rPr lang="en-US" altLang="zh-CN" sz="1600" dirty="0">
                <a:solidFill>
                  <a:schemeClr val="tx1"/>
                </a:solidFill>
                <a:latin typeface="Century Gothic" panose="020B0502020202020204" pitchFamily="34" charset="0"/>
              </a:rPr>
              <a:t>, in which 23 </a:t>
            </a:r>
            <a:r>
              <a:rPr lang="en-US" altLang="zh-CN" sz="1600" dirty="0" err="1">
                <a:solidFill>
                  <a:schemeClr val="tx1"/>
                </a:solidFill>
                <a:latin typeface="Century Gothic" panose="020B0502020202020204" pitchFamily="34" charset="0"/>
              </a:rPr>
              <a:t>ms</a:t>
            </a:r>
            <a:r>
              <a:rPr lang="en-US" altLang="zh-CN" sz="1600" dirty="0">
                <a:solidFill>
                  <a:schemeClr val="tx1"/>
                </a:solidFill>
                <a:latin typeface="Century Gothic" panose="020B0502020202020204" pitchFamily="34" charset="0"/>
              </a:rPr>
              <a:t> is induced by  the multipath resolution algorithm.</a:t>
            </a:r>
          </a:p>
        </p:txBody>
      </p:sp>
    </p:spTree>
    <p:extLst>
      <p:ext uri="{BB962C8B-B14F-4D97-AF65-F5344CB8AC3E}">
        <p14:creationId xmlns:p14="http://schemas.microsoft.com/office/powerpoint/2010/main" val="315466147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0400" y="245501"/>
            <a:ext cx="10871200" cy="1020762"/>
          </a:xfrm>
        </p:spPr>
        <p:txBody>
          <a:bodyPr/>
          <a:lstStyle/>
          <a:p>
            <a:r>
              <a:rPr lang="en-US" altLang="zh-CN" dirty="0"/>
              <a:t>Conclusion</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19</a:t>
            </a:fld>
            <a:endParaRPr lang="en-US" altLang="zh-CN" dirty="0">
              <a:solidFill>
                <a:srgbClr val="000000"/>
              </a:solidFill>
              <a:latin typeface="Arial" charset="0"/>
            </a:endParaRPr>
          </a:p>
        </p:txBody>
      </p:sp>
      <p:sp>
        <p:nvSpPr>
          <p:cNvPr id="5" name="内容占位符 2">
            <a:extLst>
              <a:ext uri="{FF2B5EF4-FFF2-40B4-BE49-F238E27FC236}">
                <a16:creationId xmlns:a16="http://schemas.microsoft.com/office/drawing/2014/main" id="{4CFBB891-D598-4F54-9AC5-3879FF84AAE6}"/>
              </a:ext>
            </a:extLst>
          </p:cNvPr>
          <p:cNvSpPr>
            <a:spLocks noGrp="1"/>
          </p:cNvSpPr>
          <p:nvPr>
            <p:ph idx="1"/>
          </p:nvPr>
        </p:nvSpPr>
        <p:spPr>
          <a:xfrm>
            <a:off x="923425" y="1124744"/>
            <a:ext cx="10345149" cy="4853136"/>
          </a:xfrm>
        </p:spPr>
        <p:txBody>
          <a:bodyPr/>
          <a:lstStyle/>
          <a:p>
            <a:r>
              <a:rPr lang="en-US" altLang="zh-CN" sz="2400" b="1" dirty="0"/>
              <a:t>We propose </a:t>
            </a:r>
            <a:r>
              <a:rPr lang="en-US" altLang="zh-CN" b="1" dirty="0">
                <a:solidFill>
                  <a:srgbClr val="E93909"/>
                </a:solidFill>
              </a:rPr>
              <a:t>Wi-Drone</a:t>
            </a:r>
            <a:r>
              <a:rPr lang="en-US" altLang="zh-CN" sz="2400" dirty="0"/>
              <a:t>: </a:t>
            </a:r>
          </a:p>
          <a:p>
            <a:pPr marL="742950" lvl="2" indent="-342900">
              <a:lnSpc>
                <a:spcPct val="130000"/>
              </a:lnSpc>
              <a:spcBef>
                <a:spcPct val="0"/>
              </a:spcBef>
              <a:buFont typeface="Arial" panose="020B0604020202020204" pitchFamily="34" charset="0"/>
              <a:buChar char="•"/>
            </a:pPr>
            <a:r>
              <a:rPr lang="en-US" altLang="zh-CN" sz="2000" kern="1200" dirty="0">
                <a:latin typeface="Century Gothic" panose="020B0502020202020204" pitchFamily="34" charset="0"/>
                <a:ea typeface="+mn-ea"/>
                <a:cs typeface="+mn-cs"/>
              </a:rPr>
              <a:t>The first Wi-Fi-based 6-DoF device tracking system.</a:t>
            </a:r>
          </a:p>
          <a:p>
            <a:pPr marL="742950" lvl="2" indent="-342900">
              <a:lnSpc>
                <a:spcPct val="130000"/>
              </a:lnSpc>
              <a:spcBef>
                <a:spcPct val="0"/>
              </a:spcBef>
              <a:buFont typeface="Arial" panose="020B0604020202020204" pitchFamily="34" charset="0"/>
              <a:buChar char="•"/>
            </a:pPr>
            <a:r>
              <a:rPr lang="en-US" altLang="zh-CN" sz="2000" kern="1200" dirty="0">
                <a:latin typeface="Century Gothic" panose="020B0502020202020204" pitchFamily="34" charset="0"/>
                <a:ea typeface="+mn-ea"/>
                <a:cs typeface="+mn-cs"/>
              </a:rPr>
              <a:t>Wi-Drone can be used for drone tracking and other 6-DoF-pose-driven tasks.</a:t>
            </a:r>
          </a:p>
          <a:p>
            <a:pPr marL="742950" lvl="2" indent="-342900">
              <a:lnSpc>
                <a:spcPct val="130000"/>
              </a:lnSpc>
              <a:spcBef>
                <a:spcPct val="0"/>
              </a:spcBef>
              <a:buFont typeface="Arial" panose="020B0604020202020204" pitchFamily="34" charset="0"/>
              <a:buChar char="•"/>
            </a:pPr>
            <a:r>
              <a:rPr lang="en-US" altLang="zh-CN" sz="2000" kern="1200" dirty="0">
                <a:latin typeface="Century Gothic" panose="020B0502020202020204" pitchFamily="34" charset="0"/>
                <a:ea typeface="+mn-ea"/>
                <a:cs typeface="+mn-cs"/>
              </a:rPr>
              <a:t>Wi-Drone works with any number of AP.</a:t>
            </a:r>
          </a:p>
          <a:p>
            <a:pPr marL="742950" lvl="2" indent="-342900">
              <a:lnSpc>
                <a:spcPct val="130000"/>
              </a:lnSpc>
              <a:spcBef>
                <a:spcPct val="0"/>
              </a:spcBef>
              <a:buFont typeface="Arial" panose="020B0604020202020204" pitchFamily="34" charset="0"/>
              <a:buChar char="•"/>
            </a:pPr>
            <a:r>
              <a:rPr lang="en-US" altLang="zh-CN" sz="2000" kern="1200" dirty="0">
                <a:latin typeface="Century Gothic" panose="020B0502020202020204" pitchFamily="34" charset="0"/>
                <a:ea typeface="+mn-ea"/>
                <a:cs typeface="+mn-cs"/>
              </a:rPr>
              <a:t>Wi-Drone can be directly migrated to a variety of Wi-Fi-ready devices.</a:t>
            </a:r>
          </a:p>
          <a:p>
            <a:r>
              <a:rPr lang="en-US" altLang="zh-CN" b="1" dirty="0"/>
              <a:t>We</a:t>
            </a:r>
            <a:r>
              <a:rPr lang="en-US" altLang="zh-CN" sz="2400" b="1" dirty="0"/>
              <a:t> design </a:t>
            </a:r>
            <a:r>
              <a:rPr lang="en-US" altLang="zh-CN" sz="2400" b="1" dirty="0">
                <a:solidFill>
                  <a:srgbClr val="E93909"/>
                </a:solidFill>
              </a:rPr>
              <a:t>two component</a:t>
            </a:r>
            <a:r>
              <a:rPr lang="en-US" altLang="zh-CN" sz="2400" b="1" dirty="0"/>
              <a:t> and </a:t>
            </a:r>
            <a:r>
              <a:rPr lang="en-US" altLang="zh-CN" b="1" dirty="0"/>
              <a:t>provide </a:t>
            </a:r>
            <a:r>
              <a:rPr lang="en-US" altLang="zh-CN" sz="2400" b="1" dirty="0"/>
              <a:t>a </a:t>
            </a:r>
            <a:r>
              <a:rPr lang="en-US" altLang="zh-CN" sz="2400" b="1" dirty="0">
                <a:solidFill>
                  <a:srgbClr val="E93909"/>
                </a:solidFill>
              </a:rPr>
              <a:t>fresh perspective</a:t>
            </a:r>
            <a:r>
              <a:rPr lang="en-US" altLang="zh-CN" b="1" dirty="0"/>
              <a:t>:</a:t>
            </a:r>
            <a:endParaRPr lang="en-US" altLang="zh-CN" sz="2400" b="1" dirty="0"/>
          </a:p>
          <a:p>
            <a:pPr marL="742950" lvl="2" indent="-342900">
              <a:lnSpc>
                <a:spcPct val="130000"/>
              </a:lnSpc>
              <a:spcBef>
                <a:spcPct val="0"/>
              </a:spcBef>
              <a:buFont typeface="Arial" panose="020B0604020202020204" pitchFamily="34" charset="0"/>
              <a:buChar char="•"/>
            </a:pPr>
            <a:r>
              <a:rPr lang="en-US" altLang="zh-CN" sz="2000" kern="1200" dirty="0">
                <a:latin typeface="Century Gothic" panose="020B0502020202020204" pitchFamily="34" charset="0"/>
                <a:ea typeface="+mn-ea"/>
                <a:cs typeface="+mn-cs"/>
              </a:rPr>
              <a:t>Design a </a:t>
            </a:r>
            <a:r>
              <a:rPr lang="en-US" altLang="zh-CN" sz="2000" kern="1200" dirty="0">
                <a:solidFill>
                  <a:srgbClr val="0CA1C9"/>
                </a:solidFill>
                <a:latin typeface="Century Gothic" panose="020B0502020202020204" pitchFamily="34" charset="0"/>
                <a:ea typeface="+mn-ea"/>
                <a:cs typeface="+mn-cs"/>
              </a:rPr>
              <a:t>Exteroceptive Pose Estimation (EPE) </a:t>
            </a:r>
            <a:r>
              <a:rPr lang="en-US" altLang="zh-CN" sz="2000" kern="1200" dirty="0">
                <a:latin typeface="Century Gothic" panose="020B0502020202020204" pitchFamily="34" charset="0"/>
                <a:ea typeface="+mn-ea"/>
                <a:cs typeface="+mn-cs"/>
              </a:rPr>
              <a:t>module to estimate the absolute 6-DoF pose.</a:t>
            </a:r>
          </a:p>
          <a:p>
            <a:pPr marL="742950" lvl="2" indent="-342900">
              <a:lnSpc>
                <a:spcPct val="130000"/>
              </a:lnSpc>
              <a:spcBef>
                <a:spcPct val="0"/>
              </a:spcBef>
              <a:buFont typeface="Arial" panose="020B0604020202020204" pitchFamily="34" charset="0"/>
              <a:buChar char="•"/>
            </a:pPr>
            <a:r>
              <a:rPr lang="en-US" altLang="zh-CN" sz="2000" dirty="0"/>
              <a:t>Design a </a:t>
            </a:r>
            <a:r>
              <a:rPr lang="en-US" altLang="zh-CN" sz="2000" dirty="0">
                <a:solidFill>
                  <a:srgbClr val="0CA1C9"/>
                </a:solidFill>
              </a:rPr>
              <a:t>Proprioceptive Motion Tracking (PMT) </a:t>
            </a:r>
            <a:r>
              <a:rPr lang="en-US" altLang="zh-CN" sz="2000" dirty="0"/>
              <a:t>module to continuously track the relative 6-DoF pose change.</a:t>
            </a:r>
          </a:p>
          <a:p>
            <a:pPr marL="742950" lvl="2" indent="-342900">
              <a:lnSpc>
                <a:spcPct val="130000"/>
              </a:lnSpc>
              <a:spcBef>
                <a:spcPct val="0"/>
              </a:spcBef>
              <a:buFont typeface="Arial" panose="020B0604020202020204" pitchFamily="34" charset="0"/>
              <a:buChar char="•"/>
            </a:pPr>
            <a:r>
              <a:rPr lang="en-US" altLang="zh-CN" sz="2000" dirty="0"/>
              <a:t>Propose a fresh perspective of fusing two complementary features from the same type of sensor data.</a:t>
            </a:r>
          </a:p>
          <a:p>
            <a:r>
              <a:rPr lang="en-US" altLang="zh-CN" sz="2400" b="1" dirty="0"/>
              <a:t>Implementation and Evaluation of </a:t>
            </a:r>
            <a:r>
              <a:rPr lang="en-US" altLang="zh-CN" sz="2400" b="1" dirty="0">
                <a:solidFill>
                  <a:srgbClr val="E93909"/>
                </a:solidFill>
              </a:rPr>
              <a:t>Wi-Drone</a:t>
            </a:r>
            <a:r>
              <a:rPr lang="en-US" altLang="zh-CN" sz="2400" b="1" dirty="0"/>
              <a:t>.</a:t>
            </a:r>
            <a:endParaRPr lang="zh-CN" altLang="en-US" sz="2400" b="1" dirty="0"/>
          </a:p>
        </p:txBody>
      </p:sp>
    </p:spTree>
    <p:extLst>
      <p:ext uri="{BB962C8B-B14F-4D97-AF65-F5344CB8AC3E}">
        <p14:creationId xmlns:p14="http://schemas.microsoft.com/office/powerpoint/2010/main" val="212416828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Drone-based Applications</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2</a:t>
            </a:fld>
            <a:endParaRPr lang="en-US" altLang="zh-CN">
              <a:solidFill>
                <a:srgbClr val="000000"/>
              </a:solidFill>
              <a:latin typeface="Arial" charset="0"/>
            </a:endParaRPr>
          </a:p>
        </p:txBody>
      </p:sp>
      <p:sp>
        <p:nvSpPr>
          <p:cNvPr id="31" name="文本框 30"/>
          <p:cNvSpPr txBox="1"/>
          <p:nvPr/>
        </p:nvSpPr>
        <p:spPr>
          <a:xfrm>
            <a:off x="7968208" y="3238791"/>
            <a:ext cx="3695242" cy="461665"/>
          </a:xfrm>
          <a:prstGeom prst="rect">
            <a:avLst/>
          </a:prstGeom>
          <a:noFill/>
        </p:spPr>
        <p:txBody>
          <a:bodyPr wrap="none" rtlCol="0">
            <a:spAutoFit/>
          </a:bodyPr>
          <a:lstStyle/>
          <a:p>
            <a:pPr algn="ctr" fontAlgn="base">
              <a:spcBef>
                <a:spcPct val="0"/>
              </a:spcBef>
              <a:spcAft>
                <a:spcPct val="0"/>
              </a:spcAft>
            </a:pPr>
            <a:r>
              <a:rPr lang="en-US" altLang="zh-CN" sz="2400" b="1" dirty="0">
                <a:solidFill>
                  <a:srgbClr val="0070C0"/>
                </a:solidFill>
                <a:latin typeface="Century Gothic" panose="020B0502020202020204" pitchFamily="34" charset="0"/>
              </a:rPr>
              <a:t>Inventory Management</a:t>
            </a:r>
          </a:p>
        </p:txBody>
      </p:sp>
      <p:sp>
        <p:nvSpPr>
          <p:cNvPr id="32" name="文本框 31"/>
          <p:cNvSpPr txBox="1"/>
          <p:nvPr/>
        </p:nvSpPr>
        <p:spPr>
          <a:xfrm>
            <a:off x="1110053" y="3245135"/>
            <a:ext cx="2832828" cy="461665"/>
          </a:xfrm>
          <a:prstGeom prst="rect">
            <a:avLst/>
          </a:prstGeom>
          <a:noFill/>
        </p:spPr>
        <p:txBody>
          <a:bodyPr wrap="none" rtlCol="0">
            <a:spAutoFit/>
          </a:bodyPr>
          <a:lstStyle/>
          <a:p>
            <a:pPr algn="ctr" fontAlgn="base">
              <a:spcBef>
                <a:spcPct val="0"/>
              </a:spcBef>
              <a:spcAft>
                <a:spcPct val="0"/>
              </a:spcAft>
            </a:pPr>
            <a:r>
              <a:rPr lang="en-US" altLang="zh-CN" sz="2400" b="1" dirty="0">
                <a:solidFill>
                  <a:srgbClr val="0070C0"/>
                </a:solidFill>
                <a:latin typeface="Century Gothic" panose="020B0502020202020204" pitchFamily="34" charset="0"/>
              </a:rPr>
              <a:t>Package Delivery</a:t>
            </a:r>
          </a:p>
        </p:txBody>
      </p:sp>
      <p:pic>
        <p:nvPicPr>
          <p:cNvPr id="20" name="图片 19">
            <a:extLst>
              <a:ext uri="{FF2B5EF4-FFF2-40B4-BE49-F238E27FC236}">
                <a16:creationId xmlns:a16="http://schemas.microsoft.com/office/drawing/2014/main" id="{9665FF91-D6D9-418C-9EBB-873BEF1FCC97}"/>
              </a:ext>
            </a:extLst>
          </p:cNvPr>
          <p:cNvPicPr>
            <a:picLocks noChangeAspect="1"/>
          </p:cNvPicPr>
          <p:nvPr/>
        </p:nvPicPr>
        <p:blipFill rotWithShape="1">
          <a:blip r:embed="rId3">
            <a:extLst>
              <a:ext uri="{28A0092B-C50C-407E-A947-70E740481C1C}">
                <a14:useLocalDpi xmlns:a14="http://schemas.microsoft.com/office/drawing/2010/main" val="0"/>
              </a:ext>
            </a:extLst>
          </a:blip>
          <a:srcRect l="8361" b="8084"/>
          <a:stretch/>
        </p:blipFill>
        <p:spPr>
          <a:xfrm>
            <a:off x="1343497" y="1457610"/>
            <a:ext cx="2365940" cy="1551043"/>
          </a:xfrm>
          <a:prstGeom prst="rect">
            <a:avLst/>
          </a:prstGeom>
        </p:spPr>
      </p:pic>
      <p:pic>
        <p:nvPicPr>
          <p:cNvPr id="21" name="图片 20">
            <a:extLst>
              <a:ext uri="{FF2B5EF4-FFF2-40B4-BE49-F238E27FC236}">
                <a16:creationId xmlns:a16="http://schemas.microsoft.com/office/drawing/2014/main" id="{BCD7D107-318C-417A-8593-9CC8EE6AD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8449" y="1399602"/>
            <a:ext cx="3222976" cy="1667057"/>
          </a:xfrm>
          <a:prstGeom prst="rect">
            <a:avLst/>
          </a:prstGeom>
        </p:spPr>
      </p:pic>
      <p:pic>
        <p:nvPicPr>
          <p:cNvPr id="22" name="图片 21">
            <a:extLst>
              <a:ext uri="{FF2B5EF4-FFF2-40B4-BE49-F238E27FC236}">
                <a16:creationId xmlns:a16="http://schemas.microsoft.com/office/drawing/2014/main" id="{7E3A0C46-B32A-4F6D-A018-A2AA1E6CE9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618" y="1512822"/>
            <a:ext cx="2128809" cy="1440618"/>
          </a:xfrm>
          <a:prstGeom prst="rect">
            <a:avLst/>
          </a:prstGeom>
        </p:spPr>
      </p:pic>
      <p:sp>
        <p:nvSpPr>
          <p:cNvPr id="23" name="文本框 22">
            <a:extLst>
              <a:ext uri="{FF2B5EF4-FFF2-40B4-BE49-F238E27FC236}">
                <a16:creationId xmlns:a16="http://schemas.microsoft.com/office/drawing/2014/main" id="{8F837AA0-13E9-4814-B573-F7E019E28A54}"/>
              </a:ext>
            </a:extLst>
          </p:cNvPr>
          <p:cNvSpPr txBox="1"/>
          <p:nvPr/>
        </p:nvSpPr>
        <p:spPr>
          <a:xfrm>
            <a:off x="4434677" y="3245134"/>
            <a:ext cx="3034805" cy="461665"/>
          </a:xfrm>
          <a:prstGeom prst="rect">
            <a:avLst/>
          </a:prstGeom>
          <a:noFill/>
        </p:spPr>
        <p:txBody>
          <a:bodyPr wrap="none" rtlCol="0">
            <a:spAutoFit/>
          </a:bodyPr>
          <a:lstStyle/>
          <a:p>
            <a:pPr algn="ctr" fontAlgn="base">
              <a:spcBef>
                <a:spcPct val="0"/>
              </a:spcBef>
              <a:spcAft>
                <a:spcPct val="0"/>
              </a:spcAft>
            </a:pPr>
            <a:r>
              <a:rPr lang="en-US" altLang="zh-CN" sz="2400" b="1" dirty="0">
                <a:solidFill>
                  <a:srgbClr val="0070C0"/>
                </a:solidFill>
                <a:latin typeface="Century Gothic" panose="020B0502020202020204" pitchFamily="34" charset="0"/>
              </a:rPr>
              <a:t>Security Monitoring</a:t>
            </a:r>
          </a:p>
        </p:txBody>
      </p:sp>
      <p:grpSp>
        <p:nvGrpSpPr>
          <p:cNvPr id="5" name="组合 4">
            <a:extLst>
              <a:ext uri="{FF2B5EF4-FFF2-40B4-BE49-F238E27FC236}">
                <a16:creationId xmlns:a16="http://schemas.microsoft.com/office/drawing/2014/main" id="{F2C81E57-DB1F-4EE5-AC29-12D3F5D88D77}"/>
              </a:ext>
            </a:extLst>
          </p:cNvPr>
          <p:cNvGrpSpPr/>
          <p:nvPr/>
        </p:nvGrpSpPr>
        <p:grpSpPr>
          <a:xfrm>
            <a:off x="3263332" y="3810854"/>
            <a:ext cx="6097384" cy="2714834"/>
            <a:chOff x="3263332" y="3810854"/>
            <a:chExt cx="6097384" cy="2714834"/>
          </a:xfrm>
        </p:grpSpPr>
        <p:pic>
          <p:nvPicPr>
            <p:cNvPr id="28" name="图片 27">
              <a:extLst>
                <a:ext uri="{FF2B5EF4-FFF2-40B4-BE49-F238E27FC236}">
                  <a16:creationId xmlns:a16="http://schemas.microsoft.com/office/drawing/2014/main" id="{A1B7BBC3-1EB7-4186-A86C-33167E2C64A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566" b="90808" l="4884" r="91628">
                          <a14:foregroundMark x1="20930" y1="68788" x2="34651" y2="93333"/>
                          <a14:foregroundMark x1="34651" y1="93333" x2="63140" y2="94343"/>
                          <a14:foregroundMark x1="63140" y1="94343" x2="91512" y2="90505"/>
                          <a14:foregroundMark x1="91512" y1="90505" x2="89186" y2="67071"/>
                          <a14:foregroundMark x1="89186" y1="67071" x2="18953" y2="67576"/>
                          <a14:foregroundMark x1="91628" y1="90101" x2="29070" y2="88889"/>
                          <a14:foregroundMark x1="29070" y1="88889" x2="5349" y2="77273"/>
                          <a14:foregroundMark x1="5349" y1="77273" x2="12907" y2="4242"/>
                          <a14:foregroundMark x1="12907" y1="4242" x2="68605" y2="4848"/>
                          <a14:foregroundMark x1="68605" y1="4848" x2="89186" y2="20202"/>
                          <a14:foregroundMark x1="89186" y1="20202" x2="91628" y2="90505"/>
                          <a14:foregroundMark x1="11628" y1="86667" x2="30349" y2="37879"/>
                          <a14:foregroundMark x1="30349" y1="37879" x2="28372" y2="9697"/>
                          <a14:foregroundMark x1="28372" y1="9697" x2="28488" y2="37576"/>
                          <a14:foregroundMark x1="28488" y1="37576" x2="49186" y2="55051"/>
                          <a14:foregroundMark x1="49186" y1="55051" x2="75698" y2="40101"/>
                          <a14:foregroundMark x1="75698" y1="40101" x2="76977" y2="15051"/>
                          <a14:foregroundMark x1="76977" y1="15051" x2="49186" y2="25253"/>
                          <a14:foregroundMark x1="49186" y1="25253" x2="31977" y2="52121"/>
                          <a14:foregroundMark x1="31977" y1="52121" x2="60349" y2="65051"/>
                          <a14:foregroundMark x1="60349" y1="65051" x2="74535" y2="33131"/>
                          <a14:foregroundMark x1="74535" y1="33131" x2="47326" y2="26869"/>
                          <a14:foregroundMark x1="47326" y1="26869" x2="31512" y2="55253"/>
                          <a14:foregroundMark x1="31512" y1="55253" x2="66279" y2="66667"/>
                          <a14:foregroundMark x1="66279" y1="66667" x2="84535" y2="42929"/>
                          <a14:foregroundMark x1="84535" y1="42929" x2="54884" y2="55657"/>
                          <a14:foregroundMark x1="54884" y1="55657" x2="50814" y2="81818"/>
                          <a14:foregroundMark x1="50814" y1="81818" x2="79535" y2="83939"/>
                          <a14:foregroundMark x1="79535" y1="83939" x2="54070" y2="67576"/>
                          <a14:foregroundMark x1="54070" y1="67576" x2="24884" y2="76869"/>
                          <a14:foregroundMark x1="24884" y1="76869" x2="49302" y2="93434"/>
                          <a14:foregroundMark x1="49302" y1="93434" x2="78837" y2="95455"/>
                          <a14:foregroundMark x1="78837" y1="95455" x2="59186" y2="76061"/>
                          <a14:foregroundMark x1="59186" y1="76061" x2="74535" y2="53333"/>
                          <a14:foregroundMark x1="74535" y1="53333" x2="57209" y2="31212"/>
                          <a14:foregroundMark x1="57209" y1="31212" x2="30581" y2="16364"/>
                          <a14:foregroundMark x1="30581" y1="16364" x2="58023" y2="9091"/>
                          <a14:foregroundMark x1="58023" y1="9091" x2="41628" y2="29192"/>
                          <a14:foregroundMark x1="41628" y1="29192" x2="68140" y2="48889"/>
                          <a14:foregroundMark x1="68140" y1="48889" x2="51395" y2="64545"/>
                          <a14:foregroundMark x1="21977" y1="41111" x2="20000" y2="21919"/>
                          <a14:foregroundMark x1="25930" y1="21919" x2="25930" y2="41515"/>
                          <a14:foregroundMark x1="50930" y1="76869" x2="41628" y2="79091"/>
                          <a14:foregroundMark x1="13140" y1="8283" x2="69535" y2="10404"/>
                          <a14:foregroundMark x1="69535" y1="10404" x2="89186" y2="6566"/>
                          <a14:foregroundMark x1="21977" y1="11616" x2="18953" y2="60404"/>
                          <a14:foregroundMark x1="18953" y1="60404" x2="19535" y2="35859"/>
                          <a14:foregroundMark x1="19535" y1="35859" x2="18488" y2="35152"/>
                          <a14:foregroundMark x1="70349" y1="63939" x2="81977" y2="52525"/>
                          <a14:foregroundMark x1="5233" y1="89293" x2="32674" y2="91010"/>
                          <a14:foregroundMark x1="32674" y1="91010" x2="34767" y2="90909"/>
                          <a14:foregroundMark x1="5930" y1="89899" x2="6279" y2="89899"/>
                          <a14:foregroundMark x1="7791" y1="78788" x2="8488" y2="85051"/>
                          <a14:foregroundMark x1="5698" y1="89798" x2="4884" y2="89798"/>
                        </a14:backgroundRemoval>
                      </a14:imgEffect>
                    </a14:imgLayer>
                  </a14:imgProps>
                </a:ext>
              </a:extLst>
            </a:blip>
            <a:stretch>
              <a:fillRect/>
            </a:stretch>
          </p:blipFill>
          <p:spPr>
            <a:xfrm>
              <a:off x="3822123" y="4021513"/>
              <a:ext cx="1705287" cy="1963063"/>
            </a:xfrm>
            <a:prstGeom prst="rect">
              <a:avLst/>
            </a:prstGeom>
          </p:spPr>
        </p:pic>
        <p:pic>
          <p:nvPicPr>
            <p:cNvPr id="1026" name="Picture 2" descr="Warehouse Clipart Business Building - Warehouse Icon - PNG - Free  transparent image">
              <a:extLst>
                <a:ext uri="{FF2B5EF4-FFF2-40B4-BE49-F238E27FC236}">
                  <a16:creationId xmlns:a16="http://schemas.microsoft.com/office/drawing/2014/main" id="{91D08619-82F9-4F26-AFE2-F9877FA9FC95}"/>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2500" l="10000" r="90000">
                          <a14:foregroundMark x1="14861" y1="43125" x2="13889" y2="66250"/>
                          <a14:foregroundMark x1="13889" y1="66250" x2="14861" y2="73333"/>
                          <a14:foregroundMark x1="15000" y1="77292" x2="15972" y2="52083"/>
                          <a14:foregroundMark x1="15972" y1="52083" x2="18194" y2="69792"/>
                          <a14:foregroundMark x1="18194" y1="69792" x2="22361" y2="48125"/>
                          <a14:foregroundMark x1="22361" y1="48125" x2="21806" y2="60833"/>
                          <a14:foregroundMark x1="15972" y1="48333" x2="18333" y2="51667"/>
                          <a14:foregroundMark x1="12083" y1="73750" x2="13889" y2="75000"/>
                          <a14:foregroundMark x1="24167" y1="31250" x2="64167" y2="31458"/>
                          <a14:foregroundMark x1="22500" y1="34792" x2="62778" y2="36458"/>
                          <a14:foregroundMark x1="63889" y1="43750" x2="65139" y2="78542"/>
                          <a14:foregroundMark x1="28194" y1="45417" x2="59306" y2="41667"/>
                          <a14:foregroundMark x1="65972" y1="44375" x2="70278" y2="72917"/>
                          <a14:foregroundMark x1="70278" y1="72917" x2="70139" y2="72917"/>
                          <a14:foregroundMark x1="68472" y1="71458" x2="75278" y2="51667"/>
                          <a14:foregroundMark x1="75278" y1="51667" x2="74444" y2="51250"/>
                          <a14:foregroundMark x1="71111" y1="55208" x2="80139" y2="51875"/>
                          <a14:foregroundMark x1="80139" y1="51875" x2="85278" y2="56667"/>
                          <a14:foregroundMark x1="86111" y1="68333" x2="78750" y2="57500"/>
                          <a14:foregroundMark x1="87361" y1="68333" x2="86250" y2="52083"/>
                          <a14:foregroundMark x1="86250" y1="52083" x2="82917" y2="47292"/>
                          <a14:foregroundMark x1="76806" y1="34375" x2="82222" y2="34583"/>
                          <a14:foregroundMark x1="83056" y1="34375" x2="87222" y2="34375"/>
                          <a14:foregroundMark x1="85972" y1="37083" x2="87222" y2="57708"/>
                          <a14:foregroundMark x1="87361" y1="74167" x2="87361" y2="41458"/>
                          <a14:foregroundMark x1="37639" y1="90000" x2="37500" y2="91250"/>
                          <a14:foregroundMark x1="39167" y1="92083" x2="39167" y2="92083"/>
                          <a14:foregroundMark x1="47500" y1="91042" x2="47500" y2="92500"/>
                        </a14:backgroundRemoval>
                      </a14:imgEffect>
                    </a14:imgLayer>
                  </a14:imgProps>
                </a:ext>
                <a:ext uri="{28A0092B-C50C-407E-A947-70E740481C1C}">
                  <a14:useLocalDpi xmlns:a14="http://schemas.microsoft.com/office/drawing/2010/main" val="0"/>
                </a:ext>
              </a:extLst>
            </a:blip>
            <a:srcRect l="11150" t="6980" r="10101" b="6069"/>
            <a:stretch/>
          </p:blipFill>
          <p:spPr bwMode="auto">
            <a:xfrm>
              <a:off x="6312024" y="3810854"/>
              <a:ext cx="2952328" cy="2173221"/>
            </a:xfrm>
            <a:prstGeom prst="rect">
              <a:avLst/>
            </a:prstGeom>
            <a:noFill/>
            <a:extLst>
              <a:ext uri="{909E8E84-426E-40DD-AFC4-6F175D3DCCD1}">
                <a14:hiddenFill xmlns:a14="http://schemas.microsoft.com/office/drawing/2010/main">
                  <a:solidFill>
                    <a:srgbClr val="FFFFFF"/>
                  </a:solidFill>
                </a14:hiddenFill>
              </a:ext>
            </a:extLst>
          </p:spPr>
        </p:pic>
        <p:sp>
          <p:nvSpPr>
            <p:cNvPr id="35" name="文本框 34">
              <a:extLst>
                <a:ext uri="{FF2B5EF4-FFF2-40B4-BE49-F238E27FC236}">
                  <a16:creationId xmlns:a16="http://schemas.microsoft.com/office/drawing/2014/main" id="{2089E670-7C34-4CD7-BF22-B607EBD5DD7B}"/>
                </a:ext>
              </a:extLst>
            </p:cNvPr>
            <p:cNvSpPr txBox="1"/>
            <p:nvPr/>
          </p:nvSpPr>
          <p:spPr>
            <a:xfrm>
              <a:off x="3263332" y="6064023"/>
              <a:ext cx="6097384" cy="461665"/>
            </a:xfrm>
            <a:prstGeom prst="rect">
              <a:avLst/>
            </a:prstGeom>
            <a:noFill/>
          </p:spPr>
          <p:txBody>
            <a:bodyPr wrap="square">
              <a:spAutoFit/>
            </a:bodyPr>
            <a:lstStyle/>
            <a:p>
              <a:pPr algn="ctr"/>
              <a:r>
                <a:rPr lang="en-US" altLang="zh-CN" sz="2400" b="1" dirty="0">
                  <a:solidFill>
                    <a:srgbClr val="E93909"/>
                  </a:solidFill>
                  <a:latin typeface="Century Gothic" panose="020B0502020202020204" pitchFamily="34" charset="0"/>
                </a:rPr>
                <a:t>Drones are now entering indoors…</a:t>
              </a:r>
              <a:endParaRPr lang="zh-CN" altLang="en-US" sz="2400" b="1" dirty="0">
                <a:solidFill>
                  <a:srgbClr val="E93909"/>
                </a:solidFill>
                <a:latin typeface="Century Gothic" panose="020B0502020202020204" pitchFamily="34" charset="0"/>
              </a:endParaRPr>
            </a:p>
          </p:txBody>
        </p:sp>
      </p:grpSp>
      <p:grpSp>
        <p:nvGrpSpPr>
          <p:cNvPr id="8" name="组合 7">
            <a:extLst>
              <a:ext uri="{FF2B5EF4-FFF2-40B4-BE49-F238E27FC236}">
                <a16:creationId xmlns:a16="http://schemas.microsoft.com/office/drawing/2014/main" id="{86C3B5C7-3402-4E57-BBBB-C16547926E08}"/>
              </a:ext>
            </a:extLst>
          </p:cNvPr>
          <p:cNvGrpSpPr/>
          <p:nvPr/>
        </p:nvGrpSpPr>
        <p:grpSpPr>
          <a:xfrm>
            <a:off x="1661403" y="3872588"/>
            <a:ext cx="9301241" cy="2634886"/>
            <a:chOff x="-487876" y="3821688"/>
            <a:chExt cx="9301241" cy="2634886"/>
          </a:xfrm>
        </p:grpSpPr>
        <p:pic>
          <p:nvPicPr>
            <p:cNvPr id="7" name="图片 6">
              <a:extLst>
                <a:ext uri="{FF2B5EF4-FFF2-40B4-BE49-F238E27FC236}">
                  <a16:creationId xmlns:a16="http://schemas.microsoft.com/office/drawing/2014/main" id="{3F5A3BAB-FA39-4F38-AC26-972F5DC3C7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51058" y="3821688"/>
              <a:ext cx="3383646" cy="2158370"/>
            </a:xfrm>
            <a:prstGeom prst="rect">
              <a:avLst/>
            </a:prstGeom>
          </p:spPr>
        </p:pic>
        <p:sp>
          <p:nvSpPr>
            <p:cNvPr id="36" name="文本框 35">
              <a:extLst>
                <a:ext uri="{FF2B5EF4-FFF2-40B4-BE49-F238E27FC236}">
                  <a16:creationId xmlns:a16="http://schemas.microsoft.com/office/drawing/2014/main" id="{758FA597-3B5C-44DF-8F7C-758CDCF259B4}"/>
                </a:ext>
              </a:extLst>
            </p:cNvPr>
            <p:cNvSpPr txBox="1"/>
            <p:nvPr/>
          </p:nvSpPr>
          <p:spPr>
            <a:xfrm>
              <a:off x="-487876" y="5994909"/>
              <a:ext cx="9301241" cy="461665"/>
            </a:xfrm>
            <a:prstGeom prst="rect">
              <a:avLst/>
            </a:prstGeom>
            <a:noFill/>
          </p:spPr>
          <p:txBody>
            <a:bodyPr wrap="square">
              <a:spAutoFit/>
            </a:bodyPr>
            <a:lstStyle/>
            <a:p>
              <a:pPr algn="ctr"/>
              <a:r>
                <a:rPr lang="en-US" altLang="zh-CN" sz="2400" b="1" dirty="0">
                  <a:solidFill>
                    <a:srgbClr val="E93909"/>
                  </a:solidFill>
                  <a:latin typeface="Century Gothic" panose="020B0502020202020204" pitchFamily="34" charset="0"/>
                </a:rPr>
                <a:t>Most drone-based applications works in outdoor scenarios.</a:t>
              </a:r>
              <a:endParaRPr lang="zh-CN" altLang="en-US" sz="2400" b="1" dirty="0">
                <a:solidFill>
                  <a:srgbClr val="E93909"/>
                </a:solidFill>
                <a:latin typeface="Century Gothic" panose="020B0502020202020204" pitchFamily="34" charset="0"/>
              </a:endParaRPr>
            </a:p>
          </p:txBody>
        </p:sp>
      </p:grpSp>
      <p:grpSp>
        <p:nvGrpSpPr>
          <p:cNvPr id="9" name="组合 8">
            <a:extLst>
              <a:ext uri="{FF2B5EF4-FFF2-40B4-BE49-F238E27FC236}">
                <a16:creationId xmlns:a16="http://schemas.microsoft.com/office/drawing/2014/main" id="{58AD123D-9A8E-4315-91C0-15C6998D2A34}"/>
              </a:ext>
            </a:extLst>
          </p:cNvPr>
          <p:cNvGrpSpPr/>
          <p:nvPr/>
        </p:nvGrpSpPr>
        <p:grpSpPr>
          <a:xfrm>
            <a:off x="1576783" y="4197054"/>
            <a:ext cx="9030753" cy="1679654"/>
            <a:chOff x="1576783" y="4197054"/>
            <a:chExt cx="9030753" cy="1679654"/>
          </a:xfrm>
        </p:grpSpPr>
        <p:sp>
          <p:nvSpPr>
            <p:cNvPr id="38" name="圆角矩形 14">
              <a:extLst>
                <a:ext uri="{FF2B5EF4-FFF2-40B4-BE49-F238E27FC236}">
                  <a16:creationId xmlns:a16="http://schemas.microsoft.com/office/drawing/2014/main" id="{05A2023E-4F7F-4943-999B-1D91D4BF7514}"/>
                </a:ext>
              </a:extLst>
            </p:cNvPr>
            <p:cNvSpPr/>
            <p:nvPr/>
          </p:nvSpPr>
          <p:spPr>
            <a:xfrm>
              <a:off x="1576783" y="4197054"/>
              <a:ext cx="9030753" cy="1679654"/>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400" b="1" dirty="0">
                  <a:solidFill>
                    <a:srgbClr val="EA4A54"/>
                  </a:solidFill>
                  <a:latin typeface="Century Gothic" panose="020B0502020202020204" pitchFamily="34" charset="0"/>
                </a:rPr>
                <a:t>      </a:t>
              </a:r>
              <a:r>
                <a:rPr lang="en-US" altLang="zh-CN" sz="2400" b="1" dirty="0">
                  <a:solidFill>
                    <a:schemeClr val="tx1"/>
                  </a:solidFill>
                  <a:latin typeface="Century Gothic" panose="020B0502020202020204" pitchFamily="34" charset="0"/>
                </a:rPr>
                <a:t>Research report </a:t>
              </a:r>
              <a:r>
                <a:rPr lang="en-US" altLang="zh-CN" sz="2400" b="1" baseline="30000" dirty="0">
                  <a:solidFill>
                    <a:schemeClr val="tx1"/>
                  </a:solidFill>
                  <a:latin typeface="Century Gothic" panose="020B0502020202020204" pitchFamily="34" charset="0"/>
                </a:rPr>
                <a:t>[1] </a:t>
              </a:r>
              <a:r>
                <a:rPr lang="en-US" altLang="zh-CN" sz="2400" b="1" dirty="0">
                  <a:solidFill>
                    <a:schemeClr val="tx1"/>
                  </a:solidFill>
                  <a:latin typeface="Century Gothic" panose="020B0502020202020204" pitchFamily="34" charset="0"/>
                </a:rPr>
                <a:t>shows:</a:t>
              </a:r>
            </a:p>
            <a:p>
              <a:pPr marL="342900" indent="-342900">
                <a:lnSpc>
                  <a:spcPct val="130000"/>
                </a:lnSpc>
                <a:buFont typeface="Arial" panose="020B0604020202020204" pitchFamily="34" charset="0"/>
                <a:buChar char="•"/>
              </a:pPr>
              <a:r>
                <a:rPr lang="en-US" altLang="zh-CN" sz="2400" dirty="0">
                  <a:solidFill>
                    <a:schemeClr val="tx1"/>
                  </a:solidFill>
                  <a:latin typeface="Century Gothic" panose="020B0502020202020204" pitchFamily="34" charset="0"/>
                </a:rPr>
                <a:t>The</a:t>
              </a:r>
              <a:r>
                <a:rPr lang="zh-CN" altLang="en-US" sz="2400" dirty="0">
                  <a:solidFill>
                    <a:schemeClr val="tx1"/>
                  </a:solidFill>
                  <a:latin typeface="Century Gothic" panose="020B0502020202020204" pitchFamily="34" charset="0"/>
                </a:rPr>
                <a:t> </a:t>
              </a:r>
              <a:r>
                <a:rPr lang="en-US" altLang="zh-CN" sz="2400" b="1" dirty="0">
                  <a:solidFill>
                    <a:schemeClr val="tx1"/>
                  </a:solidFill>
                  <a:latin typeface="Century Gothic" panose="020B0502020202020204" pitchFamily="34" charset="0"/>
                </a:rPr>
                <a:t>indoor</a:t>
              </a:r>
              <a:r>
                <a:rPr lang="zh-CN" altLang="en-US" sz="2400" b="1" dirty="0">
                  <a:solidFill>
                    <a:schemeClr val="tx1"/>
                  </a:solidFill>
                  <a:latin typeface="Century Gothic" panose="020B0502020202020204" pitchFamily="34" charset="0"/>
                </a:rPr>
                <a:t> </a:t>
              </a:r>
              <a:r>
                <a:rPr lang="en-US" altLang="zh-CN" sz="2400" b="1" dirty="0">
                  <a:solidFill>
                    <a:schemeClr val="tx1"/>
                  </a:solidFill>
                  <a:latin typeface="Century Gothic" panose="020B0502020202020204" pitchFamily="34" charset="0"/>
                </a:rPr>
                <a:t>drone market</a:t>
              </a:r>
              <a:r>
                <a:rPr lang="en-US" altLang="zh-CN" sz="2400" dirty="0">
                  <a:solidFill>
                    <a:schemeClr val="tx1"/>
                  </a:solidFill>
                  <a:latin typeface="Century Gothic" panose="020B0502020202020204" pitchFamily="34" charset="0"/>
                </a:rPr>
                <a:t> will grow by </a:t>
              </a:r>
              <a:r>
                <a:rPr lang="en-US" altLang="zh-CN" sz="2400" b="1" dirty="0">
                  <a:solidFill>
                    <a:srgbClr val="E93909"/>
                  </a:solidFill>
                  <a:latin typeface="Century Gothic" panose="020B0502020202020204" pitchFamily="34" charset="0"/>
                </a:rPr>
                <a:t>$29 billion </a:t>
              </a:r>
              <a:r>
                <a:rPr lang="en-US" altLang="zh-CN" sz="2400" dirty="0">
                  <a:solidFill>
                    <a:schemeClr val="tx1"/>
                  </a:solidFill>
                  <a:latin typeface="Century Gothic" panose="020B0502020202020204" pitchFamily="34" charset="0"/>
                </a:rPr>
                <a:t>by 2027;</a:t>
              </a:r>
            </a:p>
            <a:p>
              <a:pPr marL="342900" indent="-342900">
                <a:lnSpc>
                  <a:spcPct val="130000"/>
                </a:lnSpc>
                <a:buFont typeface="Arial" panose="020B0604020202020204" pitchFamily="34" charset="0"/>
                <a:buChar char="•"/>
              </a:pPr>
              <a:r>
                <a:rPr lang="en-US" altLang="zh-CN" sz="2400" dirty="0">
                  <a:solidFill>
                    <a:schemeClr val="tx1"/>
                  </a:solidFill>
                  <a:latin typeface="Century Gothic" panose="020B0502020202020204" pitchFamily="34" charset="0"/>
                </a:rPr>
                <a:t>With an annual growth rate of </a:t>
              </a:r>
              <a:r>
                <a:rPr lang="en-US" altLang="zh-CN" sz="2400" b="1" dirty="0">
                  <a:solidFill>
                    <a:srgbClr val="E93909"/>
                  </a:solidFill>
                  <a:latin typeface="Century Gothic" panose="020B0502020202020204" pitchFamily="34" charset="0"/>
                </a:rPr>
                <a:t>almost 20% </a:t>
              </a:r>
              <a:r>
                <a:rPr lang="en-US" altLang="zh-CN" sz="2400" dirty="0">
                  <a:solidFill>
                    <a:schemeClr val="tx1"/>
                  </a:solidFill>
                  <a:latin typeface="Century Gothic" panose="020B0502020202020204" pitchFamily="34" charset="0"/>
                </a:rPr>
                <a:t>;</a:t>
              </a:r>
            </a:p>
          </p:txBody>
        </p:sp>
        <p:pic>
          <p:nvPicPr>
            <p:cNvPr id="39" name="图片 38" descr="图标&#10;&#10;描述已自动生成">
              <a:extLst>
                <a:ext uri="{FF2B5EF4-FFF2-40B4-BE49-F238E27FC236}">
                  <a16:creationId xmlns:a16="http://schemas.microsoft.com/office/drawing/2014/main" id="{5FA23902-98FF-46BE-8ED9-78E7B752F64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84464" y="4239169"/>
              <a:ext cx="621644" cy="633964"/>
            </a:xfrm>
            <a:prstGeom prst="rect">
              <a:avLst/>
            </a:prstGeom>
          </p:spPr>
        </p:pic>
      </p:grpSp>
      <p:sp>
        <p:nvSpPr>
          <p:cNvPr id="10" name="文本框 9">
            <a:extLst>
              <a:ext uri="{FF2B5EF4-FFF2-40B4-BE49-F238E27FC236}">
                <a16:creationId xmlns:a16="http://schemas.microsoft.com/office/drawing/2014/main" id="{93750C8D-2452-4FAC-BE66-2A7909178011}"/>
              </a:ext>
            </a:extLst>
          </p:cNvPr>
          <p:cNvSpPr txBox="1"/>
          <p:nvPr/>
        </p:nvSpPr>
        <p:spPr>
          <a:xfrm>
            <a:off x="1647835" y="6165588"/>
            <a:ext cx="7712881" cy="338554"/>
          </a:xfrm>
          <a:prstGeom prst="rect">
            <a:avLst/>
          </a:prstGeom>
          <a:noFill/>
        </p:spPr>
        <p:txBody>
          <a:bodyPr wrap="none" rtlCol="0">
            <a:spAutoFit/>
          </a:bodyPr>
          <a:lstStyle/>
          <a:p>
            <a:r>
              <a:rPr lang="en-US" altLang="zh-CN" sz="1600" dirty="0"/>
              <a:t>[1] </a:t>
            </a:r>
            <a:r>
              <a:rPr lang="nb-NO" altLang="zh-CN" sz="1600" dirty="0"/>
              <a:t>Marketsand Markets, “Unmanned Aerial Vehicles (UAV) market,” 2019. [Online].</a:t>
            </a:r>
            <a:endParaRPr lang="zh-CN" altLang="en-US" sz="1600" dirty="0"/>
          </a:p>
        </p:txBody>
      </p:sp>
    </p:spTree>
    <p:extLst>
      <p:ext uri="{BB962C8B-B14F-4D97-AF65-F5344CB8AC3E}">
        <p14:creationId xmlns:p14="http://schemas.microsoft.com/office/powerpoint/2010/main" val="151416296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7AB51E9-348C-4DC8-84CE-839F8B9DCC07}" type="slidenum">
              <a:rPr lang="en-US" altLang="zh-CN" smtClean="0"/>
              <a:pPr/>
              <a:t>20</a:t>
            </a:fld>
            <a:endParaRPr lang="en-US" altLang="zh-CN"/>
          </a:p>
        </p:txBody>
      </p:sp>
      <p:sp>
        <p:nvSpPr>
          <p:cNvPr id="5" name="矩形 4"/>
          <p:cNvSpPr/>
          <p:nvPr/>
        </p:nvSpPr>
        <p:spPr>
          <a:xfrm>
            <a:off x="4676381" y="2083685"/>
            <a:ext cx="2839239" cy="1754326"/>
          </a:xfrm>
          <a:prstGeom prst="rect">
            <a:avLst/>
          </a:prstGeom>
          <a:noFill/>
        </p:spPr>
        <p:txBody>
          <a:bodyPr wrap="none" lIns="91440" tIns="45720" rIns="91440" bIns="45720">
            <a:spAutoFit/>
          </a:bodyPr>
          <a:lstStyle/>
          <a:p>
            <a:pPr algn="ctr"/>
            <a:r>
              <a:rPr lang="en-US" altLang="zh-CN" sz="5400" b="1" dirty="0">
                <a:ln w="12700">
                  <a:solidFill>
                    <a:schemeClr val="tx1"/>
                  </a:solidFill>
                  <a:prstDash val="solid"/>
                </a:ln>
                <a:solidFill>
                  <a:srgbClr val="C00000"/>
                </a:solidFill>
              </a:rPr>
              <a:t>Thanks!</a:t>
            </a:r>
          </a:p>
          <a:p>
            <a:pPr algn="ctr"/>
            <a:r>
              <a:rPr lang="en-US" altLang="zh-CN" sz="5400" b="1" dirty="0">
                <a:ln w="12700">
                  <a:solidFill>
                    <a:schemeClr val="tx1"/>
                  </a:solidFill>
                  <a:prstDash val="solid"/>
                </a:ln>
                <a:solidFill>
                  <a:srgbClr val="0070C0"/>
                </a:solidFill>
              </a:rPr>
              <a:t>Q&amp;A</a:t>
            </a:r>
            <a:endParaRPr lang="zh-CN" altLang="en-US" sz="5400" b="1" dirty="0">
              <a:ln w="12700">
                <a:solidFill>
                  <a:schemeClr val="tx1"/>
                </a:solidFill>
                <a:prstDash val="solid"/>
              </a:ln>
              <a:solidFill>
                <a:srgbClr val="0070C0"/>
              </a:solidFill>
            </a:endParaRPr>
          </a:p>
        </p:txBody>
      </p:sp>
      <p:sp>
        <p:nvSpPr>
          <p:cNvPr id="6" name="Rectangle 3"/>
          <p:cNvSpPr txBox="1">
            <a:spLocks noChangeArrowheads="1"/>
          </p:cNvSpPr>
          <p:nvPr/>
        </p:nvSpPr>
        <p:spPr bwMode="auto">
          <a:xfrm>
            <a:off x="1524000" y="4941168"/>
            <a:ext cx="91440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kern="0" dirty="0" err="1">
                <a:ea typeface="宋体" charset="-122"/>
                <a:cs typeface="Arial" panose="020B0604020202020204" pitchFamily="34" charset="0"/>
              </a:rPr>
              <a:t>Kun</a:t>
            </a:r>
            <a:r>
              <a:rPr lang="en-US" altLang="zh-CN" kern="0" dirty="0">
                <a:ea typeface="宋体" charset="-122"/>
                <a:cs typeface="Arial" panose="020B0604020202020204" pitchFamily="34" charset="0"/>
              </a:rPr>
              <a:t> Qian</a:t>
            </a:r>
          </a:p>
          <a:p>
            <a:pPr algn="ctr"/>
            <a:r>
              <a:rPr lang="en-US" altLang="zh-CN" kern="0" dirty="0">
                <a:solidFill>
                  <a:srgbClr val="0070C0"/>
                </a:solidFill>
                <a:ea typeface="宋体" charset="-122"/>
                <a:cs typeface="Arial" panose="020B0604020202020204" pitchFamily="34" charset="0"/>
              </a:rPr>
              <a:t>University of California San Diego</a:t>
            </a:r>
          </a:p>
          <a:p>
            <a:pPr algn="ctr"/>
            <a:r>
              <a:rPr lang="en-US" altLang="zh-CN" sz="2000" kern="0" dirty="0">
                <a:ea typeface="宋体" charset="-122"/>
                <a:cs typeface="Arial" panose="020B0604020202020204" pitchFamily="34" charset="0"/>
              </a:rPr>
              <a:t>qiank10@gmail.com</a:t>
            </a:r>
          </a:p>
          <a:p>
            <a:pPr algn="ctr"/>
            <a:endParaRPr lang="en-US" altLang="zh-CN" kern="0" dirty="0">
              <a:solidFill>
                <a:srgbClr val="0070C0"/>
              </a:solidFill>
              <a:ea typeface="宋体" charset="-122"/>
              <a:cs typeface="Arial" panose="020B0604020202020204" pitchFamily="34" charset="0"/>
            </a:endParaRPr>
          </a:p>
        </p:txBody>
      </p:sp>
    </p:spTree>
    <p:extLst>
      <p:ext uri="{BB962C8B-B14F-4D97-AF65-F5344CB8AC3E}">
        <p14:creationId xmlns:p14="http://schemas.microsoft.com/office/powerpoint/2010/main" val="182779191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127339D3-758D-4B2F-A9E2-09D38D6BDE1F}"/>
              </a:ext>
            </a:extLst>
          </p:cNvPr>
          <p:cNvSpPr/>
          <p:nvPr/>
        </p:nvSpPr>
        <p:spPr>
          <a:xfrm>
            <a:off x="1457755" y="2225442"/>
            <a:ext cx="3024336" cy="1726670"/>
          </a:xfrm>
          <a:prstGeom prst="ellipse">
            <a:avLst/>
          </a:prstGeom>
          <a:noFill/>
          <a:ln w="3810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6-DoF Pose Tracking</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3</a:t>
            </a:fld>
            <a:endParaRPr lang="en-US" altLang="zh-CN">
              <a:solidFill>
                <a:srgbClr val="000000"/>
              </a:solidFill>
              <a:latin typeface="Arial" charset="0"/>
            </a:endParaRPr>
          </a:p>
        </p:txBody>
      </p:sp>
      <p:sp>
        <p:nvSpPr>
          <p:cNvPr id="23" name="文本框 22">
            <a:extLst>
              <a:ext uri="{FF2B5EF4-FFF2-40B4-BE49-F238E27FC236}">
                <a16:creationId xmlns:a16="http://schemas.microsoft.com/office/drawing/2014/main" id="{8F837AA0-13E9-4814-B573-F7E019E28A54}"/>
              </a:ext>
            </a:extLst>
          </p:cNvPr>
          <p:cNvSpPr txBox="1"/>
          <p:nvPr/>
        </p:nvSpPr>
        <p:spPr>
          <a:xfrm>
            <a:off x="1559496" y="4232239"/>
            <a:ext cx="2922595" cy="461665"/>
          </a:xfrm>
          <a:prstGeom prst="rect">
            <a:avLst/>
          </a:prstGeom>
          <a:noFill/>
        </p:spPr>
        <p:txBody>
          <a:bodyPr wrap="none" rtlCol="0">
            <a:spAutoFit/>
          </a:bodyPr>
          <a:lstStyle/>
          <a:p>
            <a:pPr algn="ctr" fontAlgn="base">
              <a:spcBef>
                <a:spcPct val="0"/>
              </a:spcBef>
              <a:spcAft>
                <a:spcPct val="0"/>
              </a:spcAft>
            </a:pPr>
            <a:r>
              <a:rPr lang="en-US" altLang="zh-CN" sz="2400" b="1" dirty="0">
                <a:solidFill>
                  <a:srgbClr val="0070C0"/>
                </a:solidFill>
                <a:latin typeface="Century Gothic" panose="020B0502020202020204" pitchFamily="34" charset="0"/>
              </a:rPr>
              <a:t>Drone’s translation</a:t>
            </a:r>
          </a:p>
        </p:txBody>
      </p:sp>
      <p:grpSp>
        <p:nvGrpSpPr>
          <p:cNvPr id="3" name="组合 2">
            <a:extLst>
              <a:ext uri="{FF2B5EF4-FFF2-40B4-BE49-F238E27FC236}">
                <a16:creationId xmlns:a16="http://schemas.microsoft.com/office/drawing/2014/main" id="{72433CE0-C80E-498F-B854-BD3E21DF1066}"/>
              </a:ext>
            </a:extLst>
          </p:cNvPr>
          <p:cNvGrpSpPr/>
          <p:nvPr/>
        </p:nvGrpSpPr>
        <p:grpSpPr>
          <a:xfrm>
            <a:off x="1872342" y="4941168"/>
            <a:ext cx="8447315" cy="1530894"/>
            <a:chOff x="1986925" y="4908305"/>
            <a:chExt cx="8447315" cy="1530894"/>
          </a:xfrm>
        </p:grpSpPr>
        <p:sp>
          <p:nvSpPr>
            <p:cNvPr id="10" name="圆角矩形 14">
              <a:extLst>
                <a:ext uri="{FF2B5EF4-FFF2-40B4-BE49-F238E27FC236}">
                  <a16:creationId xmlns:a16="http://schemas.microsoft.com/office/drawing/2014/main" id="{FEC6588E-48D8-4A54-93B2-B107AA3221D9}"/>
                </a:ext>
              </a:extLst>
            </p:cNvPr>
            <p:cNvSpPr/>
            <p:nvPr/>
          </p:nvSpPr>
          <p:spPr>
            <a:xfrm>
              <a:off x="1986925" y="4941168"/>
              <a:ext cx="8447315" cy="1498031"/>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2400" dirty="0">
                  <a:solidFill>
                    <a:schemeClr val="tx1"/>
                  </a:solidFill>
                  <a:latin typeface="Century Gothic" panose="020B0502020202020204" pitchFamily="34" charset="0"/>
                </a:rPr>
                <a:t>      Drone’s</a:t>
              </a:r>
              <a:r>
                <a:rPr lang="zh-CN" altLang="en-US" sz="2400" dirty="0">
                  <a:solidFill>
                    <a:schemeClr val="tx1"/>
                  </a:solidFill>
                  <a:latin typeface="Century Gothic" panose="020B0502020202020204" pitchFamily="34" charset="0"/>
                </a:rPr>
                <a:t> </a:t>
              </a:r>
              <a:r>
                <a:rPr lang="en-US" altLang="zh-CN" sz="2400" dirty="0">
                  <a:solidFill>
                    <a:schemeClr val="tx1"/>
                  </a:solidFill>
                  <a:latin typeface="Century Gothic" panose="020B0502020202020204" pitchFamily="34" charset="0"/>
                </a:rPr>
                <a:t>6-DoF pose includes:</a:t>
              </a:r>
            </a:p>
            <a:p>
              <a:pPr marL="342900" indent="-342900">
                <a:lnSpc>
                  <a:spcPct val="130000"/>
                </a:lnSpc>
                <a:buFont typeface="Arial" panose="020B0604020202020204" pitchFamily="34" charset="0"/>
                <a:buChar char="•"/>
              </a:pPr>
              <a:r>
                <a:rPr lang="en-US" altLang="zh-CN" sz="2400" b="1" dirty="0">
                  <a:solidFill>
                    <a:srgbClr val="EA4A54"/>
                  </a:solidFill>
                  <a:latin typeface="Century Gothic" panose="020B0502020202020204" pitchFamily="34" charset="0"/>
                </a:rPr>
                <a:t>3-D translation</a:t>
              </a:r>
              <a:r>
                <a:rPr lang="en-US" altLang="zh-CN" sz="2400" dirty="0">
                  <a:solidFill>
                    <a:schemeClr val="tx1"/>
                  </a:solidFill>
                  <a:latin typeface="Century Gothic" panose="020B0502020202020204" pitchFamily="34" charset="0"/>
                </a:rPr>
                <a:t>, which means the location change;</a:t>
              </a:r>
            </a:p>
            <a:p>
              <a:pPr marL="342900" indent="-342900">
                <a:lnSpc>
                  <a:spcPct val="130000"/>
                </a:lnSpc>
                <a:buFont typeface="Arial" panose="020B0604020202020204" pitchFamily="34" charset="0"/>
                <a:buChar char="•"/>
              </a:pPr>
              <a:r>
                <a:rPr lang="en-US" altLang="zh-CN" sz="2400" b="1" dirty="0">
                  <a:solidFill>
                    <a:srgbClr val="EA4A54"/>
                  </a:solidFill>
                  <a:latin typeface="Century Gothic" panose="020B0502020202020204" pitchFamily="34" charset="0"/>
                </a:rPr>
                <a:t>3-D rotation</a:t>
              </a:r>
              <a:r>
                <a:rPr lang="en-US" altLang="zh-CN" sz="2400" dirty="0">
                  <a:solidFill>
                    <a:schemeClr val="tx1"/>
                  </a:solidFill>
                  <a:latin typeface="Century Gothic" panose="020B0502020202020204" pitchFamily="34" charset="0"/>
                </a:rPr>
                <a:t>,</a:t>
              </a:r>
              <a:r>
                <a:rPr lang="en-US" altLang="zh-CN" sz="2400" b="1" dirty="0">
                  <a:solidFill>
                    <a:schemeClr val="tx1"/>
                  </a:solidFill>
                  <a:latin typeface="Century Gothic" panose="020B0502020202020204" pitchFamily="34" charset="0"/>
                </a:rPr>
                <a:t> </a:t>
              </a:r>
              <a:r>
                <a:rPr lang="en-US" altLang="zh-CN" sz="2400" dirty="0">
                  <a:solidFill>
                    <a:schemeClr val="tx1"/>
                  </a:solidFill>
                  <a:latin typeface="Century Gothic" panose="020B0502020202020204" pitchFamily="34" charset="0"/>
                </a:rPr>
                <a:t>which means the orientation change;</a:t>
              </a:r>
            </a:p>
          </p:txBody>
        </p:sp>
        <p:pic>
          <p:nvPicPr>
            <p:cNvPr id="11" name="图片 10" descr="图标&#10;&#10;描述已自动生成">
              <a:extLst>
                <a:ext uri="{FF2B5EF4-FFF2-40B4-BE49-F238E27FC236}">
                  <a16:creationId xmlns:a16="http://schemas.microsoft.com/office/drawing/2014/main" id="{0D71D0D5-2158-4D63-87CF-230E47AE6A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6925" y="4908305"/>
              <a:ext cx="621644" cy="633964"/>
            </a:xfrm>
            <a:prstGeom prst="rect">
              <a:avLst/>
            </a:prstGeom>
          </p:spPr>
        </p:pic>
      </p:grpSp>
      <p:sp>
        <p:nvSpPr>
          <p:cNvPr id="14" name="文本框 13">
            <a:extLst>
              <a:ext uri="{FF2B5EF4-FFF2-40B4-BE49-F238E27FC236}">
                <a16:creationId xmlns:a16="http://schemas.microsoft.com/office/drawing/2014/main" id="{06F7D73A-E5CB-4FEA-992D-F0AC571710AC}"/>
              </a:ext>
            </a:extLst>
          </p:cNvPr>
          <p:cNvSpPr txBox="1"/>
          <p:nvPr/>
        </p:nvSpPr>
        <p:spPr>
          <a:xfrm>
            <a:off x="7942190" y="4232238"/>
            <a:ext cx="2523448" cy="461665"/>
          </a:xfrm>
          <a:prstGeom prst="rect">
            <a:avLst/>
          </a:prstGeom>
          <a:noFill/>
        </p:spPr>
        <p:txBody>
          <a:bodyPr wrap="none" rtlCol="0">
            <a:spAutoFit/>
          </a:bodyPr>
          <a:lstStyle/>
          <a:p>
            <a:pPr algn="ctr" fontAlgn="base">
              <a:spcBef>
                <a:spcPct val="0"/>
              </a:spcBef>
              <a:spcAft>
                <a:spcPct val="0"/>
              </a:spcAft>
            </a:pPr>
            <a:r>
              <a:rPr lang="en-US" altLang="zh-CN" sz="2400" b="1" dirty="0">
                <a:solidFill>
                  <a:srgbClr val="0070C0"/>
                </a:solidFill>
                <a:latin typeface="Century Gothic" panose="020B0502020202020204" pitchFamily="34" charset="0"/>
              </a:rPr>
              <a:t>Drone’s rotation</a:t>
            </a:r>
          </a:p>
        </p:txBody>
      </p:sp>
      <p:pic>
        <p:nvPicPr>
          <p:cNvPr id="15" name="图片 14">
            <a:extLst>
              <a:ext uri="{FF2B5EF4-FFF2-40B4-BE49-F238E27FC236}">
                <a16:creationId xmlns:a16="http://schemas.microsoft.com/office/drawing/2014/main" id="{C90BBCA3-BCA0-436C-93E2-A3FDEA3EA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4679">
            <a:off x="1931023" y="1679414"/>
            <a:ext cx="2131579" cy="1080000"/>
          </a:xfrm>
          <a:prstGeom prst="rect">
            <a:avLst/>
          </a:prstGeom>
        </p:spPr>
      </p:pic>
      <p:pic>
        <p:nvPicPr>
          <p:cNvPr id="17" name="图片 16">
            <a:extLst>
              <a:ext uri="{FF2B5EF4-FFF2-40B4-BE49-F238E27FC236}">
                <a16:creationId xmlns:a16="http://schemas.microsoft.com/office/drawing/2014/main" id="{4919753C-BD06-4F8C-A80A-CDDB14A4A2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4679">
            <a:off x="8100416" y="1573358"/>
            <a:ext cx="2131579" cy="1080000"/>
          </a:xfrm>
          <a:prstGeom prst="rect">
            <a:avLst/>
          </a:prstGeom>
        </p:spPr>
      </p:pic>
      <p:pic>
        <p:nvPicPr>
          <p:cNvPr id="18" name="图片 17">
            <a:extLst>
              <a:ext uri="{FF2B5EF4-FFF2-40B4-BE49-F238E27FC236}">
                <a16:creationId xmlns:a16="http://schemas.microsoft.com/office/drawing/2014/main" id="{620A8DBE-BF6B-4D41-9F60-992812EA62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05321" flipH="1">
            <a:off x="8174277" y="1573358"/>
            <a:ext cx="2131579" cy="1080000"/>
          </a:xfrm>
          <a:prstGeom prst="rect">
            <a:avLst/>
          </a:prstGeom>
        </p:spPr>
      </p:pic>
      <p:pic>
        <p:nvPicPr>
          <p:cNvPr id="6" name="图片 5">
            <a:extLst>
              <a:ext uri="{FF2B5EF4-FFF2-40B4-BE49-F238E27FC236}">
                <a16:creationId xmlns:a16="http://schemas.microsoft.com/office/drawing/2014/main" id="{7547D098-E28C-48C9-8F7F-54264CEC08E6}"/>
              </a:ext>
            </a:extLst>
          </p:cNvPr>
          <p:cNvPicPr>
            <a:picLocks noChangeAspect="1"/>
          </p:cNvPicPr>
          <p:nvPr/>
        </p:nvPicPr>
        <p:blipFill>
          <a:blip r:embed="rId5"/>
          <a:stretch>
            <a:fillRect/>
          </a:stretch>
        </p:blipFill>
        <p:spPr>
          <a:xfrm>
            <a:off x="5366978" y="1923498"/>
            <a:ext cx="2042337" cy="2017951"/>
          </a:xfrm>
          <a:prstGeom prst="rect">
            <a:avLst/>
          </a:prstGeom>
        </p:spPr>
      </p:pic>
      <p:sp>
        <p:nvSpPr>
          <p:cNvPr id="24" name="文本框 23">
            <a:extLst>
              <a:ext uri="{FF2B5EF4-FFF2-40B4-BE49-F238E27FC236}">
                <a16:creationId xmlns:a16="http://schemas.microsoft.com/office/drawing/2014/main" id="{5C1A3E01-1680-4C12-A6EF-4078A71B9994}"/>
              </a:ext>
            </a:extLst>
          </p:cNvPr>
          <p:cNvSpPr txBox="1"/>
          <p:nvPr/>
        </p:nvSpPr>
        <p:spPr>
          <a:xfrm>
            <a:off x="4909540" y="4232238"/>
            <a:ext cx="2605200" cy="461665"/>
          </a:xfrm>
          <a:prstGeom prst="rect">
            <a:avLst/>
          </a:prstGeom>
          <a:noFill/>
        </p:spPr>
        <p:txBody>
          <a:bodyPr wrap="none" rtlCol="0">
            <a:spAutoFit/>
          </a:bodyPr>
          <a:lstStyle/>
          <a:p>
            <a:pPr algn="ctr" fontAlgn="base">
              <a:spcBef>
                <a:spcPct val="0"/>
              </a:spcBef>
              <a:spcAft>
                <a:spcPct val="0"/>
              </a:spcAft>
            </a:pPr>
            <a:r>
              <a:rPr lang="en-US" altLang="zh-CN" sz="2400" b="1" dirty="0">
                <a:solidFill>
                  <a:srgbClr val="0070C0"/>
                </a:solidFill>
                <a:latin typeface="Century Gothic" panose="020B0502020202020204" pitchFamily="34" charset="0"/>
              </a:rPr>
              <a:t>6-DoF Trajectory</a:t>
            </a:r>
          </a:p>
        </p:txBody>
      </p:sp>
      <p:pic>
        <p:nvPicPr>
          <p:cNvPr id="25" name="图片 24" descr="图片1">
            <a:extLst>
              <a:ext uri="{FF2B5EF4-FFF2-40B4-BE49-F238E27FC236}">
                <a16:creationId xmlns:a16="http://schemas.microsoft.com/office/drawing/2014/main" id="{3CC11045-9BAB-4B20-80FB-EBFE887071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42538" y="1367547"/>
            <a:ext cx="5208523" cy="3318927"/>
          </a:xfrm>
          <a:prstGeom prst="rect">
            <a:avLst/>
          </a:prstGeom>
          <a:noFill/>
          <a:ln>
            <a:noFill/>
          </a:ln>
        </p:spPr>
      </p:pic>
      <p:grpSp>
        <p:nvGrpSpPr>
          <p:cNvPr id="27" name="组合 26">
            <a:extLst>
              <a:ext uri="{FF2B5EF4-FFF2-40B4-BE49-F238E27FC236}">
                <a16:creationId xmlns:a16="http://schemas.microsoft.com/office/drawing/2014/main" id="{0ACBC756-73C3-498C-93D2-C81A59D21554}"/>
              </a:ext>
            </a:extLst>
          </p:cNvPr>
          <p:cNvGrpSpPr/>
          <p:nvPr/>
        </p:nvGrpSpPr>
        <p:grpSpPr>
          <a:xfrm>
            <a:off x="8748101" y="3063961"/>
            <a:ext cx="784988" cy="1003398"/>
            <a:chOff x="10530602" y="1648212"/>
            <a:chExt cx="784988" cy="1003398"/>
          </a:xfrm>
        </p:grpSpPr>
        <p:sp>
          <p:nvSpPr>
            <p:cNvPr id="26" name="弧形 25">
              <a:extLst>
                <a:ext uri="{FF2B5EF4-FFF2-40B4-BE49-F238E27FC236}">
                  <a16:creationId xmlns:a16="http://schemas.microsoft.com/office/drawing/2014/main" id="{268329A7-67CA-4BAF-BF54-30BA85CFCF47}"/>
                </a:ext>
              </a:extLst>
            </p:cNvPr>
            <p:cNvSpPr/>
            <p:nvPr/>
          </p:nvSpPr>
          <p:spPr>
            <a:xfrm rot="5400000" flipH="1">
              <a:off x="10810887" y="1714711"/>
              <a:ext cx="224418" cy="784988"/>
            </a:xfrm>
            <a:prstGeom prst="arc">
              <a:avLst>
                <a:gd name="adj1" fmla="val 2387281"/>
                <a:gd name="adj2" fmla="val 19267893"/>
              </a:avLst>
            </a:prstGeom>
            <a:ln w="38100">
              <a:solidFill>
                <a:srgbClr val="EA4A54"/>
              </a:solidFill>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直接连接符 18">
              <a:extLst>
                <a:ext uri="{FF2B5EF4-FFF2-40B4-BE49-F238E27FC236}">
                  <a16:creationId xmlns:a16="http://schemas.microsoft.com/office/drawing/2014/main" id="{66BD57B4-002A-4609-83DC-2090075A2495}"/>
                </a:ext>
              </a:extLst>
            </p:cNvPr>
            <p:cNvCxnSpPr/>
            <p:nvPr/>
          </p:nvCxnSpPr>
          <p:spPr>
            <a:xfrm>
              <a:off x="10923096" y="1648212"/>
              <a:ext cx="0" cy="1003398"/>
            </a:xfrm>
            <a:prstGeom prst="line">
              <a:avLst/>
            </a:prstGeom>
            <a:ln w="38100">
              <a:solidFill>
                <a:srgbClr val="002060"/>
              </a:solidFill>
              <a:prstDash val="lgDash"/>
            </a:ln>
          </p:spPr>
          <p:style>
            <a:lnRef idx="1">
              <a:schemeClr val="accent1"/>
            </a:lnRef>
            <a:fillRef idx="0">
              <a:schemeClr val="accent1"/>
            </a:fillRef>
            <a:effectRef idx="0">
              <a:schemeClr val="accent1"/>
            </a:effectRef>
            <a:fontRef idx="minor">
              <a:schemeClr val="tx1"/>
            </a:fontRef>
          </p:style>
        </p:cxnSp>
      </p:grpSp>
      <p:sp>
        <p:nvSpPr>
          <p:cNvPr id="29" name="弧形 28">
            <a:extLst>
              <a:ext uri="{FF2B5EF4-FFF2-40B4-BE49-F238E27FC236}">
                <a16:creationId xmlns:a16="http://schemas.microsoft.com/office/drawing/2014/main" id="{CE76CD60-9EE3-4AB1-8529-FB88B21882BA}"/>
              </a:ext>
            </a:extLst>
          </p:cNvPr>
          <p:cNvSpPr/>
          <p:nvPr/>
        </p:nvSpPr>
        <p:spPr>
          <a:xfrm rot="5400000" flipH="1">
            <a:off x="8817464" y="3173166"/>
            <a:ext cx="772900" cy="784988"/>
          </a:xfrm>
          <a:prstGeom prst="arc">
            <a:avLst>
              <a:gd name="adj1" fmla="val 21213243"/>
              <a:gd name="adj2" fmla="val 19893397"/>
            </a:avLst>
          </a:prstGeom>
          <a:ln w="38100">
            <a:solidFill>
              <a:srgbClr val="EA4A54"/>
            </a:solidFill>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12771904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3.125E-6 -1.11111E-6 C 0.06901 -1.11111E-6 0.125 0.05602 0.125 0.125 C 0.125 0.19398 0.06901 0.25 -3.125E-6 0.25 C -0.06901 0.25 -0.125 0.19398 -0.125 0.125 C -0.125 0.05602 -0.06901 -1.11111E-6 -3.125E-6 -1.11111E-6 Z " pathEditMode="relative" rAng="0" ptsTypes="AAAAA">
                                      <p:cBhvr>
                                        <p:cTn id="6" dur="2000" fill="hold"/>
                                        <p:tgtEl>
                                          <p:spTgt spid="15"/>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2000"/>
                            </p:stCondLst>
                            <p:childTnLst>
                              <p:par>
                                <p:cTn id="15" presetID="17" presetClass="entr" presetSubtype="10" fill="hold" nodeType="afterEffect">
                                  <p:stCondLst>
                                    <p:cond delay="20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childTnLst>
                                </p:cTn>
                              </p:par>
                              <p:par>
                                <p:cTn id="19" presetID="1" presetClass="exit" presetSubtype="0" fill="hold" grpId="1" nodeType="withEffect">
                                  <p:stCondLst>
                                    <p:cond delay="200"/>
                                  </p:stCondLst>
                                  <p:childTnLst>
                                    <p:set>
                                      <p:cBhvr>
                                        <p:cTn id="20" dur="1" fill="hold">
                                          <p:stCondLst>
                                            <p:cond delay="0"/>
                                          </p:stCondLst>
                                        </p:cTn>
                                        <p:tgtEl>
                                          <p:spTgt spid="2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5"/>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7"/>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7"/>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8"/>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6"/>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14" grpId="0"/>
      <p:bldP spid="24" grpId="0"/>
      <p:bldP spid="24" grpId="1"/>
      <p:bldP spid="29" grpId="0" animBg="1"/>
      <p:bldP spid="2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3C7F803-0A37-451F-B7BF-7472B6C7F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16769">
            <a:off x="9845230" y="1020261"/>
            <a:ext cx="1755829" cy="900000"/>
          </a:xfrm>
          <a:prstGeom prst="rect">
            <a:avLst/>
          </a:prstGeom>
        </p:spPr>
      </p:pic>
      <p:sp>
        <p:nvSpPr>
          <p:cNvPr id="2" name="标题 1"/>
          <p:cNvSpPr>
            <a:spLocks noGrp="1"/>
          </p:cNvSpPr>
          <p:nvPr>
            <p:ph type="title"/>
          </p:nvPr>
        </p:nvSpPr>
        <p:spPr/>
        <p:txBody>
          <a:bodyPr/>
          <a:lstStyle/>
          <a:p>
            <a:r>
              <a:rPr lang="en-US" altLang="zh-CN" dirty="0"/>
              <a:t>Existing 6-DoF Tracking Solutions</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4</a:t>
            </a:fld>
            <a:endParaRPr lang="en-US" altLang="zh-CN">
              <a:solidFill>
                <a:srgbClr val="000000"/>
              </a:solidFill>
              <a:latin typeface="Arial" charset="0"/>
            </a:endParaRPr>
          </a:p>
        </p:txBody>
      </p:sp>
      <p:sp>
        <p:nvSpPr>
          <p:cNvPr id="33" name="文本框 32"/>
          <p:cNvSpPr txBox="1"/>
          <p:nvPr/>
        </p:nvSpPr>
        <p:spPr>
          <a:xfrm>
            <a:off x="656539" y="1371493"/>
            <a:ext cx="6192586" cy="5139869"/>
          </a:xfrm>
          <a:prstGeom prst="rect">
            <a:avLst/>
          </a:prstGeom>
          <a:noFill/>
        </p:spPr>
        <p:txBody>
          <a:bodyPr wrap="square" rtlCol="0">
            <a:spAutoFit/>
          </a:bodyPr>
          <a:lstStyle/>
          <a:p>
            <a:pPr marL="0" lvl="1">
              <a:lnSpc>
                <a:spcPct val="130000"/>
              </a:lnSpc>
            </a:pPr>
            <a:r>
              <a:rPr lang="en-US" altLang="zh-CN" sz="2400" dirty="0">
                <a:latin typeface="Century Gothic" panose="020B0502020202020204" pitchFamily="34" charset="0"/>
              </a:rPr>
              <a:t>Existing drone tracking solutions have their own limitations:</a:t>
            </a: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IMU-based solutions suffers from </a:t>
            </a:r>
            <a:r>
              <a:rPr lang="en-US" altLang="zh-CN" sz="2400" b="1" dirty="0">
                <a:solidFill>
                  <a:srgbClr val="EA4A54"/>
                </a:solidFill>
                <a:latin typeface="Century Gothic" panose="020B0502020202020204" pitchFamily="34" charset="0"/>
              </a:rPr>
              <a:t>severe cumulative drift</a:t>
            </a:r>
            <a:endParaRPr lang="zh-CN" altLang="en-US" sz="2400" b="1" dirty="0">
              <a:solidFill>
                <a:srgbClr val="EA4A54"/>
              </a:solidFill>
              <a:latin typeface="Century Gothic" panose="020B0502020202020204" pitchFamily="34" charset="0"/>
            </a:endParaRP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GPS-based solutions can’t work in </a:t>
            </a:r>
            <a:r>
              <a:rPr lang="en-US" altLang="zh-CN" sz="2400" b="1" dirty="0">
                <a:solidFill>
                  <a:srgbClr val="EA4A54"/>
                </a:solidFill>
                <a:latin typeface="Century Gothic" panose="020B0502020202020204" pitchFamily="34" charset="0"/>
              </a:rPr>
              <a:t>GPS-denied indoor scenarios</a:t>
            </a:r>
            <a:endParaRPr lang="zh-CN" altLang="en-US" sz="2400" b="1" dirty="0">
              <a:solidFill>
                <a:srgbClr val="EA4A54"/>
              </a:solidFill>
              <a:latin typeface="Century Gothic" panose="020B0502020202020204" pitchFamily="34" charset="0"/>
            </a:endParaRP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Vision-based solution can’t work in </a:t>
            </a:r>
            <a:r>
              <a:rPr lang="en-US" altLang="zh-CN" sz="2400" b="1" dirty="0">
                <a:solidFill>
                  <a:srgbClr val="EA4A54"/>
                </a:solidFill>
                <a:latin typeface="Century Gothic" panose="020B0502020202020204" pitchFamily="34" charset="0"/>
              </a:rPr>
              <a:t>dark and texture-less scenarios</a:t>
            </a: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Lidar sensors are generally </a:t>
            </a:r>
            <a:r>
              <a:rPr lang="en-US" altLang="zh-CN" sz="2400" b="1" dirty="0">
                <a:solidFill>
                  <a:srgbClr val="EA4A54"/>
                </a:solidFill>
                <a:latin typeface="Century Gothic" panose="020B0502020202020204" pitchFamily="34" charset="0"/>
              </a:rPr>
              <a:t>heavy, bulky, and expensive</a:t>
            </a:r>
          </a:p>
          <a:p>
            <a:pPr marL="285750" lvl="1" indent="-285750">
              <a:buFont typeface="Arial" panose="020B0604020202020204" pitchFamily="34" charset="0"/>
              <a:buChar char="•"/>
            </a:pPr>
            <a:endParaRPr lang="zh-CN" altLang="en-US" sz="1600" b="1" dirty="0">
              <a:solidFill>
                <a:srgbClr val="EA4A54"/>
              </a:solidFill>
              <a:latin typeface="Century Gothic" panose="020B0502020202020204" pitchFamily="34" charset="0"/>
            </a:endParaRPr>
          </a:p>
        </p:txBody>
      </p:sp>
      <p:sp>
        <p:nvSpPr>
          <p:cNvPr id="57" name="文本框 56"/>
          <p:cNvSpPr txBox="1"/>
          <p:nvPr/>
        </p:nvSpPr>
        <p:spPr>
          <a:xfrm>
            <a:off x="8134500" y="3419368"/>
            <a:ext cx="2645276" cy="400110"/>
          </a:xfrm>
          <a:prstGeom prst="rect">
            <a:avLst/>
          </a:prstGeom>
          <a:noFill/>
        </p:spPr>
        <p:txBody>
          <a:bodyPr wrap="none" rtlCol="0">
            <a:spAutoFit/>
          </a:bodyPr>
          <a:lstStyle/>
          <a:p>
            <a:pPr algn="ctr" fontAlgn="base">
              <a:spcBef>
                <a:spcPct val="0"/>
              </a:spcBef>
              <a:spcAft>
                <a:spcPct val="0"/>
              </a:spcAft>
            </a:pPr>
            <a:r>
              <a:rPr lang="en-US" altLang="zh-CN" sz="2000" b="1" dirty="0">
                <a:latin typeface="Century Gothic" panose="020B0502020202020204" pitchFamily="34" charset="0"/>
              </a:rPr>
              <a:t>IMU cumulative drift</a:t>
            </a:r>
          </a:p>
        </p:txBody>
      </p:sp>
      <p:pic>
        <p:nvPicPr>
          <p:cNvPr id="16" name="图片 15">
            <a:extLst>
              <a:ext uri="{FF2B5EF4-FFF2-40B4-BE49-F238E27FC236}">
                <a16:creationId xmlns:a16="http://schemas.microsoft.com/office/drawing/2014/main" id="{8C0A05F4-D3DF-4F68-9DC3-0F5B109C43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4679">
            <a:off x="6738795" y="1543002"/>
            <a:ext cx="1776314" cy="900000"/>
          </a:xfrm>
          <a:prstGeom prst="rect">
            <a:avLst/>
          </a:prstGeom>
        </p:spPr>
      </p:pic>
      <p:sp>
        <p:nvSpPr>
          <p:cNvPr id="3" name="弧形 2">
            <a:extLst>
              <a:ext uri="{FF2B5EF4-FFF2-40B4-BE49-F238E27FC236}">
                <a16:creationId xmlns:a16="http://schemas.microsoft.com/office/drawing/2014/main" id="{D747D7C6-6C9F-456C-8A1C-2EDC0A6F33B0}"/>
              </a:ext>
            </a:extLst>
          </p:cNvPr>
          <p:cNvSpPr/>
          <p:nvPr/>
        </p:nvSpPr>
        <p:spPr>
          <a:xfrm rot="9510376">
            <a:off x="7268632" y="-2555405"/>
            <a:ext cx="7803537" cy="5554985"/>
          </a:xfrm>
          <a:prstGeom prst="arc">
            <a:avLst>
              <a:gd name="adj1" fmla="val 18403760"/>
              <a:gd name="adj2" fmla="val 21150139"/>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a:extLst>
              <a:ext uri="{FF2B5EF4-FFF2-40B4-BE49-F238E27FC236}">
                <a16:creationId xmlns:a16="http://schemas.microsoft.com/office/drawing/2014/main" id="{4D8AB308-AFE3-4461-AB53-AD7C2BA010EA}"/>
              </a:ext>
            </a:extLst>
          </p:cNvPr>
          <p:cNvSpPr/>
          <p:nvPr/>
        </p:nvSpPr>
        <p:spPr>
          <a:xfrm rot="7585826">
            <a:off x="5883899" y="-4066602"/>
            <a:ext cx="7803537" cy="5554985"/>
          </a:xfrm>
          <a:prstGeom prst="arc">
            <a:avLst>
              <a:gd name="adj1" fmla="val 18403760"/>
              <a:gd name="adj2" fmla="val 21150139"/>
            </a:avLst>
          </a:prstGeom>
          <a:ln w="28575">
            <a:solidFill>
              <a:srgbClr val="00206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7A46E8D5-AE55-4918-B1E4-2B89FB51AF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4679">
            <a:off x="6738796" y="1529892"/>
            <a:ext cx="1776314" cy="900000"/>
          </a:xfrm>
          <a:prstGeom prst="rect">
            <a:avLst/>
          </a:prstGeom>
        </p:spPr>
      </p:pic>
      <p:sp>
        <p:nvSpPr>
          <p:cNvPr id="7" name="文本框 6">
            <a:extLst>
              <a:ext uri="{FF2B5EF4-FFF2-40B4-BE49-F238E27FC236}">
                <a16:creationId xmlns:a16="http://schemas.microsoft.com/office/drawing/2014/main" id="{6A303A50-DED2-4921-8E36-F58840080B12}"/>
              </a:ext>
            </a:extLst>
          </p:cNvPr>
          <p:cNvSpPr txBox="1"/>
          <p:nvPr/>
        </p:nvSpPr>
        <p:spPr>
          <a:xfrm rot="20659536">
            <a:off x="11462792" y="1217487"/>
            <a:ext cx="526106" cy="523220"/>
          </a:xfrm>
          <a:prstGeom prst="rect">
            <a:avLst/>
          </a:prstGeom>
          <a:noFill/>
        </p:spPr>
        <p:txBody>
          <a:bodyPr wrap="none" rtlCol="0">
            <a:spAutoFit/>
          </a:bodyPr>
          <a:lstStyle/>
          <a:p>
            <a:r>
              <a:rPr lang="zh-CN" altLang="en-US" sz="2800" dirty="0">
                <a:solidFill>
                  <a:srgbClr val="EA4A54"/>
                </a:solidFill>
              </a:rPr>
              <a:t>❓</a:t>
            </a:r>
          </a:p>
        </p:txBody>
      </p:sp>
      <p:pic>
        <p:nvPicPr>
          <p:cNvPr id="28" name="图片 27">
            <a:extLst>
              <a:ext uri="{FF2B5EF4-FFF2-40B4-BE49-F238E27FC236}">
                <a16:creationId xmlns:a16="http://schemas.microsoft.com/office/drawing/2014/main" id="{FA1F034A-750C-453F-89FD-102C8AD40134}"/>
              </a:ext>
            </a:extLst>
          </p:cNvPr>
          <p:cNvPicPr>
            <a:picLocks noChangeAspect="1"/>
          </p:cNvPicPr>
          <p:nvPr/>
        </p:nvPicPr>
        <p:blipFill>
          <a:blip r:embed="rId5"/>
          <a:stretch>
            <a:fillRect/>
          </a:stretch>
        </p:blipFill>
        <p:spPr>
          <a:xfrm rot="19758983" flipH="1">
            <a:off x="7085937" y="4117815"/>
            <a:ext cx="1073148" cy="1073148"/>
          </a:xfrm>
          <a:prstGeom prst="rect">
            <a:avLst/>
          </a:prstGeom>
        </p:spPr>
      </p:pic>
      <p:pic>
        <p:nvPicPr>
          <p:cNvPr id="29" name="图片 28">
            <a:extLst>
              <a:ext uri="{FF2B5EF4-FFF2-40B4-BE49-F238E27FC236}">
                <a16:creationId xmlns:a16="http://schemas.microsoft.com/office/drawing/2014/main" id="{73C6AE23-E8A0-4BF6-BF49-43C23A0D90D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566" b="90808" l="4884" r="91628">
                        <a14:foregroundMark x1="20930" y1="68788" x2="34651" y2="93333"/>
                        <a14:foregroundMark x1="34651" y1="93333" x2="63140" y2="94343"/>
                        <a14:foregroundMark x1="63140" y1="94343" x2="91512" y2="90505"/>
                        <a14:foregroundMark x1="91512" y1="90505" x2="89186" y2="67071"/>
                        <a14:foregroundMark x1="89186" y1="67071" x2="18953" y2="67576"/>
                        <a14:foregroundMark x1="91628" y1="90101" x2="29070" y2="88889"/>
                        <a14:foregroundMark x1="29070" y1="88889" x2="5349" y2="77273"/>
                        <a14:foregroundMark x1="5349" y1="77273" x2="12907" y2="4242"/>
                        <a14:foregroundMark x1="12907" y1="4242" x2="68605" y2="4848"/>
                        <a14:foregroundMark x1="68605" y1="4848" x2="89186" y2="20202"/>
                        <a14:foregroundMark x1="89186" y1="20202" x2="91628" y2="90505"/>
                        <a14:foregroundMark x1="11628" y1="86667" x2="30349" y2="37879"/>
                        <a14:foregroundMark x1="30349" y1="37879" x2="28372" y2="9697"/>
                        <a14:foregroundMark x1="28372" y1="9697" x2="28488" y2="37576"/>
                        <a14:foregroundMark x1="28488" y1="37576" x2="49186" y2="55051"/>
                        <a14:foregroundMark x1="49186" y1="55051" x2="75698" y2="40101"/>
                        <a14:foregroundMark x1="75698" y1="40101" x2="76977" y2="15051"/>
                        <a14:foregroundMark x1="76977" y1="15051" x2="49186" y2="25253"/>
                        <a14:foregroundMark x1="49186" y1="25253" x2="31977" y2="52121"/>
                        <a14:foregroundMark x1="31977" y1="52121" x2="60349" y2="65051"/>
                        <a14:foregroundMark x1="60349" y1="65051" x2="74535" y2="33131"/>
                        <a14:foregroundMark x1="74535" y1="33131" x2="47326" y2="26869"/>
                        <a14:foregroundMark x1="47326" y1="26869" x2="31512" y2="55253"/>
                        <a14:foregroundMark x1="31512" y1="55253" x2="66279" y2="66667"/>
                        <a14:foregroundMark x1="66279" y1="66667" x2="84535" y2="42929"/>
                        <a14:foregroundMark x1="84535" y1="42929" x2="54884" y2="55657"/>
                        <a14:foregroundMark x1="54884" y1="55657" x2="50814" y2="81818"/>
                        <a14:foregroundMark x1="50814" y1="81818" x2="79535" y2="83939"/>
                        <a14:foregroundMark x1="79535" y1="83939" x2="54070" y2="67576"/>
                        <a14:foregroundMark x1="54070" y1="67576" x2="24884" y2="76869"/>
                        <a14:foregroundMark x1="24884" y1="76869" x2="49302" y2="93434"/>
                        <a14:foregroundMark x1="49302" y1="93434" x2="78837" y2="95455"/>
                        <a14:foregroundMark x1="78837" y1="95455" x2="59186" y2="76061"/>
                        <a14:foregroundMark x1="59186" y1="76061" x2="74535" y2="53333"/>
                        <a14:foregroundMark x1="74535" y1="53333" x2="57209" y2="31212"/>
                        <a14:foregroundMark x1="57209" y1="31212" x2="30581" y2="16364"/>
                        <a14:foregroundMark x1="30581" y1="16364" x2="58023" y2="9091"/>
                        <a14:foregroundMark x1="58023" y1="9091" x2="41628" y2="29192"/>
                        <a14:foregroundMark x1="41628" y1="29192" x2="68140" y2="48889"/>
                        <a14:foregroundMark x1="68140" y1="48889" x2="51395" y2="64545"/>
                        <a14:foregroundMark x1="21977" y1="41111" x2="20000" y2="21919"/>
                        <a14:foregroundMark x1="25930" y1="21919" x2="25930" y2="41515"/>
                        <a14:foregroundMark x1="50930" y1="76869" x2="41628" y2="79091"/>
                        <a14:foregroundMark x1="13140" y1="8283" x2="69535" y2="10404"/>
                        <a14:foregroundMark x1="69535" y1="10404" x2="89186" y2="6566"/>
                        <a14:foregroundMark x1="21977" y1="11616" x2="18953" y2="60404"/>
                        <a14:foregroundMark x1="18953" y1="60404" x2="19535" y2="35859"/>
                        <a14:foregroundMark x1="19535" y1="35859" x2="18488" y2="35152"/>
                        <a14:foregroundMark x1="70349" y1="63939" x2="81977" y2="52525"/>
                        <a14:foregroundMark x1="5233" y1="89293" x2="32674" y2="91010"/>
                        <a14:foregroundMark x1="32674" y1="91010" x2="34767" y2="90909"/>
                        <a14:foregroundMark x1="5930" y1="89899" x2="6279" y2="89899"/>
                        <a14:foregroundMark x1="7791" y1="78788" x2="8488" y2="85051"/>
                        <a14:foregroundMark x1="5698" y1="89798" x2="4884" y2="89798"/>
                      </a14:backgroundRemoval>
                    </a14:imgEffect>
                  </a14:imgLayer>
                </a14:imgProps>
              </a:ext>
            </a:extLst>
          </a:blip>
          <a:stretch>
            <a:fillRect/>
          </a:stretch>
        </p:blipFill>
        <p:spPr>
          <a:xfrm>
            <a:off x="10101812" y="4586040"/>
            <a:ext cx="1595484" cy="1836662"/>
          </a:xfrm>
          <a:prstGeom prst="rect">
            <a:avLst/>
          </a:prstGeom>
        </p:spPr>
      </p:pic>
      <p:cxnSp>
        <p:nvCxnSpPr>
          <p:cNvPr id="30" name="直接连接符 29">
            <a:extLst>
              <a:ext uri="{FF2B5EF4-FFF2-40B4-BE49-F238E27FC236}">
                <a16:creationId xmlns:a16="http://schemas.microsoft.com/office/drawing/2014/main" id="{C0C9744E-2ABA-4EE9-8955-CBA7EFD60E65}"/>
              </a:ext>
            </a:extLst>
          </p:cNvPr>
          <p:cNvCxnSpPr>
            <a:cxnSpLocks/>
          </p:cNvCxnSpPr>
          <p:nvPr/>
        </p:nvCxnSpPr>
        <p:spPr>
          <a:xfrm>
            <a:off x="8266706" y="4809532"/>
            <a:ext cx="1983380" cy="508100"/>
          </a:xfrm>
          <a:prstGeom prst="line">
            <a:avLst/>
          </a:prstGeom>
          <a:ln w="57150">
            <a:solidFill>
              <a:schemeClr val="accent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114ED0A0-4F92-49BA-8206-B7B803693F71}"/>
              </a:ext>
            </a:extLst>
          </p:cNvPr>
          <p:cNvSpPr/>
          <p:nvPr/>
        </p:nvSpPr>
        <p:spPr>
          <a:xfrm rot="558353">
            <a:off x="8866877" y="4627880"/>
            <a:ext cx="630301" cy="830997"/>
          </a:xfrm>
          <a:prstGeom prst="rect">
            <a:avLst/>
          </a:prstGeom>
        </p:spPr>
        <p:txBody>
          <a:bodyPr wrap="none">
            <a:spAutoFit/>
          </a:bodyPr>
          <a:lstStyle/>
          <a:p>
            <a:r>
              <a:rPr lang="en-US" altLang="zh-CN" sz="4800" b="1" dirty="0">
                <a:solidFill>
                  <a:srgbClr val="FF0000"/>
                </a:solidFill>
                <a:latin typeface="Comic Sans MS" panose="030F0702030302020204" pitchFamily="66" charset="0"/>
              </a:rPr>
              <a:t>X</a:t>
            </a:r>
            <a:endParaRPr lang="en-US" altLang="zh-CN" sz="4800" dirty="0">
              <a:latin typeface="Comic Sans MS" panose="030F0702030302020204" pitchFamily="66" charset="0"/>
            </a:endParaRPr>
          </a:p>
        </p:txBody>
      </p:sp>
      <p:sp>
        <p:nvSpPr>
          <p:cNvPr id="36" name="文本框 35">
            <a:extLst>
              <a:ext uri="{FF2B5EF4-FFF2-40B4-BE49-F238E27FC236}">
                <a16:creationId xmlns:a16="http://schemas.microsoft.com/office/drawing/2014/main" id="{8B746E6F-5972-4216-A90F-74BFFC6EA852}"/>
              </a:ext>
            </a:extLst>
          </p:cNvPr>
          <p:cNvSpPr txBox="1"/>
          <p:nvPr/>
        </p:nvSpPr>
        <p:spPr>
          <a:xfrm>
            <a:off x="8477542" y="6219343"/>
            <a:ext cx="1959191" cy="400110"/>
          </a:xfrm>
          <a:prstGeom prst="rect">
            <a:avLst/>
          </a:prstGeom>
          <a:noFill/>
        </p:spPr>
        <p:txBody>
          <a:bodyPr wrap="none" rtlCol="0">
            <a:spAutoFit/>
          </a:bodyPr>
          <a:lstStyle/>
          <a:p>
            <a:pPr algn="ctr" fontAlgn="base">
              <a:spcBef>
                <a:spcPct val="0"/>
              </a:spcBef>
              <a:spcAft>
                <a:spcPct val="0"/>
              </a:spcAft>
            </a:pPr>
            <a:r>
              <a:rPr lang="en-US" altLang="zh-CN" sz="2000" b="1" dirty="0">
                <a:latin typeface="Century Gothic" panose="020B0502020202020204" pitchFamily="34" charset="0"/>
              </a:rPr>
              <a:t>GPS blockage</a:t>
            </a:r>
          </a:p>
        </p:txBody>
      </p:sp>
    </p:spTree>
    <p:extLst>
      <p:ext uri="{BB962C8B-B14F-4D97-AF65-F5344CB8AC3E}">
        <p14:creationId xmlns:p14="http://schemas.microsoft.com/office/powerpoint/2010/main" val="422457432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33">
                                            <p:txEl>
                                              <p:pRg st="1" end="1"/>
                                            </p:txEl>
                                          </p:spTgt>
                                        </p:tgtEl>
                                      </p:cBhvr>
                                    </p:animEffect>
                                    <p:animScale>
                                      <p:cBhvr>
                                        <p:cTn id="10" dur="250" autoRev="1" fill="hold"/>
                                        <p:tgtEl>
                                          <p:spTgt spid="33">
                                            <p:txEl>
                                              <p:pRg st="1" end="1"/>
                                            </p:txEl>
                                          </p:spTgt>
                                        </p:tgtEl>
                                      </p:cBhvr>
                                      <p:by x="105000" y="105000"/>
                                    </p:animScale>
                                  </p:childTnLst>
                                </p:cTn>
                              </p:par>
                              <p:par>
                                <p:cTn id="11" presetID="37" presetClass="path" presetSubtype="0" accel="50000" decel="50000" fill="hold" nodeType="withEffect">
                                  <p:stCondLst>
                                    <p:cond delay="0"/>
                                  </p:stCondLst>
                                  <p:childTnLst>
                                    <p:animMotion origin="layout" path="M -8.33333E-7 7.40741E-7 L 0.0694 0.11574 C 0.08542 0.13472 0.10951 0.1581 0.13594 0.17153 C 0.1668 0.18727 0.19193 0.19259 0.21172 0.18472 L 0.30573 0.15579 " pathEditMode="relative" rAng="960000" ptsTypes="AAAAA">
                                      <p:cBhvr>
                                        <p:cTn id="12" dur="2000" fill="hold"/>
                                        <p:tgtEl>
                                          <p:spTgt spid="16"/>
                                        </p:tgtEl>
                                        <p:attrNameLst>
                                          <p:attrName>ppt_x</p:attrName>
                                          <p:attrName>ppt_y</p:attrName>
                                        </p:attrNameLst>
                                      </p:cBhvr>
                                      <p:rCtr x="14518" y="12500"/>
                                    </p:animMotion>
                                  </p:childTnLst>
                                </p:cTn>
                              </p:par>
                              <p:par>
                                <p:cTn id="13" presetID="10" presetClass="entr" presetSubtype="0" fill="hold" nodeType="withEffect">
                                  <p:stCondLst>
                                    <p:cond delay="0"/>
                                  </p:stCondLst>
                                  <p:childTnLst>
                                    <p:set>
                                      <p:cBhvr>
                                        <p:cTn id="14" dur="1" fill="hold">
                                          <p:stCondLst>
                                            <p:cond delay="0"/>
                                          </p:stCondLst>
                                        </p:cTn>
                                        <p:tgtEl>
                                          <p:spTgt spid="57">
                                            <p:txEl>
                                              <p:pRg st="0" end="0"/>
                                            </p:txEl>
                                          </p:spTgt>
                                        </p:tgtEl>
                                        <p:attrNameLst>
                                          <p:attrName>style.visibility</p:attrName>
                                        </p:attrNameLst>
                                      </p:cBhvr>
                                      <p:to>
                                        <p:strVal val="visible"/>
                                      </p:to>
                                    </p:set>
                                    <p:animEffect transition="in" filter="fade">
                                      <p:cBhvr>
                                        <p:cTn id="15" dur="500"/>
                                        <p:tgtEl>
                                          <p:spTgt spid="5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26" presetClass="emph" presetSubtype="0" fill="hold" nodeType="withEffect">
                                  <p:stCondLst>
                                    <p:cond delay="0"/>
                                  </p:stCondLst>
                                  <p:childTnLst>
                                    <p:animEffect transition="out" filter="fade">
                                      <p:cBhvr>
                                        <p:cTn id="36" dur="500" tmFilter="0, 0; .2, .5; .8, .5; 1, 0"/>
                                        <p:tgtEl>
                                          <p:spTgt spid="33">
                                            <p:txEl>
                                              <p:pRg st="2" end="2"/>
                                            </p:txEl>
                                          </p:spTgt>
                                        </p:tgtEl>
                                      </p:cBhvr>
                                    </p:animEffect>
                                    <p:animScale>
                                      <p:cBhvr>
                                        <p:cTn id="37" dur="250" autoRev="1" fill="hold"/>
                                        <p:tgtEl>
                                          <p:spTgt spid="33">
                                            <p:txEl>
                                              <p:pRg st="2" end="2"/>
                                            </p:txEl>
                                          </p:spTgt>
                                        </p:tgtEl>
                                      </p:cBhvr>
                                      <p:by x="105000" y="105000"/>
                                    </p:animScale>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par>
                          <p:cTn id="47" fill="hold">
                            <p:stCondLst>
                              <p:cond delay="500"/>
                            </p:stCondLst>
                            <p:childTnLst>
                              <p:par>
                                <p:cTn id="48" presetID="32" presetClass="emph" presetSubtype="0" fill="hold" nodeType="afterEffect">
                                  <p:stCondLst>
                                    <p:cond delay="0"/>
                                  </p:stCondLst>
                                  <p:childTnLst>
                                    <p:animRot by="120000">
                                      <p:cBhvr>
                                        <p:cTn id="49" dur="100" fill="hold">
                                          <p:stCondLst>
                                            <p:cond delay="0"/>
                                          </p:stCondLst>
                                        </p:cTn>
                                        <p:tgtEl>
                                          <p:spTgt spid="30"/>
                                        </p:tgtEl>
                                        <p:attrNameLst>
                                          <p:attrName>r</p:attrName>
                                        </p:attrNameLst>
                                      </p:cBhvr>
                                    </p:animRot>
                                    <p:animRot by="-240000">
                                      <p:cBhvr>
                                        <p:cTn id="50" dur="200" fill="hold">
                                          <p:stCondLst>
                                            <p:cond delay="200"/>
                                          </p:stCondLst>
                                        </p:cTn>
                                        <p:tgtEl>
                                          <p:spTgt spid="30"/>
                                        </p:tgtEl>
                                        <p:attrNameLst>
                                          <p:attrName>r</p:attrName>
                                        </p:attrNameLst>
                                      </p:cBhvr>
                                    </p:animRot>
                                    <p:animRot by="240000">
                                      <p:cBhvr>
                                        <p:cTn id="51" dur="200" fill="hold">
                                          <p:stCondLst>
                                            <p:cond delay="400"/>
                                          </p:stCondLst>
                                        </p:cTn>
                                        <p:tgtEl>
                                          <p:spTgt spid="30"/>
                                        </p:tgtEl>
                                        <p:attrNameLst>
                                          <p:attrName>r</p:attrName>
                                        </p:attrNameLst>
                                      </p:cBhvr>
                                    </p:animRot>
                                    <p:animRot by="-240000">
                                      <p:cBhvr>
                                        <p:cTn id="52" dur="200" fill="hold">
                                          <p:stCondLst>
                                            <p:cond delay="600"/>
                                          </p:stCondLst>
                                        </p:cTn>
                                        <p:tgtEl>
                                          <p:spTgt spid="30"/>
                                        </p:tgtEl>
                                        <p:attrNameLst>
                                          <p:attrName>r</p:attrName>
                                        </p:attrNameLst>
                                      </p:cBhvr>
                                    </p:animRot>
                                    <p:animRot by="120000">
                                      <p:cBhvr>
                                        <p:cTn id="53" dur="200" fill="hold">
                                          <p:stCondLst>
                                            <p:cond delay="800"/>
                                          </p:stCondLst>
                                        </p:cTn>
                                        <p:tgtEl>
                                          <p:spTgt spid="30"/>
                                        </p:tgtEl>
                                        <p:attrNameLst>
                                          <p:attrName>r</p:attrName>
                                        </p:attrNameLst>
                                      </p:cBhvr>
                                    </p:animRo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7"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Existing 6-DoF Tracking Solutions</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5</a:t>
            </a:fld>
            <a:endParaRPr lang="en-US" altLang="zh-CN">
              <a:solidFill>
                <a:srgbClr val="000000"/>
              </a:solidFill>
              <a:latin typeface="Arial" charset="0"/>
            </a:endParaRPr>
          </a:p>
        </p:txBody>
      </p:sp>
      <p:sp>
        <p:nvSpPr>
          <p:cNvPr id="33" name="文本框 32"/>
          <p:cNvSpPr txBox="1"/>
          <p:nvPr/>
        </p:nvSpPr>
        <p:spPr>
          <a:xfrm>
            <a:off x="656539" y="1371493"/>
            <a:ext cx="6192586" cy="5139869"/>
          </a:xfrm>
          <a:prstGeom prst="rect">
            <a:avLst/>
          </a:prstGeom>
          <a:noFill/>
        </p:spPr>
        <p:txBody>
          <a:bodyPr wrap="square" rtlCol="0">
            <a:spAutoFit/>
          </a:bodyPr>
          <a:lstStyle/>
          <a:p>
            <a:pPr marL="0" lvl="1">
              <a:lnSpc>
                <a:spcPct val="130000"/>
              </a:lnSpc>
            </a:pPr>
            <a:r>
              <a:rPr lang="en-US" altLang="zh-CN" sz="2400" dirty="0">
                <a:latin typeface="Century Gothic" panose="020B0502020202020204" pitchFamily="34" charset="0"/>
              </a:rPr>
              <a:t>Existing drone tracking solutions have their own limitations:</a:t>
            </a: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IMU-based solutions suffers from </a:t>
            </a:r>
            <a:r>
              <a:rPr lang="en-US" altLang="zh-CN" sz="2400" b="1" dirty="0">
                <a:solidFill>
                  <a:srgbClr val="EA4A54"/>
                </a:solidFill>
                <a:latin typeface="Century Gothic" panose="020B0502020202020204" pitchFamily="34" charset="0"/>
              </a:rPr>
              <a:t>severe cumulative drift</a:t>
            </a:r>
            <a:endParaRPr lang="zh-CN" altLang="en-US" sz="2400" b="1" dirty="0">
              <a:solidFill>
                <a:srgbClr val="EA4A54"/>
              </a:solidFill>
              <a:latin typeface="Century Gothic" panose="020B0502020202020204" pitchFamily="34" charset="0"/>
            </a:endParaRP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GPS-based solutions can’t work in </a:t>
            </a:r>
            <a:r>
              <a:rPr lang="en-US" altLang="zh-CN" sz="2400" b="1" dirty="0">
                <a:solidFill>
                  <a:srgbClr val="EA4A54"/>
                </a:solidFill>
                <a:latin typeface="Century Gothic" panose="020B0502020202020204" pitchFamily="34" charset="0"/>
              </a:rPr>
              <a:t>GPS-denied indoor scenarios</a:t>
            </a:r>
            <a:endParaRPr lang="zh-CN" altLang="en-US" sz="2400" b="1" dirty="0">
              <a:solidFill>
                <a:srgbClr val="EA4A54"/>
              </a:solidFill>
              <a:latin typeface="Century Gothic" panose="020B0502020202020204" pitchFamily="34" charset="0"/>
            </a:endParaRP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Vision-based solution can’t work in </a:t>
            </a:r>
            <a:r>
              <a:rPr lang="en-US" altLang="zh-CN" sz="2400" b="1" dirty="0">
                <a:solidFill>
                  <a:srgbClr val="EA4A54"/>
                </a:solidFill>
                <a:latin typeface="Century Gothic" panose="020B0502020202020204" pitchFamily="34" charset="0"/>
              </a:rPr>
              <a:t>dark and texture-less scenarios</a:t>
            </a: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Lidar sensors are generally </a:t>
            </a:r>
            <a:r>
              <a:rPr lang="en-US" altLang="zh-CN" sz="2400" b="1" dirty="0">
                <a:solidFill>
                  <a:srgbClr val="EA4A54"/>
                </a:solidFill>
                <a:latin typeface="Century Gothic" panose="020B0502020202020204" pitchFamily="34" charset="0"/>
              </a:rPr>
              <a:t>heavy, bulky, and expensive</a:t>
            </a:r>
          </a:p>
          <a:p>
            <a:pPr marL="285750" lvl="1" indent="-285750">
              <a:buFont typeface="Arial" panose="020B0604020202020204" pitchFamily="34" charset="0"/>
              <a:buChar char="•"/>
            </a:pPr>
            <a:endParaRPr lang="zh-CN" altLang="en-US" sz="1600" b="1" dirty="0">
              <a:solidFill>
                <a:srgbClr val="EA4A54"/>
              </a:solidFill>
              <a:latin typeface="Century Gothic" panose="020B0502020202020204" pitchFamily="34" charset="0"/>
            </a:endParaRPr>
          </a:p>
        </p:txBody>
      </p:sp>
      <p:sp>
        <p:nvSpPr>
          <p:cNvPr id="57" name="文本框 56"/>
          <p:cNvSpPr txBox="1"/>
          <p:nvPr/>
        </p:nvSpPr>
        <p:spPr>
          <a:xfrm>
            <a:off x="7576654" y="3484530"/>
            <a:ext cx="3760966" cy="400110"/>
          </a:xfrm>
          <a:prstGeom prst="rect">
            <a:avLst/>
          </a:prstGeom>
          <a:noFill/>
        </p:spPr>
        <p:txBody>
          <a:bodyPr wrap="none" rtlCol="0">
            <a:spAutoFit/>
          </a:bodyPr>
          <a:lstStyle/>
          <a:p>
            <a:pPr algn="ctr" fontAlgn="base">
              <a:spcBef>
                <a:spcPct val="0"/>
              </a:spcBef>
              <a:spcAft>
                <a:spcPct val="0"/>
              </a:spcAft>
            </a:pPr>
            <a:r>
              <a:rPr lang="en-US" altLang="zh-CN" sz="2000" b="1" dirty="0">
                <a:latin typeface="Century Gothic" panose="020B0502020202020204" pitchFamily="34" charset="0"/>
              </a:rPr>
              <a:t>Dark and texture-less scenes</a:t>
            </a:r>
          </a:p>
        </p:txBody>
      </p:sp>
      <p:sp>
        <p:nvSpPr>
          <p:cNvPr id="36" name="文本框 35">
            <a:extLst>
              <a:ext uri="{FF2B5EF4-FFF2-40B4-BE49-F238E27FC236}">
                <a16:creationId xmlns:a16="http://schemas.microsoft.com/office/drawing/2014/main" id="{8B746E6F-5972-4216-A90F-74BFFC6EA852}"/>
              </a:ext>
            </a:extLst>
          </p:cNvPr>
          <p:cNvSpPr txBox="1"/>
          <p:nvPr/>
        </p:nvSpPr>
        <p:spPr>
          <a:xfrm>
            <a:off x="7922106" y="6219343"/>
            <a:ext cx="3070071" cy="400110"/>
          </a:xfrm>
          <a:prstGeom prst="rect">
            <a:avLst/>
          </a:prstGeom>
          <a:noFill/>
        </p:spPr>
        <p:txBody>
          <a:bodyPr wrap="none" rtlCol="0">
            <a:spAutoFit/>
          </a:bodyPr>
          <a:lstStyle/>
          <a:p>
            <a:pPr algn="ctr" fontAlgn="base">
              <a:spcBef>
                <a:spcPct val="0"/>
              </a:spcBef>
              <a:spcAft>
                <a:spcPct val="0"/>
              </a:spcAft>
            </a:pPr>
            <a:r>
              <a:rPr lang="en-US" altLang="zh-CN" sz="2000" b="1" dirty="0">
                <a:latin typeface="Century Gothic" panose="020B0502020202020204" pitchFamily="34" charset="0"/>
              </a:rPr>
              <a:t>Heavy and bulky LiDAR</a:t>
            </a:r>
          </a:p>
        </p:txBody>
      </p:sp>
      <p:grpSp>
        <p:nvGrpSpPr>
          <p:cNvPr id="5" name="组合 4">
            <a:extLst>
              <a:ext uri="{FF2B5EF4-FFF2-40B4-BE49-F238E27FC236}">
                <a16:creationId xmlns:a16="http://schemas.microsoft.com/office/drawing/2014/main" id="{1B509FB4-2945-4452-96D0-E059F8738C84}"/>
              </a:ext>
            </a:extLst>
          </p:cNvPr>
          <p:cNvGrpSpPr/>
          <p:nvPr/>
        </p:nvGrpSpPr>
        <p:grpSpPr>
          <a:xfrm>
            <a:off x="7602250" y="1221302"/>
            <a:ext cx="4163513" cy="2228744"/>
            <a:chOff x="5508399" y="1167865"/>
            <a:chExt cx="5154749" cy="3109347"/>
          </a:xfrm>
        </p:grpSpPr>
        <p:pic>
          <p:nvPicPr>
            <p:cNvPr id="17" name="图片 16">
              <a:extLst>
                <a:ext uri="{FF2B5EF4-FFF2-40B4-BE49-F238E27FC236}">
                  <a16:creationId xmlns:a16="http://schemas.microsoft.com/office/drawing/2014/main" id="{99D740C5-611B-456E-A620-9451984C4493}"/>
                </a:ext>
              </a:extLst>
            </p:cNvPr>
            <p:cNvPicPr>
              <a:picLocks noChangeAspect="1"/>
            </p:cNvPicPr>
            <p:nvPr/>
          </p:nvPicPr>
          <p:blipFill rotWithShape="1">
            <a:blip r:embed="rId3">
              <a:extLst>
                <a:ext uri="{28A0092B-C50C-407E-A947-70E740481C1C}">
                  <a14:useLocalDpi xmlns:a14="http://schemas.microsoft.com/office/drawing/2010/main" val="0"/>
                </a:ext>
              </a:extLst>
            </a:blip>
            <a:srcRect b="54491"/>
            <a:stretch/>
          </p:blipFill>
          <p:spPr>
            <a:xfrm>
              <a:off x="5508399" y="1167865"/>
              <a:ext cx="3214569" cy="1475228"/>
            </a:xfrm>
            <a:prstGeom prst="rect">
              <a:avLst/>
            </a:prstGeom>
          </p:spPr>
        </p:pic>
        <p:pic>
          <p:nvPicPr>
            <p:cNvPr id="20" name="图片 19">
              <a:extLst>
                <a:ext uri="{FF2B5EF4-FFF2-40B4-BE49-F238E27FC236}">
                  <a16:creationId xmlns:a16="http://schemas.microsoft.com/office/drawing/2014/main" id="{52AA42A2-7341-4057-A0D7-D5E0BF9D6216}"/>
                </a:ext>
              </a:extLst>
            </p:cNvPr>
            <p:cNvPicPr>
              <a:picLocks noChangeAspect="1"/>
            </p:cNvPicPr>
            <p:nvPr/>
          </p:nvPicPr>
          <p:blipFill rotWithShape="1">
            <a:blip r:embed="rId3">
              <a:extLst>
                <a:ext uri="{28A0092B-C50C-407E-A947-70E740481C1C}">
                  <a14:useLocalDpi xmlns:a14="http://schemas.microsoft.com/office/drawing/2010/main" val="0"/>
                </a:ext>
              </a:extLst>
            </a:blip>
            <a:srcRect t="53741"/>
            <a:stretch/>
          </p:blipFill>
          <p:spPr>
            <a:xfrm>
              <a:off x="5508399" y="2807293"/>
              <a:ext cx="3214569" cy="1469919"/>
            </a:xfrm>
            <a:prstGeom prst="rect">
              <a:avLst/>
            </a:prstGeom>
          </p:spPr>
        </p:pic>
        <p:pic>
          <p:nvPicPr>
            <p:cNvPr id="21" name="图片 20">
              <a:extLst>
                <a:ext uri="{FF2B5EF4-FFF2-40B4-BE49-F238E27FC236}">
                  <a16:creationId xmlns:a16="http://schemas.microsoft.com/office/drawing/2014/main" id="{C4037740-8A74-4FD1-B30B-3EDF3F099F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451" b="93333" l="3495" r="95699">
                          <a14:foregroundMark x1="5914" y1="12549" x2="5108" y2="41961"/>
                          <a14:foregroundMark x1="90054" y1="10980" x2="91935" y2="43137"/>
                          <a14:foregroundMark x1="81183" y1="29412" x2="66129" y2="28627"/>
                          <a14:foregroundMark x1="55914" y1="29804" x2="58333" y2="24706"/>
                          <a14:foregroundMark x1="45161" y1="33333" x2="15860" y2="28627"/>
                          <a14:foregroundMark x1="15860" y1="28627" x2="47581" y2="29804"/>
                          <a14:foregroundMark x1="47581" y1="29804" x2="30914" y2="28235"/>
                          <a14:foregroundMark x1="3495" y1="7843" x2="15323" y2="8235"/>
                          <a14:foregroundMark x1="4301" y1="9020" x2="4301" y2="9020"/>
                          <a14:foregroundMark x1="28763" y1="93725" x2="46505" y2="92549"/>
                          <a14:foregroundMark x1="47849" y1="52157" x2="49194" y2="60000"/>
                          <a14:foregroundMark x1="95699" y1="8627" x2="95699" y2="45490"/>
                        </a14:backgroundRemoval>
                      </a14:imgEffect>
                    </a14:imgLayer>
                  </a14:imgProps>
                </a:ext>
              </a:extLst>
            </a:blip>
            <a:stretch>
              <a:fillRect/>
            </a:stretch>
          </p:blipFill>
          <p:spPr>
            <a:xfrm>
              <a:off x="9028709" y="2902174"/>
              <a:ext cx="1634439" cy="1120382"/>
            </a:xfrm>
            <a:prstGeom prst="rect">
              <a:avLst/>
            </a:prstGeom>
          </p:spPr>
        </p:pic>
        <p:pic>
          <p:nvPicPr>
            <p:cNvPr id="22" name="图片 21">
              <a:extLst>
                <a:ext uri="{FF2B5EF4-FFF2-40B4-BE49-F238E27FC236}">
                  <a16:creationId xmlns:a16="http://schemas.microsoft.com/office/drawing/2014/main" id="{25248769-2025-4D3B-A939-9F77F882EC6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3100" y1="53281" x2="52442" y2="55381"/>
                          <a14:foregroundMark x1="78344" y1="35433" x2="77707" y2="36483"/>
                        </a14:backgroundRemoval>
                      </a14:imgEffect>
                    </a14:imgLayer>
                  </a14:imgProps>
                </a:ext>
              </a:extLst>
            </a:blip>
            <a:stretch>
              <a:fillRect/>
            </a:stretch>
          </p:blipFill>
          <p:spPr>
            <a:xfrm>
              <a:off x="9027968" y="1353224"/>
              <a:ext cx="1543921" cy="1248905"/>
            </a:xfrm>
            <a:prstGeom prst="rect">
              <a:avLst/>
            </a:prstGeom>
          </p:spPr>
        </p:pic>
        <p:sp>
          <p:nvSpPr>
            <p:cNvPr id="23" name="矩形 22">
              <a:extLst>
                <a:ext uri="{FF2B5EF4-FFF2-40B4-BE49-F238E27FC236}">
                  <a16:creationId xmlns:a16="http://schemas.microsoft.com/office/drawing/2014/main" id="{7CA1EBB2-BB52-4630-92DE-17A5F444B1FA}"/>
                </a:ext>
              </a:extLst>
            </p:cNvPr>
            <p:cNvSpPr/>
            <p:nvPr/>
          </p:nvSpPr>
          <p:spPr>
            <a:xfrm>
              <a:off x="9385207" y="1398464"/>
              <a:ext cx="975242" cy="1288149"/>
            </a:xfrm>
            <a:prstGeom prst="rect">
              <a:avLst/>
            </a:prstGeom>
          </p:spPr>
          <p:txBody>
            <a:bodyPr wrap="square">
              <a:spAutoFit/>
            </a:bodyPr>
            <a:lstStyle/>
            <a:p>
              <a:r>
                <a:rPr lang="en-US" altLang="zh-CN" sz="5400" b="1" dirty="0">
                  <a:solidFill>
                    <a:srgbClr val="FF0000"/>
                  </a:solidFill>
                  <a:latin typeface="Comic Sans MS" panose="030F0702030302020204" pitchFamily="66" charset="0"/>
                </a:rPr>
                <a:t>X</a:t>
              </a:r>
              <a:endParaRPr lang="en-US" altLang="zh-CN" sz="5400" dirty="0">
                <a:latin typeface="Comic Sans MS" panose="030F0702030302020204" pitchFamily="66" charset="0"/>
              </a:endParaRPr>
            </a:p>
          </p:txBody>
        </p:sp>
        <p:sp>
          <p:nvSpPr>
            <p:cNvPr id="24" name="矩形 23">
              <a:extLst>
                <a:ext uri="{FF2B5EF4-FFF2-40B4-BE49-F238E27FC236}">
                  <a16:creationId xmlns:a16="http://schemas.microsoft.com/office/drawing/2014/main" id="{5403EF28-B8DE-4504-BE66-A1A981A70B34}"/>
                </a:ext>
              </a:extLst>
            </p:cNvPr>
            <p:cNvSpPr/>
            <p:nvPr/>
          </p:nvSpPr>
          <p:spPr>
            <a:xfrm>
              <a:off x="9377368" y="2577723"/>
              <a:ext cx="975242" cy="1288149"/>
            </a:xfrm>
            <a:prstGeom prst="rect">
              <a:avLst/>
            </a:prstGeom>
          </p:spPr>
          <p:txBody>
            <a:bodyPr wrap="square">
              <a:spAutoFit/>
            </a:bodyPr>
            <a:lstStyle/>
            <a:p>
              <a:r>
                <a:rPr lang="en-US" altLang="zh-CN" sz="5400" b="1" dirty="0">
                  <a:solidFill>
                    <a:srgbClr val="FF0000"/>
                  </a:solidFill>
                  <a:latin typeface="Comic Sans MS" panose="030F0702030302020204" pitchFamily="66" charset="0"/>
                </a:rPr>
                <a:t>X</a:t>
              </a:r>
              <a:endParaRPr lang="en-US" altLang="zh-CN" sz="5400" dirty="0">
                <a:latin typeface="Comic Sans MS" panose="030F0702030302020204" pitchFamily="66" charset="0"/>
              </a:endParaRPr>
            </a:p>
          </p:txBody>
        </p:sp>
      </p:grpSp>
      <p:pic>
        <p:nvPicPr>
          <p:cNvPr id="11" name="图片 10">
            <a:extLst>
              <a:ext uri="{FF2B5EF4-FFF2-40B4-BE49-F238E27FC236}">
                <a16:creationId xmlns:a16="http://schemas.microsoft.com/office/drawing/2014/main" id="{24F4012C-094A-4055-8B15-023ED0C937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0687" y="4154020"/>
            <a:ext cx="2289557" cy="2289557"/>
          </a:xfrm>
          <a:prstGeom prst="rect">
            <a:avLst/>
          </a:prstGeom>
        </p:spPr>
      </p:pic>
      <p:pic>
        <p:nvPicPr>
          <p:cNvPr id="2050" name="Picture 2" descr="Autonomous, car, lidar, sensor icon - Download on Iconfinder">
            <a:extLst>
              <a:ext uri="{FF2B5EF4-FFF2-40B4-BE49-F238E27FC236}">
                <a16:creationId xmlns:a16="http://schemas.microsoft.com/office/drawing/2014/main" id="{376E574D-5E0C-423C-952A-9B15F08CD2B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52604" y="4367630"/>
            <a:ext cx="1862336" cy="1862336"/>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30">
            <a:extLst>
              <a:ext uri="{FF2B5EF4-FFF2-40B4-BE49-F238E27FC236}">
                <a16:creationId xmlns:a16="http://schemas.microsoft.com/office/drawing/2014/main" id="{1D1D48AC-4BB1-451C-A992-8630226669A2}"/>
              </a:ext>
            </a:extLst>
          </p:cNvPr>
          <p:cNvPicPr>
            <a:picLocks noChangeAspect="1"/>
          </p:cNvPicPr>
          <p:nvPr/>
        </p:nvPicPr>
        <p:blipFill>
          <a:blip r:embed="rId10"/>
          <a:stretch>
            <a:fillRect/>
          </a:stretch>
        </p:blipFill>
        <p:spPr>
          <a:xfrm rot="19758983" flipH="1">
            <a:off x="7085937" y="4117815"/>
            <a:ext cx="1073148" cy="1073148"/>
          </a:xfrm>
          <a:prstGeom prst="rect">
            <a:avLst/>
          </a:prstGeom>
        </p:spPr>
      </p:pic>
      <p:pic>
        <p:nvPicPr>
          <p:cNvPr id="32" name="图片 31">
            <a:extLst>
              <a:ext uri="{FF2B5EF4-FFF2-40B4-BE49-F238E27FC236}">
                <a16:creationId xmlns:a16="http://schemas.microsoft.com/office/drawing/2014/main" id="{64AAB48D-28F9-4FC1-805A-AD7BA56DF15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6566" b="90808" l="4884" r="91628">
                        <a14:foregroundMark x1="20930" y1="68788" x2="34651" y2="93333"/>
                        <a14:foregroundMark x1="34651" y1="93333" x2="63140" y2="94343"/>
                        <a14:foregroundMark x1="63140" y1="94343" x2="91512" y2="90505"/>
                        <a14:foregroundMark x1="91512" y1="90505" x2="89186" y2="67071"/>
                        <a14:foregroundMark x1="89186" y1="67071" x2="18953" y2="67576"/>
                        <a14:foregroundMark x1="91628" y1="90101" x2="29070" y2="88889"/>
                        <a14:foregroundMark x1="29070" y1="88889" x2="5349" y2="77273"/>
                        <a14:foregroundMark x1="5349" y1="77273" x2="12907" y2="4242"/>
                        <a14:foregroundMark x1="12907" y1="4242" x2="68605" y2="4848"/>
                        <a14:foregroundMark x1="68605" y1="4848" x2="89186" y2="20202"/>
                        <a14:foregroundMark x1="89186" y1="20202" x2="91628" y2="90505"/>
                        <a14:foregroundMark x1="11628" y1="86667" x2="30349" y2="37879"/>
                        <a14:foregroundMark x1="30349" y1="37879" x2="28372" y2="9697"/>
                        <a14:foregroundMark x1="28372" y1="9697" x2="28488" y2="37576"/>
                        <a14:foregroundMark x1="28488" y1="37576" x2="49186" y2="55051"/>
                        <a14:foregroundMark x1="49186" y1="55051" x2="75698" y2="40101"/>
                        <a14:foregroundMark x1="75698" y1="40101" x2="76977" y2="15051"/>
                        <a14:foregroundMark x1="76977" y1="15051" x2="49186" y2="25253"/>
                        <a14:foregroundMark x1="49186" y1="25253" x2="31977" y2="52121"/>
                        <a14:foregroundMark x1="31977" y1="52121" x2="60349" y2="65051"/>
                        <a14:foregroundMark x1="60349" y1="65051" x2="74535" y2="33131"/>
                        <a14:foregroundMark x1="74535" y1="33131" x2="47326" y2="26869"/>
                        <a14:foregroundMark x1="47326" y1="26869" x2="31512" y2="55253"/>
                        <a14:foregroundMark x1="31512" y1="55253" x2="66279" y2="66667"/>
                        <a14:foregroundMark x1="66279" y1="66667" x2="84535" y2="42929"/>
                        <a14:foregroundMark x1="84535" y1="42929" x2="54884" y2="55657"/>
                        <a14:foregroundMark x1="54884" y1="55657" x2="50814" y2="81818"/>
                        <a14:foregroundMark x1="50814" y1="81818" x2="79535" y2="83939"/>
                        <a14:foregroundMark x1="79535" y1="83939" x2="54070" y2="67576"/>
                        <a14:foregroundMark x1="54070" y1="67576" x2="24884" y2="76869"/>
                        <a14:foregroundMark x1="24884" y1="76869" x2="49302" y2="93434"/>
                        <a14:foregroundMark x1="49302" y1="93434" x2="78837" y2="95455"/>
                        <a14:foregroundMark x1="78837" y1="95455" x2="59186" y2="76061"/>
                        <a14:foregroundMark x1="59186" y1="76061" x2="74535" y2="53333"/>
                        <a14:foregroundMark x1="74535" y1="53333" x2="57209" y2="31212"/>
                        <a14:foregroundMark x1="57209" y1="31212" x2="30581" y2="16364"/>
                        <a14:foregroundMark x1="30581" y1="16364" x2="58023" y2="9091"/>
                        <a14:foregroundMark x1="58023" y1="9091" x2="41628" y2="29192"/>
                        <a14:foregroundMark x1="41628" y1="29192" x2="68140" y2="48889"/>
                        <a14:foregroundMark x1="68140" y1="48889" x2="51395" y2="64545"/>
                        <a14:foregroundMark x1="21977" y1="41111" x2="20000" y2="21919"/>
                        <a14:foregroundMark x1="25930" y1="21919" x2="25930" y2="41515"/>
                        <a14:foregroundMark x1="50930" y1="76869" x2="41628" y2="79091"/>
                        <a14:foregroundMark x1="13140" y1="8283" x2="69535" y2="10404"/>
                        <a14:foregroundMark x1="69535" y1="10404" x2="89186" y2="6566"/>
                        <a14:foregroundMark x1="21977" y1="11616" x2="18953" y2="60404"/>
                        <a14:foregroundMark x1="18953" y1="60404" x2="19535" y2="35859"/>
                        <a14:foregroundMark x1="19535" y1="35859" x2="18488" y2="35152"/>
                        <a14:foregroundMark x1="70349" y1="63939" x2="81977" y2="52525"/>
                        <a14:foregroundMark x1="5233" y1="89293" x2="32674" y2="91010"/>
                        <a14:foregroundMark x1="32674" y1="91010" x2="34767" y2="90909"/>
                        <a14:foregroundMark x1="5930" y1="89899" x2="6279" y2="89899"/>
                        <a14:foregroundMark x1="7791" y1="78788" x2="8488" y2="85051"/>
                        <a14:foregroundMark x1="5698" y1="89798" x2="4884" y2="89798"/>
                      </a14:backgroundRemoval>
                    </a14:imgEffect>
                  </a14:imgLayer>
                </a14:imgProps>
              </a:ext>
            </a:extLst>
          </a:blip>
          <a:stretch>
            <a:fillRect/>
          </a:stretch>
        </p:blipFill>
        <p:spPr>
          <a:xfrm>
            <a:off x="10101812" y="4586040"/>
            <a:ext cx="1595484" cy="1836662"/>
          </a:xfrm>
          <a:prstGeom prst="rect">
            <a:avLst/>
          </a:prstGeom>
        </p:spPr>
      </p:pic>
      <p:cxnSp>
        <p:nvCxnSpPr>
          <p:cNvPr id="34" name="直接连接符 33">
            <a:extLst>
              <a:ext uri="{FF2B5EF4-FFF2-40B4-BE49-F238E27FC236}">
                <a16:creationId xmlns:a16="http://schemas.microsoft.com/office/drawing/2014/main" id="{AFD70778-03BF-4ABE-B426-EC5FDEFC3568}"/>
              </a:ext>
            </a:extLst>
          </p:cNvPr>
          <p:cNvCxnSpPr>
            <a:cxnSpLocks/>
          </p:cNvCxnSpPr>
          <p:nvPr/>
        </p:nvCxnSpPr>
        <p:spPr>
          <a:xfrm>
            <a:off x="8266706" y="4809532"/>
            <a:ext cx="1983380" cy="508100"/>
          </a:xfrm>
          <a:prstGeom prst="line">
            <a:avLst/>
          </a:prstGeom>
          <a:ln w="57150">
            <a:solidFill>
              <a:schemeClr val="accent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7" name="矩形 36">
            <a:extLst>
              <a:ext uri="{FF2B5EF4-FFF2-40B4-BE49-F238E27FC236}">
                <a16:creationId xmlns:a16="http://schemas.microsoft.com/office/drawing/2014/main" id="{FEC985C4-33D0-4199-AE16-8394324423AA}"/>
              </a:ext>
            </a:extLst>
          </p:cNvPr>
          <p:cNvSpPr/>
          <p:nvPr/>
        </p:nvSpPr>
        <p:spPr>
          <a:xfrm rot="558353">
            <a:off x="8866877" y="4627880"/>
            <a:ext cx="630301" cy="830997"/>
          </a:xfrm>
          <a:prstGeom prst="rect">
            <a:avLst/>
          </a:prstGeom>
        </p:spPr>
        <p:txBody>
          <a:bodyPr wrap="none">
            <a:spAutoFit/>
          </a:bodyPr>
          <a:lstStyle/>
          <a:p>
            <a:r>
              <a:rPr lang="en-US" altLang="zh-CN" sz="4800" b="1" dirty="0">
                <a:solidFill>
                  <a:srgbClr val="FF0000"/>
                </a:solidFill>
                <a:latin typeface="Comic Sans MS" panose="030F0702030302020204" pitchFamily="66" charset="0"/>
              </a:rPr>
              <a:t>X</a:t>
            </a:r>
            <a:endParaRPr lang="en-US" altLang="zh-CN" sz="4800" dirty="0">
              <a:latin typeface="Comic Sans MS" panose="030F0702030302020204" pitchFamily="66" charset="0"/>
            </a:endParaRPr>
          </a:p>
        </p:txBody>
      </p:sp>
      <p:sp>
        <p:nvSpPr>
          <p:cNvPr id="38" name="文本框 37">
            <a:extLst>
              <a:ext uri="{FF2B5EF4-FFF2-40B4-BE49-F238E27FC236}">
                <a16:creationId xmlns:a16="http://schemas.microsoft.com/office/drawing/2014/main" id="{3EBA736E-EE18-4685-B1A6-7B43391BFA9E}"/>
              </a:ext>
            </a:extLst>
          </p:cNvPr>
          <p:cNvSpPr txBox="1"/>
          <p:nvPr/>
        </p:nvSpPr>
        <p:spPr>
          <a:xfrm>
            <a:off x="8477542" y="6219343"/>
            <a:ext cx="1959191" cy="400110"/>
          </a:xfrm>
          <a:prstGeom prst="rect">
            <a:avLst/>
          </a:prstGeom>
          <a:noFill/>
        </p:spPr>
        <p:txBody>
          <a:bodyPr wrap="none" rtlCol="0">
            <a:spAutoFit/>
          </a:bodyPr>
          <a:lstStyle/>
          <a:p>
            <a:pPr algn="ctr" fontAlgn="base">
              <a:spcBef>
                <a:spcPct val="0"/>
              </a:spcBef>
              <a:spcAft>
                <a:spcPct val="0"/>
              </a:spcAft>
            </a:pPr>
            <a:r>
              <a:rPr lang="en-US" altLang="zh-CN" sz="2000" b="1" dirty="0">
                <a:latin typeface="Century Gothic" panose="020B0502020202020204" pitchFamily="34" charset="0"/>
              </a:rPr>
              <a:t>GPS blockage</a:t>
            </a:r>
          </a:p>
        </p:txBody>
      </p:sp>
    </p:spTree>
    <p:extLst>
      <p:ext uri="{BB962C8B-B14F-4D97-AF65-F5344CB8AC3E}">
        <p14:creationId xmlns:p14="http://schemas.microsoft.com/office/powerpoint/2010/main" val="905549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3">
                                            <p:txEl>
                                              <p:pRg st="3" end="3"/>
                                            </p:txEl>
                                          </p:spTgt>
                                        </p:tgtEl>
                                      </p:cBhvr>
                                    </p:animEffect>
                                    <p:animScale>
                                      <p:cBhvr>
                                        <p:cTn id="7" dur="250" autoRev="1" fill="hold"/>
                                        <p:tgtEl>
                                          <p:spTgt spid="33">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3">
                                            <p:txEl>
                                              <p:pRg st="4" end="4"/>
                                            </p:txEl>
                                          </p:spTgt>
                                        </p:tgtEl>
                                      </p:cBhvr>
                                    </p:animEffect>
                                    <p:animScale>
                                      <p:cBhvr>
                                        <p:cTn id="12" dur="250" autoRev="1" fill="hold"/>
                                        <p:tgtEl>
                                          <p:spTgt spid="33">
                                            <p:txEl>
                                              <p:pRg st="4" end="4"/>
                                            </p:txEl>
                                          </p:spTgt>
                                        </p:tgtEl>
                                      </p:cBhvr>
                                      <p:by x="105000" y="105000"/>
                                    </p:animScale>
                                  </p:childTnLst>
                                </p:cTn>
                              </p:par>
                              <p:par>
                                <p:cTn id="13" presetID="1" presetClass="exit" presetSubtype="0" fill="hold" nodeType="withEffect">
                                  <p:stCondLst>
                                    <p:cond delay="0"/>
                                  </p:stCondLst>
                                  <p:childTnLst>
                                    <p:set>
                                      <p:cBhvr>
                                        <p:cTn id="14" dur="1" fill="hold">
                                          <p:stCondLst>
                                            <p:cond delay="0"/>
                                          </p:stCondLst>
                                        </p:cTn>
                                        <p:tgtEl>
                                          <p:spTgt spid="3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1"/>
      <p:bldP spid="3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Wi-Fi-based 6-DoF Tracking</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6</a:t>
            </a:fld>
            <a:endParaRPr lang="en-US" altLang="zh-CN">
              <a:solidFill>
                <a:srgbClr val="000000"/>
              </a:solidFill>
              <a:latin typeface="Arial" charset="0"/>
            </a:endParaRPr>
          </a:p>
        </p:txBody>
      </p:sp>
      <p:sp>
        <p:nvSpPr>
          <p:cNvPr id="33" name="文本框 32"/>
          <p:cNvSpPr txBox="1"/>
          <p:nvPr/>
        </p:nvSpPr>
        <p:spPr>
          <a:xfrm>
            <a:off x="656538" y="1371493"/>
            <a:ext cx="7117951" cy="5139869"/>
          </a:xfrm>
          <a:prstGeom prst="rect">
            <a:avLst/>
          </a:prstGeom>
          <a:noFill/>
        </p:spPr>
        <p:txBody>
          <a:bodyPr wrap="square" rtlCol="0">
            <a:spAutoFit/>
          </a:bodyPr>
          <a:lstStyle/>
          <a:p>
            <a:pPr marL="0" lvl="1">
              <a:lnSpc>
                <a:spcPct val="130000"/>
              </a:lnSpc>
            </a:pPr>
            <a:r>
              <a:rPr lang="en-US" altLang="zh-CN" sz="2400" dirty="0">
                <a:latin typeface="Century Gothic" panose="020B0502020202020204" pitchFamily="34" charset="0"/>
              </a:rPr>
              <a:t>Wi-Fi-based 6-DoF tracking solutions benefit from the following aspects:</a:t>
            </a:r>
          </a:p>
          <a:p>
            <a:pPr marL="285750" lvl="1" indent="-285750">
              <a:lnSpc>
                <a:spcPct val="130000"/>
              </a:lnSpc>
              <a:buFont typeface="Arial" panose="020B0604020202020204" pitchFamily="34" charset="0"/>
              <a:buChar char="•"/>
            </a:pPr>
            <a:r>
              <a:rPr lang="en-US" altLang="zh-CN" sz="2400" dirty="0">
                <a:solidFill>
                  <a:schemeClr val="tx2"/>
                </a:solidFill>
                <a:latin typeface="Century Gothic" panose="020B0502020202020204" pitchFamily="34" charset="0"/>
              </a:rPr>
              <a:t>Wi-Fi-based tracking take AP as the anchor, and therefore </a:t>
            </a:r>
            <a:r>
              <a:rPr lang="en-US" altLang="zh-CN" sz="2400" b="1" dirty="0">
                <a:solidFill>
                  <a:srgbClr val="EA4A54"/>
                </a:solidFill>
                <a:latin typeface="Century Gothic" panose="020B0502020202020204" pitchFamily="34" charset="0"/>
              </a:rPr>
              <a:t>free of cumulative drift</a:t>
            </a:r>
            <a:endParaRPr lang="zh-CN" altLang="en-US" sz="2400" b="1" dirty="0">
              <a:solidFill>
                <a:srgbClr val="EA4A54"/>
              </a:solidFill>
              <a:latin typeface="Century Gothic" panose="020B0502020202020204" pitchFamily="34" charset="0"/>
            </a:endParaRP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Radio signal is agnostic to illumination change, </a:t>
            </a:r>
            <a:r>
              <a:rPr lang="en-US" altLang="zh-CN" sz="2400" b="1" dirty="0">
                <a:solidFill>
                  <a:srgbClr val="EA4A54"/>
                </a:solidFill>
                <a:latin typeface="Century Gothic" panose="020B0502020202020204" pitchFamily="34" charset="0"/>
              </a:rPr>
              <a:t>robust to visual interference</a:t>
            </a:r>
            <a:endParaRPr lang="zh-CN" altLang="en-US" sz="2400" b="1" dirty="0">
              <a:solidFill>
                <a:srgbClr val="EA4A54"/>
              </a:solidFill>
              <a:latin typeface="Century Gothic" panose="020B0502020202020204" pitchFamily="34" charset="0"/>
            </a:endParaRP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In many indoor scenarios, Wi-Fi APs have been </a:t>
            </a:r>
            <a:r>
              <a:rPr lang="en-US" altLang="zh-CN" sz="2400" b="1" dirty="0">
                <a:solidFill>
                  <a:srgbClr val="EA4A54"/>
                </a:solidFill>
                <a:latin typeface="Century Gothic" panose="020B0502020202020204" pitchFamily="34" charset="0"/>
              </a:rPr>
              <a:t>pervasively deployed</a:t>
            </a:r>
            <a:endParaRPr lang="en-US" altLang="zh-CN" sz="2400" dirty="0">
              <a:latin typeface="Century Gothic" panose="020B0502020202020204" pitchFamily="34" charset="0"/>
            </a:endParaRP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Wi-Fi-based solution is light weight in terms of </a:t>
            </a:r>
            <a:r>
              <a:rPr lang="en-US" altLang="zh-CN" sz="2400" b="1" dirty="0">
                <a:solidFill>
                  <a:srgbClr val="EA4A54"/>
                </a:solidFill>
                <a:latin typeface="Century Gothic" panose="020B0502020202020204" pitchFamily="34" charset="0"/>
              </a:rPr>
              <a:t>computation overhead and hardware cost</a:t>
            </a:r>
          </a:p>
          <a:p>
            <a:pPr marL="285750" lvl="1" indent="-285750">
              <a:buFont typeface="Arial" panose="020B0604020202020204" pitchFamily="34" charset="0"/>
              <a:buChar char="•"/>
            </a:pPr>
            <a:endParaRPr lang="zh-CN" altLang="en-US" sz="1600" b="1" dirty="0">
              <a:solidFill>
                <a:srgbClr val="EA4A54"/>
              </a:solidFill>
              <a:latin typeface="Century Gothic" panose="020B0502020202020204" pitchFamily="34" charset="0"/>
            </a:endParaRPr>
          </a:p>
        </p:txBody>
      </p:sp>
      <p:grpSp>
        <p:nvGrpSpPr>
          <p:cNvPr id="16" name="组合 15">
            <a:extLst>
              <a:ext uri="{FF2B5EF4-FFF2-40B4-BE49-F238E27FC236}">
                <a16:creationId xmlns:a16="http://schemas.microsoft.com/office/drawing/2014/main" id="{DF7B33FD-E38A-4345-AD4D-8C6F556C82F2}"/>
              </a:ext>
            </a:extLst>
          </p:cNvPr>
          <p:cNvGrpSpPr/>
          <p:nvPr/>
        </p:nvGrpSpPr>
        <p:grpSpPr>
          <a:xfrm>
            <a:off x="7924360" y="1306875"/>
            <a:ext cx="3018776" cy="2269018"/>
            <a:chOff x="7924360" y="1306875"/>
            <a:chExt cx="3018776" cy="2269018"/>
          </a:xfrm>
        </p:grpSpPr>
        <p:sp>
          <p:nvSpPr>
            <p:cNvPr id="57" name="文本框 56"/>
            <p:cNvSpPr txBox="1"/>
            <p:nvPr/>
          </p:nvSpPr>
          <p:spPr>
            <a:xfrm>
              <a:off x="7924360" y="3175783"/>
              <a:ext cx="3018776" cy="400110"/>
            </a:xfrm>
            <a:prstGeom prst="rect">
              <a:avLst/>
            </a:prstGeom>
            <a:noFill/>
          </p:spPr>
          <p:txBody>
            <a:bodyPr wrap="none" rtlCol="0">
              <a:spAutoFit/>
            </a:bodyPr>
            <a:lstStyle/>
            <a:p>
              <a:pPr algn="ctr" fontAlgn="base">
                <a:spcBef>
                  <a:spcPct val="0"/>
                </a:spcBef>
                <a:spcAft>
                  <a:spcPct val="0"/>
                </a:spcAft>
              </a:pPr>
              <a:r>
                <a:rPr lang="en-US" altLang="zh-CN" sz="2000" b="1" dirty="0">
                  <a:latin typeface="Century Gothic" panose="020B0502020202020204" pitchFamily="34" charset="0"/>
                </a:rPr>
                <a:t>Free of cumulative drift</a:t>
              </a:r>
            </a:p>
          </p:txBody>
        </p:sp>
        <p:pic>
          <p:nvPicPr>
            <p:cNvPr id="6" name="图片 5">
              <a:extLst>
                <a:ext uri="{FF2B5EF4-FFF2-40B4-BE49-F238E27FC236}">
                  <a16:creationId xmlns:a16="http://schemas.microsoft.com/office/drawing/2014/main" id="{7315EDAD-C7EA-4849-A17C-507D6F186B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098" y="1306875"/>
              <a:ext cx="635017" cy="635017"/>
            </a:xfrm>
            <a:prstGeom prst="rect">
              <a:avLst/>
            </a:prstGeom>
          </p:spPr>
        </p:pic>
        <p:pic>
          <p:nvPicPr>
            <p:cNvPr id="29" name="图片 28">
              <a:extLst>
                <a:ext uri="{FF2B5EF4-FFF2-40B4-BE49-F238E27FC236}">
                  <a16:creationId xmlns:a16="http://schemas.microsoft.com/office/drawing/2014/main" id="{EDF580A7-80B7-4754-858E-3F776DE72F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9286" y="2499250"/>
              <a:ext cx="630312" cy="630312"/>
            </a:xfrm>
            <a:prstGeom prst="rect">
              <a:avLst/>
            </a:prstGeom>
          </p:spPr>
        </p:pic>
        <p:pic>
          <p:nvPicPr>
            <p:cNvPr id="8" name="图片 7">
              <a:extLst>
                <a:ext uri="{FF2B5EF4-FFF2-40B4-BE49-F238E27FC236}">
                  <a16:creationId xmlns:a16="http://schemas.microsoft.com/office/drawing/2014/main" id="{7867006E-F7F7-4F39-9353-5451EE4824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079" y="2104211"/>
              <a:ext cx="909253" cy="909253"/>
            </a:xfrm>
            <a:prstGeom prst="rect">
              <a:avLst/>
            </a:prstGeom>
          </p:spPr>
        </p:pic>
        <p:cxnSp>
          <p:nvCxnSpPr>
            <p:cNvPr id="10" name="直接连接符 9">
              <a:extLst>
                <a:ext uri="{FF2B5EF4-FFF2-40B4-BE49-F238E27FC236}">
                  <a16:creationId xmlns:a16="http://schemas.microsoft.com/office/drawing/2014/main" id="{2D1E8C9C-FE15-4098-A673-FC83FBB9C275}"/>
                </a:ext>
              </a:extLst>
            </p:cNvPr>
            <p:cNvCxnSpPr/>
            <p:nvPr/>
          </p:nvCxnSpPr>
          <p:spPr>
            <a:xfrm>
              <a:off x="9086151" y="1851925"/>
              <a:ext cx="584574" cy="369795"/>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CF4306A4-43FD-4017-8E3E-0B95F7A5ABC1}"/>
                </a:ext>
              </a:extLst>
            </p:cNvPr>
            <p:cNvCxnSpPr>
              <a:cxnSpLocks/>
            </p:cNvCxnSpPr>
            <p:nvPr/>
          </p:nvCxnSpPr>
          <p:spPr>
            <a:xfrm flipV="1">
              <a:off x="8731346" y="2723290"/>
              <a:ext cx="886351" cy="186436"/>
            </a:xfrm>
            <a:prstGeom prst="line">
              <a:avLst/>
            </a:prstGeom>
            <a:ln w="28575">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2E4346BD-412A-48A1-88AD-3712C427D979}"/>
              </a:ext>
            </a:extLst>
          </p:cNvPr>
          <p:cNvGrpSpPr/>
          <p:nvPr/>
        </p:nvGrpSpPr>
        <p:grpSpPr>
          <a:xfrm>
            <a:off x="7774489" y="3960165"/>
            <a:ext cx="3667992" cy="2285559"/>
            <a:chOff x="7774489" y="3960165"/>
            <a:chExt cx="3667992" cy="2285559"/>
          </a:xfrm>
        </p:grpSpPr>
        <p:sp>
          <p:nvSpPr>
            <p:cNvPr id="36" name="文本框 35">
              <a:extLst>
                <a:ext uri="{FF2B5EF4-FFF2-40B4-BE49-F238E27FC236}">
                  <a16:creationId xmlns:a16="http://schemas.microsoft.com/office/drawing/2014/main" id="{8B746E6F-5972-4216-A90F-74BFFC6EA852}"/>
                </a:ext>
              </a:extLst>
            </p:cNvPr>
            <p:cNvSpPr txBox="1"/>
            <p:nvPr/>
          </p:nvSpPr>
          <p:spPr>
            <a:xfrm>
              <a:off x="7774489" y="5845614"/>
              <a:ext cx="3667992" cy="400110"/>
            </a:xfrm>
            <a:prstGeom prst="rect">
              <a:avLst/>
            </a:prstGeom>
            <a:noFill/>
          </p:spPr>
          <p:txBody>
            <a:bodyPr wrap="none" rtlCol="0">
              <a:spAutoFit/>
            </a:bodyPr>
            <a:lstStyle/>
            <a:p>
              <a:pPr algn="ctr" fontAlgn="base">
                <a:spcBef>
                  <a:spcPct val="0"/>
                </a:spcBef>
                <a:spcAft>
                  <a:spcPct val="0"/>
                </a:spcAft>
              </a:pPr>
              <a:r>
                <a:rPr lang="en-US" altLang="zh-CN" sz="2000" b="1" dirty="0">
                  <a:latin typeface="Century Gothic" panose="020B0502020202020204" pitchFamily="34" charset="0"/>
                </a:rPr>
                <a:t>Robust to visual interference</a:t>
              </a:r>
            </a:p>
          </p:txBody>
        </p:sp>
        <p:pic>
          <p:nvPicPr>
            <p:cNvPr id="39" name="图片 38">
              <a:extLst>
                <a:ext uri="{FF2B5EF4-FFF2-40B4-BE49-F238E27FC236}">
                  <a16:creationId xmlns:a16="http://schemas.microsoft.com/office/drawing/2014/main" id="{714DF4EC-B14B-4003-9778-A9B4148E88C5}"/>
                </a:ext>
              </a:extLst>
            </p:cNvPr>
            <p:cNvPicPr>
              <a:picLocks noChangeAspect="1"/>
            </p:cNvPicPr>
            <p:nvPr/>
          </p:nvPicPr>
          <p:blipFill rotWithShape="1">
            <a:blip r:embed="rId6">
              <a:extLst>
                <a:ext uri="{28A0092B-C50C-407E-A947-70E740481C1C}">
                  <a14:useLocalDpi xmlns:a14="http://schemas.microsoft.com/office/drawing/2010/main" val="0"/>
                </a:ext>
              </a:extLst>
            </a:blip>
            <a:srcRect b="54491"/>
            <a:stretch/>
          </p:blipFill>
          <p:spPr>
            <a:xfrm>
              <a:off x="7924360" y="3960165"/>
              <a:ext cx="2044954" cy="832834"/>
            </a:xfrm>
            <a:prstGeom prst="rect">
              <a:avLst/>
            </a:prstGeom>
          </p:spPr>
        </p:pic>
        <p:pic>
          <p:nvPicPr>
            <p:cNvPr id="40" name="图片 39">
              <a:extLst>
                <a:ext uri="{FF2B5EF4-FFF2-40B4-BE49-F238E27FC236}">
                  <a16:creationId xmlns:a16="http://schemas.microsoft.com/office/drawing/2014/main" id="{BCDE8EB0-DC44-4D9D-BBCC-228F08F729EB}"/>
                </a:ext>
              </a:extLst>
            </p:cNvPr>
            <p:cNvPicPr>
              <a:picLocks noChangeAspect="1"/>
            </p:cNvPicPr>
            <p:nvPr/>
          </p:nvPicPr>
          <p:blipFill rotWithShape="1">
            <a:blip r:embed="rId6">
              <a:extLst>
                <a:ext uri="{28A0092B-C50C-407E-A947-70E740481C1C}">
                  <a14:useLocalDpi xmlns:a14="http://schemas.microsoft.com/office/drawing/2010/main" val="0"/>
                </a:ext>
              </a:extLst>
            </a:blip>
            <a:srcRect t="53741"/>
            <a:stretch/>
          </p:blipFill>
          <p:spPr>
            <a:xfrm>
              <a:off x="7924360" y="4907793"/>
              <a:ext cx="2044954" cy="829837"/>
            </a:xfrm>
            <a:prstGeom prst="rect">
              <a:avLst/>
            </a:prstGeom>
          </p:spPr>
        </p:pic>
        <p:pic>
          <p:nvPicPr>
            <p:cNvPr id="41" name="图片 40">
              <a:extLst>
                <a:ext uri="{FF2B5EF4-FFF2-40B4-BE49-F238E27FC236}">
                  <a16:creationId xmlns:a16="http://schemas.microsoft.com/office/drawing/2014/main" id="{AEDB0009-E0C6-4FAF-8B2D-7341F974D4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12166" y="4381409"/>
              <a:ext cx="914400" cy="914400"/>
            </a:xfrm>
            <a:prstGeom prst="rect">
              <a:avLst/>
            </a:prstGeom>
          </p:spPr>
        </p:pic>
        <p:sp>
          <p:nvSpPr>
            <p:cNvPr id="14" name="文本框 13">
              <a:extLst>
                <a:ext uri="{FF2B5EF4-FFF2-40B4-BE49-F238E27FC236}">
                  <a16:creationId xmlns:a16="http://schemas.microsoft.com/office/drawing/2014/main" id="{94D66BC3-3D29-4654-9B74-94095AA73845}"/>
                </a:ext>
              </a:extLst>
            </p:cNvPr>
            <p:cNvSpPr txBox="1"/>
            <p:nvPr/>
          </p:nvSpPr>
          <p:spPr>
            <a:xfrm>
              <a:off x="9953418" y="4153478"/>
              <a:ext cx="914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4000" b="1" i="0" u="none" strike="noStrike" cap="none" normalizeH="0" baseline="0" dirty="0">
                  <a:ln>
                    <a:noFill/>
                  </a:ln>
                  <a:solidFill>
                    <a:srgbClr val="009E47"/>
                  </a:solidFill>
                  <a:effectLst/>
                  <a:latin typeface="Wingdings" panose="05000000000000000000" pitchFamily="2" charset="2"/>
                </a:rPr>
                <a:t>ü</a:t>
              </a:r>
              <a:endParaRPr kumimoji="0" lang="zh-CN" altLang="zh-CN" sz="4000" b="1" i="0" u="none" strike="noStrike" cap="none" normalizeH="0" baseline="0" dirty="0">
                <a:ln>
                  <a:noFill/>
                </a:ln>
                <a:solidFill>
                  <a:schemeClr val="tx1"/>
                </a:solidFill>
                <a:effectLst/>
                <a:latin typeface="Arial" panose="020B0604020202020204" pitchFamily="34" charset="0"/>
              </a:endParaRPr>
            </a:p>
          </p:txBody>
        </p:sp>
        <p:sp>
          <p:nvSpPr>
            <p:cNvPr id="42" name="文本框 41">
              <a:extLst>
                <a:ext uri="{FF2B5EF4-FFF2-40B4-BE49-F238E27FC236}">
                  <a16:creationId xmlns:a16="http://schemas.microsoft.com/office/drawing/2014/main" id="{9BC9B67B-0EDE-4BE0-B48A-8A80E2788418}"/>
                </a:ext>
              </a:extLst>
            </p:cNvPr>
            <p:cNvSpPr txBox="1"/>
            <p:nvPr/>
          </p:nvSpPr>
          <p:spPr>
            <a:xfrm>
              <a:off x="9966485" y="5145291"/>
              <a:ext cx="914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4000" b="1" i="0" u="none" strike="noStrike" cap="none" normalizeH="0" baseline="0" dirty="0">
                  <a:ln>
                    <a:noFill/>
                  </a:ln>
                  <a:solidFill>
                    <a:srgbClr val="009E47"/>
                  </a:solidFill>
                  <a:effectLst/>
                  <a:latin typeface="Wingdings" panose="05000000000000000000" pitchFamily="2" charset="2"/>
                </a:rPr>
                <a:t>ü</a:t>
              </a:r>
              <a:endParaRPr kumimoji="0" lang="zh-CN" altLang="zh-CN" sz="4000" b="1"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7496948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3">
                                            <p:txEl>
                                              <p:pRg st="1" end="1"/>
                                            </p:txEl>
                                          </p:spTgt>
                                        </p:tgtEl>
                                      </p:cBhvr>
                                    </p:animEffect>
                                    <p:animScale>
                                      <p:cBhvr>
                                        <p:cTn id="7" dur="250" autoRev="1" fill="hold"/>
                                        <p:tgtEl>
                                          <p:spTgt spid="33">
                                            <p:txEl>
                                              <p:pRg st="1" end="1"/>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3">
                                            <p:txEl>
                                              <p:pRg st="2" end="2"/>
                                            </p:txEl>
                                          </p:spTgt>
                                        </p:tgtEl>
                                      </p:cBhvr>
                                    </p:animEffect>
                                    <p:animScale>
                                      <p:cBhvr>
                                        <p:cTn id="15" dur="250" autoRev="1" fill="hold"/>
                                        <p:tgtEl>
                                          <p:spTgt spid="33">
                                            <p:txEl>
                                              <p:pRg st="2" end="2"/>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18"/>
                                        </p:tgtEl>
                                      </p:cBhvr>
                                    </p:animEffect>
                                    <p:animScale>
                                      <p:cBhvr>
                                        <p:cTn id="18"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Wi-Fi-based 6-DoF Tracking</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7</a:t>
            </a:fld>
            <a:endParaRPr lang="en-US" altLang="zh-CN">
              <a:solidFill>
                <a:srgbClr val="000000"/>
              </a:solidFill>
              <a:latin typeface="Arial" charset="0"/>
            </a:endParaRPr>
          </a:p>
        </p:txBody>
      </p:sp>
      <p:sp>
        <p:nvSpPr>
          <p:cNvPr id="33" name="文本框 32"/>
          <p:cNvSpPr txBox="1"/>
          <p:nvPr/>
        </p:nvSpPr>
        <p:spPr>
          <a:xfrm>
            <a:off x="656538" y="1371493"/>
            <a:ext cx="7117951" cy="5139869"/>
          </a:xfrm>
          <a:prstGeom prst="rect">
            <a:avLst/>
          </a:prstGeom>
          <a:noFill/>
        </p:spPr>
        <p:txBody>
          <a:bodyPr wrap="square" rtlCol="0">
            <a:spAutoFit/>
          </a:bodyPr>
          <a:lstStyle/>
          <a:p>
            <a:pPr marL="0" lvl="1">
              <a:lnSpc>
                <a:spcPct val="130000"/>
              </a:lnSpc>
            </a:pPr>
            <a:r>
              <a:rPr lang="en-US" altLang="zh-CN" sz="2400" dirty="0">
                <a:latin typeface="Century Gothic" panose="020B0502020202020204" pitchFamily="34" charset="0"/>
              </a:rPr>
              <a:t>Wi-Fi-based 6-DoF tracking solutions benefit from the following aspects:</a:t>
            </a:r>
          </a:p>
          <a:p>
            <a:pPr marL="285750" lvl="1" indent="-285750">
              <a:lnSpc>
                <a:spcPct val="130000"/>
              </a:lnSpc>
              <a:buFont typeface="Arial" panose="020B0604020202020204" pitchFamily="34" charset="0"/>
              <a:buChar char="•"/>
            </a:pPr>
            <a:r>
              <a:rPr lang="en-US" altLang="zh-CN" sz="2400" dirty="0">
                <a:solidFill>
                  <a:schemeClr val="tx2"/>
                </a:solidFill>
                <a:latin typeface="Century Gothic" panose="020B0502020202020204" pitchFamily="34" charset="0"/>
              </a:rPr>
              <a:t>Wi-Fi-based tracking take AP as the anchor, and therefore </a:t>
            </a:r>
            <a:r>
              <a:rPr lang="en-US" altLang="zh-CN" sz="2400" b="1" dirty="0">
                <a:solidFill>
                  <a:srgbClr val="EA4A54"/>
                </a:solidFill>
                <a:latin typeface="Century Gothic" panose="020B0502020202020204" pitchFamily="34" charset="0"/>
              </a:rPr>
              <a:t>free of cumulative drift</a:t>
            </a:r>
            <a:endParaRPr lang="zh-CN" altLang="en-US" sz="2400" b="1" dirty="0">
              <a:solidFill>
                <a:srgbClr val="EA4A54"/>
              </a:solidFill>
              <a:latin typeface="Century Gothic" panose="020B0502020202020204" pitchFamily="34" charset="0"/>
            </a:endParaRP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Radio signal is agnostic to illumination change, </a:t>
            </a:r>
            <a:r>
              <a:rPr lang="en-US" altLang="zh-CN" sz="2400" b="1" dirty="0">
                <a:solidFill>
                  <a:srgbClr val="EA4A54"/>
                </a:solidFill>
                <a:latin typeface="Century Gothic" panose="020B0502020202020204" pitchFamily="34" charset="0"/>
              </a:rPr>
              <a:t>robust to visual interference</a:t>
            </a:r>
            <a:endParaRPr lang="zh-CN" altLang="en-US" sz="2400" b="1" dirty="0">
              <a:solidFill>
                <a:srgbClr val="EA4A54"/>
              </a:solidFill>
              <a:latin typeface="Century Gothic" panose="020B0502020202020204" pitchFamily="34" charset="0"/>
            </a:endParaRP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In many indoor scenarios, Wi-Fi APs have been </a:t>
            </a:r>
            <a:r>
              <a:rPr lang="en-US" altLang="zh-CN" sz="2400" b="1" dirty="0">
                <a:solidFill>
                  <a:srgbClr val="EA4A54"/>
                </a:solidFill>
                <a:latin typeface="Century Gothic" panose="020B0502020202020204" pitchFamily="34" charset="0"/>
              </a:rPr>
              <a:t>pervasively deployed</a:t>
            </a:r>
            <a:endParaRPr lang="en-US" altLang="zh-CN" sz="2400" dirty="0">
              <a:latin typeface="Century Gothic" panose="020B0502020202020204" pitchFamily="34" charset="0"/>
            </a:endParaRPr>
          </a:p>
          <a:p>
            <a:pPr marL="285750" lvl="1" indent="-285750">
              <a:lnSpc>
                <a:spcPct val="130000"/>
              </a:lnSpc>
              <a:buFont typeface="Arial" panose="020B0604020202020204" pitchFamily="34" charset="0"/>
              <a:buChar char="•"/>
            </a:pPr>
            <a:r>
              <a:rPr lang="en-US" altLang="zh-CN" sz="2400" dirty="0">
                <a:latin typeface="Century Gothic" panose="020B0502020202020204" pitchFamily="34" charset="0"/>
              </a:rPr>
              <a:t>Wi-Fi-based solution is light weight in terms of </a:t>
            </a:r>
            <a:r>
              <a:rPr lang="en-US" altLang="zh-CN" sz="2400" b="1" dirty="0">
                <a:solidFill>
                  <a:srgbClr val="EA4A54"/>
                </a:solidFill>
                <a:latin typeface="Century Gothic" panose="020B0502020202020204" pitchFamily="34" charset="0"/>
              </a:rPr>
              <a:t>computation overhead and hardware cost</a:t>
            </a:r>
          </a:p>
          <a:p>
            <a:pPr marL="285750" lvl="1" indent="-285750">
              <a:buFont typeface="Arial" panose="020B0604020202020204" pitchFamily="34" charset="0"/>
              <a:buChar char="•"/>
            </a:pPr>
            <a:endParaRPr lang="zh-CN" altLang="en-US" sz="1600" b="1" dirty="0">
              <a:solidFill>
                <a:srgbClr val="EA4A54"/>
              </a:solidFill>
              <a:latin typeface="Century Gothic" panose="020B0502020202020204" pitchFamily="34" charset="0"/>
            </a:endParaRPr>
          </a:p>
        </p:txBody>
      </p:sp>
      <p:grpSp>
        <p:nvGrpSpPr>
          <p:cNvPr id="3" name="组合 2">
            <a:extLst>
              <a:ext uri="{FF2B5EF4-FFF2-40B4-BE49-F238E27FC236}">
                <a16:creationId xmlns:a16="http://schemas.microsoft.com/office/drawing/2014/main" id="{E1C1855A-9F4D-4124-AD3E-211140E58B5D}"/>
              </a:ext>
            </a:extLst>
          </p:cNvPr>
          <p:cNvGrpSpPr/>
          <p:nvPr/>
        </p:nvGrpSpPr>
        <p:grpSpPr>
          <a:xfrm>
            <a:off x="8381528" y="1371493"/>
            <a:ext cx="2992963" cy="2257562"/>
            <a:chOff x="8381528" y="1371493"/>
            <a:chExt cx="2992963" cy="2257562"/>
          </a:xfrm>
        </p:grpSpPr>
        <p:pic>
          <p:nvPicPr>
            <p:cNvPr id="19" name="图片 18">
              <a:extLst>
                <a:ext uri="{FF2B5EF4-FFF2-40B4-BE49-F238E27FC236}">
                  <a16:creationId xmlns:a16="http://schemas.microsoft.com/office/drawing/2014/main" id="{6083C039-3E85-4D5C-AE09-897AA781663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566" b="90808" l="4884" r="91628">
                          <a14:foregroundMark x1="20930" y1="68788" x2="34651" y2="93333"/>
                          <a14:foregroundMark x1="34651" y1="93333" x2="63140" y2="94343"/>
                          <a14:foregroundMark x1="63140" y1="94343" x2="91512" y2="90505"/>
                          <a14:foregroundMark x1="91512" y1="90505" x2="89186" y2="67071"/>
                          <a14:foregroundMark x1="89186" y1="67071" x2="18953" y2="67576"/>
                          <a14:foregroundMark x1="91628" y1="90101" x2="29070" y2="88889"/>
                          <a14:foregroundMark x1="29070" y1="88889" x2="5349" y2="77273"/>
                          <a14:foregroundMark x1="5349" y1="77273" x2="12907" y2="4242"/>
                          <a14:foregroundMark x1="12907" y1="4242" x2="68605" y2="4848"/>
                          <a14:foregroundMark x1="68605" y1="4848" x2="89186" y2="20202"/>
                          <a14:foregroundMark x1="89186" y1="20202" x2="91628" y2="90505"/>
                          <a14:foregroundMark x1="11628" y1="86667" x2="30349" y2="37879"/>
                          <a14:foregroundMark x1="30349" y1="37879" x2="28372" y2="9697"/>
                          <a14:foregroundMark x1="28372" y1="9697" x2="28488" y2="37576"/>
                          <a14:foregroundMark x1="28488" y1="37576" x2="49186" y2="55051"/>
                          <a14:foregroundMark x1="49186" y1="55051" x2="75698" y2="40101"/>
                          <a14:foregroundMark x1="75698" y1="40101" x2="76977" y2="15051"/>
                          <a14:foregroundMark x1="76977" y1="15051" x2="49186" y2="25253"/>
                          <a14:foregroundMark x1="49186" y1="25253" x2="31977" y2="52121"/>
                          <a14:foregroundMark x1="31977" y1="52121" x2="60349" y2="65051"/>
                          <a14:foregroundMark x1="60349" y1="65051" x2="74535" y2="33131"/>
                          <a14:foregroundMark x1="74535" y1="33131" x2="47326" y2="26869"/>
                          <a14:foregroundMark x1="47326" y1="26869" x2="31512" y2="55253"/>
                          <a14:foregroundMark x1="31512" y1="55253" x2="66279" y2="66667"/>
                          <a14:foregroundMark x1="66279" y1="66667" x2="84535" y2="42929"/>
                          <a14:foregroundMark x1="84535" y1="42929" x2="54884" y2="55657"/>
                          <a14:foregroundMark x1="54884" y1="55657" x2="50814" y2="81818"/>
                          <a14:foregroundMark x1="50814" y1="81818" x2="79535" y2="83939"/>
                          <a14:foregroundMark x1="79535" y1="83939" x2="54070" y2="67576"/>
                          <a14:foregroundMark x1="54070" y1="67576" x2="24884" y2="76869"/>
                          <a14:foregroundMark x1="24884" y1="76869" x2="49302" y2="93434"/>
                          <a14:foregroundMark x1="49302" y1="93434" x2="78837" y2="95455"/>
                          <a14:foregroundMark x1="78837" y1="95455" x2="59186" y2="76061"/>
                          <a14:foregroundMark x1="59186" y1="76061" x2="74535" y2="53333"/>
                          <a14:foregroundMark x1="74535" y1="53333" x2="57209" y2="31212"/>
                          <a14:foregroundMark x1="57209" y1="31212" x2="30581" y2="16364"/>
                          <a14:foregroundMark x1="30581" y1="16364" x2="58023" y2="9091"/>
                          <a14:foregroundMark x1="58023" y1="9091" x2="41628" y2="29192"/>
                          <a14:foregroundMark x1="41628" y1="29192" x2="68140" y2="48889"/>
                          <a14:foregroundMark x1="68140" y1="48889" x2="51395" y2="64545"/>
                          <a14:foregroundMark x1="21977" y1="41111" x2="20000" y2="21919"/>
                          <a14:foregroundMark x1="25930" y1="21919" x2="25930" y2="41515"/>
                          <a14:foregroundMark x1="50930" y1="76869" x2="41628" y2="79091"/>
                          <a14:foregroundMark x1="13140" y1="8283" x2="69535" y2="10404"/>
                          <a14:foregroundMark x1="69535" y1="10404" x2="89186" y2="6566"/>
                          <a14:foregroundMark x1="21977" y1="11616" x2="18953" y2="60404"/>
                          <a14:foregroundMark x1="18953" y1="60404" x2="19535" y2="35859"/>
                          <a14:foregroundMark x1="19535" y1="35859" x2="18488" y2="35152"/>
                          <a14:foregroundMark x1="70349" y1="63939" x2="81977" y2="52525"/>
                          <a14:foregroundMark x1="5233" y1="89293" x2="32674" y2="91010"/>
                          <a14:foregroundMark x1="32674" y1="91010" x2="34767" y2="90909"/>
                          <a14:foregroundMark x1="5930" y1="89899" x2="6279" y2="89899"/>
                          <a14:foregroundMark x1="7791" y1="78788" x2="8488" y2="85051"/>
                          <a14:foregroundMark x1="5698" y1="89798" x2="4884" y2="89798"/>
                        </a14:backgroundRemoval>
                      </a14:imgEffect>
                    </a14:imgLayer>
                  </a14:imgProps>
                </a:ext>
              </a:extLst>
            </a:blip>
            <a:stretch>
              <a:fillRect/>
            </a:stretch>
          </p:blipFill>
          <p:spPr>
            <a:xfrm>
              <a:off x="9120336" y="1371493"/>
              <a:ext cx="1595484" cy="1836662"/>
            </a:xfrm>
            <a:prstGeom prst="rect">
              <a:avLst/>
            </a:prstGeom>
          </p:spPr>
        </p:pic>
        <p:pic>
          <p:nvPicPr>
            <p:cNvPr id="20" name="图片 19">
              <a:extLst>
                <a:ext uri="{FF2B5EF4-FFF2-40B4-BE49-F238E27FC236}">
                  <a16:creationId xmlns:a16="http://schemas.microsoft.com/office/drawing/2014/main" id="{AF2817FF-97B0-4E3C-850A-B1C7E58E82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1528" y="2420888"/>
              <a:ext cx="630312" cy="630312"/>
            </a:xfrm>
            <a:prstGeom prst="rect">
              <a:avLst/>
            </a:prstGeom>
          </p:spPr>
        </p:pic>
        <p:pic>
          <p:nvPicPr>
            <p:cNvPr id="21" name="图片 20">
              <a:extLst>
                <a:ext uri="{FF2B5EF4-FFF2-40B4-BE49-F238E27FC236}">
                  <a16:creationId xmlns:a16="http://schemas.microsoft.com/office/drawing/2014/main" id="{8405FBAB-0666-4435-BF38-DA63267EF5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1528" y="1489028"/>
              <a:ext cx="630312" cy="630312"/>
            </a:xfrm>
            <a:prstGeom prst="rect">
              <a:avLst/>
            </a:prstGeom>
          </p:spPr>
        </p:pic>
        <p:pic>
          <p:nvPicPr>
            <p:cNvPr id="22" name="图片 21">
              <a:extLst>
                <a:ext uri="{FF2B5EF4-FFF2-40B4-BE49-F238E27FC236}">
                  <a16:creationId xmlns:a16="http://schemas.microsoft.com/office/drawing/2014/main" id="{DE03FEDD-CE76-42C3-9E30-455AB2918D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820" y="1489028"/>
              <a:ext cx="630312" cy="630312"/>
            </a:xfrm>
            <a:prstGeom prst="rect">
              <a:avLst/>
            </a:prstGeom>
          </p:spPr>
        </p:pic>
        <p:pic>
          <p:nvPicPr>
            <p:cNvPr id="23" name="图片 22">
              <a:extLst>
                <a:ext uri="{FF2B5EF4-FFF2-40B4-BE49-F238E27FC236}">
                  <a16:creationId xmlns:a16="http://schemas.microsoft.com/office/drawing/2014/main" id="{BAA9DF24-B867-490E-B9E5-4DB085737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5820" y="2422897"/>
              <a:ext cx="630312" cy="630312"/>
            </a:xfrm>
            <a:prstGeom prst="rect">
              <a:avLst/>
            </a:prstGeom>
          </p:spPr>
        </p:pic>
        <p:sp>
          <p:nvSpPr>
            <p:cNvPr id="24" name="文本框 23">
              <a:extLst>
                <a:ext uri="{FF2B5EF4-FFF2-40B4-BE49-F238E27FC236}">
                  <a16:creationId xmlns:a16="http://schemas.microsoft.com/office/drawing/2014/main" id="{48A28E15-7C14-468D-8225-691F47907E3E}"/>
                </a:ext>
              </a:extLst>
            </p:cNvPr>
            <p:cNvSpPr txBox="1"/>
            <p:nvPr/>
          </p:nvSpPr>
          <p:spPr>
            <a:xfrm>
              <a:off x="8421438" y="3228945"/>
              <a:ext cx="2953053" cy="400110"/>
            </a:xfrm>
            <a:prstGeom prst="rect">
              <a:avLst/>
            </a:prstGeom>
            <a:noFill/>
          </p:spPr>
          <p:txBody>
            <a:bodyPr wrap="none" rtlCol="0">
              <a:spAutoFit/>
            </a:bodyPr>
            <a:lstStyle/>
            <a:p>
              <a:pPr algn="ctr" fontAlgn="base">
                <a:spcBef>
                  <a:spcPct val="0"/>
                </a:spcBef>
                <a:spcAft>
                  <a:spcPct val="0"/>
                </a:spcAft>
              </a:pPr>
              <a:r>
                <a:rPr lang="en-US" altLang="zh-CN" sz="2000" b="1" dirty="0">
                  <a:latin typeface="Century Gothic" panose="020B0502020202020204" pitchFamily="34" charset="0"/>
                </a:rPr>
                <a:t>Pervasive deployment</a:t>
              </a:r>
            </a:p>
          </p:txBody>
        </p:sp>
      </p:grpSp>
      <p:grpSp>
        <p:nvGrpSpPr>
          <p:cNvPr id="9" name="组合 8">
            <a:extLst>
              <a:ext uri="{FF2B5EF4-FFF2-40B4-BE49-F238E27FC236}">
                <a16:creationId xmlns:a16="http://schemas.microsoft.com/office/drawing/2014/main" id="{454428AD-C270-44AF-80F4-38DFC82A85F2}"/>
              </a:ext>
            </a:extLst>
          </p:cNvPr>
          <p:cNvGrpSpPr/>
          <p:nvPr/>
        </p:nvGrpSpPr>
        <p:grpSpPr>
          <a:xfrm>
            <a:off x="8509311" y="4092743"/>
            <a:ext cx="3073089" cy="2101816"/>
            <a:chOff x="8509311" y="4092743"/>
            <a:chExt cx="3073089" cy="2101816"/>
          </a:xfrm>
        </p:grpSpPr>
        <p:pic>
          <p:nvPicPr>
            <p:cNvPr id="3074" name="Picture 2" descr="Lower Price Icon #429539 - Free Icons Library">
              <a:extLst>
                <a:ext uri="{FF2B5EF4-FFF2-40B4-BE49-F238E27FC236}">
                  <a16:creationId xmlns:a16="http://schemas.microsoft.com/office/drawing/2014/main" id="{DDDB2636-F7F5-4639-95E4-887C59CA9D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7354" y="4092743"/>
              <a:ext cx="1915046" cy="1915046"/>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29">
              <a:extLst>
                <a:ext uri="{FF2B5EF4-FFF2-40B4-BE49-F238E27FC236}">
                  <a16:creationId xmlns:a16="http://schemas.microsoft.com/office/drawing/2014/main" id="{D0B07BFA-7129-4AF3-A911-7BFCDC460BE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34259" y1="23176" x2="34259" y2="23176"/>
                          <a14:foregroundMark x1="43519" y1="26180" x2="43519" y2="26180"/>
                          <a14:foregroundMark x1="46759" y1="33047" x2="46759" y2="33047"/>
                          <a14:foregroundMark x1="43981" y1="47639" x2="43981" y2="47639"/>
                          <a14:foregroundMark x1="31944" y1="49785" x2="62963" y2="49356"/>
                          <a14:foregroundMark x1="62963" y1="49356" x2="63426" y2="48498"/>
                          <a14:foregroundMark x1="30556" y1="57511" x2="58333" y2="55365"/>
                          <a14:foregroundMark x1="58333" y1="55365" x2="58796" y2="55365"/>
                          <a14:foregroundMark x1="27315" y1="50644" x2="54630" y2="41631"/>
                          <a14:foregroundMark x1="52778" y1="47639" x2="63889" y2="55365"/>
                          <a14:foregroundMark x1="61574" y1="47210" x2="70833" y2="58798"/>
                          <a14:foregroundMark x1="43519" y1="65665" x2="72685" y2="55365"/>
                          <a14:foregroundMark x1="72685" y1="55365" x2="43519" y2="51931"/>
                          <a14:foregroundMark x1="43519" y1="51931" x2="34722" y2="54077"/>
                          <a14:foregroundMark x1="30556" y1="51931" x2="54630" y2="48069"/>
                          <a14:foregroundMark x1="54630" y1="48069" x2="54630" y2="48069"/>
                          <a14:foregroundMark x1="31019" y1="55794" x2="56481" y2="57082"/>
                        </a14:backgroundRemoval>
                      </a14:imgEffect>
                    </a14:imgLayer>
                  </a14:imgProps>
                </a:ext>
                <a:ext uri="{28A0092B-C50C-407E-A947-70E740481C1C}">
                  <a14:useLocalDpi xmlns:a14="http://schemas.microsoft.com/office/drawing/2010/main" val="0"/>
                </a:ext>
              </a:extLst>
            </a:blip>
            <a:srcRect l="18161" t="15172" r="21330" b="27568"/>
            <a:stretch/>
          </p:blipFill>
          <p:spPr>
            <a:xfrm>
              <a:off x="8509311" y="4412783"/>
              <a:ext cx="1248986" cy="1274966"/>
            </a:xfrm>
            <a:prstGeom prst="rect">
              <a:avLst/>
            </a:prstGeom>
          </p:spPr>
        </p:pic>
        <p:sp>
          <p:nvSpPr>
            <p:cNvPr id="31" name="文本框 30">
              <a:extLst>
                <a:ext uri="{FF2B5EF4-FFF2-40B4-BE49-F238E27FC236}">
                  <a16:creationId xmlns:a16="http://schemas.microsoft.com/office/drawing/2014/main" id="{E664C3E3-D700-4624-9359-453962E87D24}"/>
                </a:ext>
              </a:extLst>
            </p:cNvPr>
            <p:cNvSpPr txBox="1"/>
            <p:nvPr/>
          </p:nvSpPr>
          <p:spPr>
            <a:xfrm>
              <a:off x="9291144" y="5794449"/>
              <a:ext cx="1253869" cy="400110"/>
            </a:xfrm>
            <a:prstGeom prst="rect">
              <a:avLst/>
            </a:prstGeom>
            <a:noFill/>
          </p:spPr>
          <p:txBody>
            <a:bodyPr wrap="none" rtlCol="0">
              <a:spAutoFit/>
            </a:bodyPr>
            <a:lstStyle/>
            <a:p>
              <a:pPr algn="ctr" fontAlgn="base">
                <a:spcBef>
                  <a:spcPct val="0"/>
                </a:spcBef>
                <a:spcAft>
                  <a:spcPct val="0"/>
                </a:spcAft>
              </a:pPr>
              <a:r>
                <a:rPr lang="en-US" altLang="zh-CN" sz="2000" b="1" dirty="0">
                  <a:latin typeface="Century Gothic" panose="020B0502020202020204" pitchFamily="34" charset="0"/>
                </a:rPr>
                <a:t>Low cost</a:t>
              </a:r>
            </a:p>
          </p:txBody>
        </p:sp>
      </p:grpSp>
    </p:spTree>
    <p:extLst>
      <p:ext uri="{BB962C8B-B14F-4D97-AF65-F5344CB8AC3E}">
        <p14:creationId xmlns:p14="http://schemas.microsoft.com/office/powerpoint/2010/main" val="7654317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3">
                                            <p:txEl>
                                              <p:pRg st="3" end="3"/>
                                            </p:txEl>
                                          </p:spTgt>
                                        </p:tgtEl>
                                      </p:cBhvr>
                                    </p:animEffect>
                                    <p:animScale>
                                      <p:cBhvr>
                                        <p:cTn id="7" dur="250" autoRev="1" fill="hold"/>
                                        <p:tgtEl>
                                          <p:spTgt spid="33">
                                            <p:txEl>
                                              <p:pRg st="3" end="3"/>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33">
                                            <p:txEl>
                                              <p:pRg st="4" end="4"/>
                                            </p:txEl>
                                          </p:spTgt>
                                        </p:tgtEl>
                                      </p:cBhvr>
                                    </p:animEffect>
                                    <p:animScale>
                                      <p:cBhvr>
                                        <p:cTn id="18" dur="250" autoRev="1" fill="hold"/>
                                        <p:tgtEl>
                                          <p:spTgt spid="3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Comparison of Different Methods</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8</a:t>
            </a:fld>
            <a:endParaRPr lang="en-US" altLang="zh-CN">
              <a:solidFill>
                <a:srgbClr val="000000"/>
              </a:solidFill>
              <a:latin typeface="Arial" charset="0"/>
            </a:endParaRPr>
          </a:p>
        </p:txBody>
      </p:sp>
      <p:graphicFrame>
        <p:nvGraphicFramePr>
          <p:cNvPr id="17" name="表格 5">
            <a:extLst>
              <a:ext uri="{FF2B5EF4-FFF2-40B4-BE49-F238E27FC236}">
                <a16:creationId xmlns:a16="http://schemas.microsoft.com/office/drawing/2014/main" id="{31EB5610-F121-4065-9349-53695DA88902}"/>
              </a:ext>
            </a:extLst>
          </p:cNvPr>
          <p:cNvGraphicFramePr>
            <a:graphicFrameLocks noGrp="1"/>
          </p:cNvGraphicFramePr>
          <p:nvPr>
            <p:extLst>
              <p:ext uri="{D42A27DB-BD31-4B8C-83A1-F6EECF244321}">
                <p14:modId xmlns:p14="http://schemas.microsoft.com/office/powerpoint/2010/main" val="2611397945"/>
              </p:ext>
            </p:extLst>
          </p:nvPr>
        </p:nvGraphicFramePr>
        <p:xfrm>
          <a:off x="1703512" y="1236730"/>
          <a:ext cx="8931284" cy="3553235"/>
        </p:xfrm>
        <a:graphic>
          <a:graphicData uri="http://schemas.openxmlformats.org/drawingml/2006/table">
            <a:tbl>
              <a:tblPr firstRow="1" bandRow="1"/>
              <a:tblGrid>
                <a:gridCol w="2448272">
                  <a:extLst>
                    <a:ext uri="{9D8B030D-6E8A-4147-A177-3AD203B41FA5}">
                      <a16:colId xmlns:a16="http://schemas.microsoft.com/office/drawing/2014/main" val="230469476"/>
                    </a:ext>
                  </a:extLst>
                </a:gridCol>
                <a:gridCol w="1620753">
                  <a:extLst>
                    <a:ext uri="{9D8B030D-6E8A-4147-A177-3AD203B41FA5}">
                      <a16:colId xmlns:a16="http://schemas.microsoft.com/office/drawing/2014/main" val="1491808574"/>
                    </a:ext>
                  </a:extLst>
                </a:gridCol>
                <a:gridCol w="1620753">
                  <a:extLst>
                    <a:ext uri="{9D8B030D-6E8A-4147-A177-3AD203B41FA5}">
                      <a16:colId xmlns:a16="http://schemas.microsoft.com/office/drawing/2014/main" val="2246183438"/>
                    </a:ext>
                  </a:extLst>
                </a:gridCol>
                <a:gridCol w="1620753">
                  <a:extLst>
                    <a:ext uri="{9D8B030D-6E8A-4147-A177-3AD203B41FA5}">
                      <a16:colId xmlns:a16="http://schemas.microsoft.com/office/drawing/2014/main" val="1209448118"/>
                    </a:ext>
                  </a:extLst>
                </a:gridCol>
                <a:gridCol w="1620753">
                  <a:extLst>
                    <a:ext uri="{9D8B030D-6E8A-4147-A177-3AD203B41FA5}">
                      <a16:colId xmlns:a16="http://schemas.microsoft.com/office/drawing/2014/main" val="1503543284"/>
                    </a:ext>
                  </a:extLst>
                </a:gridCol>
              </a:tblGrid>
              <a:tr h="507605">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2000" dirty="0">
                          <a:latin typeface="+mn-lt"/>
                        </a:rPr>
                        <a:t>Sensors</a:t>
                      </a:r>
                      <a:endParaRPr lang="zh-CN" altLang="en-US" sz="2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2000" dirty="0">
                          <a:latin typeface="+mn-lt"/>
                        </a:rPr>
                        <a:t>Wi-Fi</a:t>
                      </a:r>
                      <a:endParaRPr lang="zh-CN" altLang="en-US" sz="2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2000" dirty="0">
                          <a:latin typeface="+mn-lt"/>
                        </a:rPr>
                        <a:t>IMU</a:t>
                      </a:r>
                      <a:endParaRPr lang="zh-CN" altLang="en-US" sz="2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2000" dirty="0">
                          <a:latin typeface="+mn-lt"/>
                        </a:rPr>
                        <a:t>Camera</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algn="ctr"/>
                      <a:r>
                        <a:rPr lang="en-US" altLang="zh-CN" sz="2000" dirty="0">
                          <a:latin typeface="+mn-lt"/>
                        </a:rPr>
                        <a:t>LiDAR</a:t>
                      </a:r>
                      <a:endParaRPr lang="zh-CN" altLang="en-US" sz="2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881660134"/>
                  </a:ext>
                </a:extLst>
              </a:tr>
              <a:tr h="50760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dirty="0">
                          <a:latin typeface="+mn-lt"/>
                        </a:rPr>
                        <a:t>Free-of-drift</a:t>
                      </a:r>
                      <a:endParaRPr lang="zh-CN" altLang="en-US"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400" b="1" i="0" u="none" strike="noStrike" cap="none" normalizeH="0" baseline="0" dirty="0">
                          <a:ln>
                            <a:noFill/>
                          </a:ln>
                          <a:solidFill>
                            <a:srgbClr val="E93909"/>
                          </a:solidFill>
                          <a:effectLst/>
                          <a:latin typeface="Wingdings" panose="05000000000000000000" pitchFamily="2" charset="2"/>
                        </a:rPr>
                        <a:t>û</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476053292"/>
                  </a:ext>
                </a:extLst>
              </a:tr>
              <a:tr h="50760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800" b="0" i="0" kern="1200" dirty="0">
                          <a:solidFill>
                            <a:schemeClr val="dk1"/>
                          </a:solidFill>
                          <a:effectLst/>
                          <a:latin typeface="+mn-lt"/>
                          <a:ea typeface="+mn-ea"/>
                          <a:cs typeface="+mn-cs"/>
                        </a:rPr>
                        <a:t>Dark</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E93909"/>
                          </a:solidFill>
                          <a:effectLst/>
                          <a:latin typeface="Wingdings" panose="05000000000000000000" pitchFamily="2" charset="2"/>
                        </a:rPr>
                        <a:t>û</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E93909"/>
                          </a:solidFill>
                          <a:effectLst/>
                          <a:latin typeface="Wingdings" panose="05000000000000000000" pitchFamily="2" charset="2"/>
                        </a:rPr>
                        <a:t>û</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93756286"/>
                  </a:ext>
                </a:extLst>
              </a:tr>
              <a:tr h="50760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1800" b="0" i="0" kern="1200" dirty="0">
                          <a:solidFill>
                            <a:schemeClr val="dk1"/>
                          </a:solidFill>
                          <a:effectLst/>
                          <a:latin typeface="+mn-lt"/>
                          <a:ea typeface="+mn-ea"/>
                          <a:cs typeface="+mn-cs"/>
                        </a:rPr>
                        <a:t>Texture-less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E93909"/>
                          </a:solidFill>
                          <a:effectLst/>
                          <a:latin typeface="Wingdings" panose="05000000000000000000" pitchFamily="2" charset="2"/>
                        </a:rPr>
                        <a:t>û</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609907025"/>
                  </a:ext>
                </a:extLst>
              </a:tr>
              <a:tr h="50760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dirty="0">
                          <a:latin typeface="+mn-lt"/>
                        </a:rPr>
                        <a:t>Low-complexity</a:t>
                      </a:r>
                      <a:endParaRPr lang="zh-CN" altLang="en-US"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E93909"/>
                          </a:solidFill>
                          <a:effectLst/>
                          <a:latin typeface="Wingdings" panose="05000000000000000000" pitchFamily="2" charset="2"/>
                        </a:rPr>
                        <a:t>û</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E93909"/>
                          </a:solidFill>
                          <a:effectLst/>
                          <a:latin typeface="Wingdings" panose="05000000000000000000" pitchFamily="2" charset="2"/>
                        </a:rPr>
                        <a:t>û</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964445150"/>
                  </a:ext>
                </a:extLst>
              </a:tr>
              <a:tr h="50760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dirty="0">
                          <a:latin typeface="+mn-lt"/>
                        </a:rPr>
                        <a:t>Light-weight</a:t>
                      </a:r>
                      <a:endParaRPr lang="zh-CN" altLang="en-US"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E93909"/>
                          </a:solidFill>
                          <a:effectLst/>
                          <a:latin typeface="Wingdings" panose="05000000000000000000" pitchFamily="2" charset="2"/>
                        </a:rPr>
                        <a:t>û</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539664429"/>
                  </a:ext>
                </a:extLst>
              </a:tr>
              <a:tr h="50760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dirty="0">
                          <a:latin typeface="+mn-lt"/>
                        </a:rPr>
                        <a:t>Low-cost</a:t>
                      </a:r>
                      <a:endParaRPr lang="zh-CN" altLang="en-US"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009E47"/>
                          </a:solidFill>
                          <a:effectLst/>
                          <a:latin typeface="Wingdings" panose="05000000000000000000" pitchFamily="2" charset="2"/>
                        </a:rPr>
                        <a:t>ü</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cap="none" normalizeH="0" baseline="0" dirty="0">
                          <a:ln>
                            <a:noFill/>
                          </a:ln>
                          <a:solidFill>
                            <a:srgbClr val="E93909"/>
                          </a:solidFill>
                          <a:effectLst/>
                          <a:latin typeface="Wingdings" panose="05000000000000000000" pitchFamily="2" charset="2"/>
                        </a:rPr>
                        <a:t>û</a:t>
                      </a:r>
                      <a:endParaRPr kumimoji="0" lang="zh-CN" altLang="zh-CN" sz="2400" b="1" i="0" u="none" strike="noStrike" cap="none" normalizeH="0" baseline="0" dirty="0">
                        <a:ln>
                          <a:noFill/>
                        </a:ln>
                        <a:solidFill>
                          <a:schemeClr val="tx1"/>
                        </a:solidFill>
                        <a:effectLst/>
                        <a:latin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912946147"/>
                  </a:ext>
                </a:extLst>
              </a:tr>
            </a:tbl>
          </a:graphicData>
        </a:graphic>
      </p:graphicFrame>
      <p:sp>
        <p:nvSpPr>
          <p:cNvPr id="25" name="圆角矩形 14">
            <a:extLst>
              <a:ext uri="{FF2B5EF4-FFF2-40B4-BE49-F238E27FC236}">
                <a16:creationId xmlns:a16="http://schemas.microsoft.com/office/drawing/2014/main" id="{E7A03FFB-008B-43B2-9EC7-DDD37249ED22}"/>
              </a:ext>
            </a:extLst>
          </p:cNvPr>
          <p:cNvSpPr/>
          <p:nvPr/>
        </p:nvSpPr>
        <p:spPr>
          <a:xfrm>
            <a:off x="2207568" y="5078992"/>
            <a:ext cx="8352928" cy="1146862"/>
          </a:xfrm>
          <a:prstGeom prst="roundRect">
            <a:avLst>
              <a:gd name="adj" fmla="val 13916"/>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950" dirty="0">
                <a:solidFill>
                  <a:schemeClr val="tx1"/>
                </a:solidFill>
                <a:latin typeface="Century Gothic" panose="020B0502020202020204" pitchFamily="34" charset="0"/>
              </a:rPr>
              <a:t>      </a:t>
            </a:r>
            <a:r>
              <a:rPr lang="en-US" altLang="zh-CN" sz="2400" dirty="0">
                <a:solidFill>
                  <a:schemeClr val="tx1"/>
                </a:solidFill>
                <a:latin typeface="Century Gothic" panose="020B0502020202020204" pitchFamily="34" charset="0"/>
              </a:rPr>
              <a:t>Wi-Fi-based solution has its </a:t>
            </a:r>
            <a:r>
              <a:rPr lang="en-US" altLang="zh-CN" sz="2400" b="1" dirty="0">
                <a:solidFill>
                  <a:srgbClr val="E93909"/>
                </a:solidFill>
                <a:latin typeface="Century Gothic" panose="020B0502020202020204" pitchFamily="34" charset="0"/>
              </a:rPr>
              <a:t>unique advantages</a:t>
            </a:r>
            <a:endParaRPr lang="en-US" altLang="zh-CN" sz="2400" dirty="0">
              <a:solidFill>
                <a:schemeClr val="tx1"/>
              </a:solidFill>
              <a:latin typeface="Century Gothic" panose="020B0502020202020204" pitchFamily="34" charset="0"/>
            </a:endParaRPr>
          </a:p>
          <a:p>
            <a:pPr>
              <a:lnSpc>
                <a:spcPct val="130000"/>
              </a:lnSpc>
            </a:pPr>
            <a:r>
              <a:rPr lang="en-US" altLang="zh-CN" sz="2400" dirty="0">
                <a:solidFill>
                  <a:schemeClr val="tx1"/>
                </a:solidFill>
                <a:latin typeface="Century Gothic" panose="020B0502020202020204" pitchFamily="34" charset="0"/>
              </a:rPr>
              <a:t>It can be leveraged for indoor drone 6-DoF tracking.</a:t>
            </a:r>
            <a:endParaRPr lang="en-US" altLang="zh-CN" sz="1950" dirty="0">
              <a:solidFill>
                <a:schemeClr val="tx1"/>
              </a:solidFill>
              <a:latin typeface="Century Gothic" panose="020B0502020202020204" pitchFamily="34" charset="0"/>
            </a:endParaRPr>
          </a:p>
        </p:txBody>
      </p:sp>
      <p:pic>
        <p:nvPicPr>
          <p:cNvPr id="26" name="图片 25" descr="图标&#10;&#10;描述已自动生成">
            <a:extLst>
              <a:ext uri="{FF2B5EF4-FFF2-40B4-BE49-F238E27FC236}">
                <a16:creationId xmlns:a16="http://schemas.microsoft.com/office/drawing/2014/main" id="{89109CE7-46D9-4870-A02E-2C504F98D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496" y="5145696"/>
            <a:ext cx="528136" cy="506727"/>
          </a:xfrm>
          <a:prstGeom prst="rect">
            <a:avLst/>
          </a:prstGeom>
        </p:spPr>
      </p:pic>
    </p:spTree>
    <p:extLst>
      <p:ext uri="{BB962C8B-B14F-4D97-AF65-F5344CB8AC3E}">
        <p14:creationId xmlns:p14="http://schemas.microsoft.com/office/powerpoint/2010/main" val="319968948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Wi-Drone System Overview</a:t>
            </a:r>
            <a:endParaRPr lang="zh-CN" altLang="en-US" dirty="0"/>
          </a:p>
        </p:txBody>
      </p:sp>
      <p:sp>
        <p:nvSpPr>
          <p:cNvPr id="4" name="灯片编号占位符 3"/>
          <p:cNvSpPr>
            <a:spLocks noGrp="1"/>
          </p:cNvSpPr>
          <p:nvPr>
            <p:ph type="sldNum" sz="quarter" idx="12"/>
          </p:nvPr>
        </p:nvSpPr>
        <p:spPr/>
        <p:txBody>
          <a:bodyPr/>
          <a:lstStyle/>
          <a:p>
            <a:pPr fontAlgn="base">
              <a:spcBef>
                <a:spcPct val="0"/>
              </a:spcBef>
              <a:spcAft>
                <a:spcPct val="0"/>
              </a:spcAft>
            </a:pPr>
            <a:fld id="{87AB51E9-348C-4DC8-84CE-839F8B9DCC07}" type="slidenum">
              <a:rPr lang="en-US" altLang="zh-CN">
                <a:solidFill>
                  <a:srgbClr val="000000"/>
                </a:solidFill>
                <a:latin typeface="Arial" charset="0"/>
              </a:rPr>
              <a:pPr fontAlgn="base">
                <a:spcBef>
                  <a:spcPct val="0"/>
                </a:spcBef>
                <a:spcAft>
                  <a:spcPct val="0"/>
                </a:spcAft>
              </a:pPr>
              <a:t>9</a:t>
            </a:fld>
            <a:endParaRPr lang="en-US" altLang="zh-CN">
              <a:solidFill>
                <a:srgbClr val="000000"/>
              </a:solidFill>
              <a:latin typeface="Arial" charset="0"/>
            </a:endParaRPr>
          </a:p>
        </p:txBody>
      </p:sp>
      <p:pic>
        <p:nvPicPr>
          <p:cNvPr id="12" name="图片 11">
            <a:extLst>
              <a:ext uri="{FF2B5EF4-FFF2-40B4-BE49-F238E27FC236}">
                <a16:creationId xmlns:a16="http://schemas.microsoft.com/office/drawing/2014/main" id="{48325251-4E07-44A9-A7AE-55C1D6B6E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9" y="1011012"/>
            <a:ext cx="4843031" cy="4680000"/>
          </a:xfrm>
          <a:prstGeom prst="rect">
            <a:avLst/>
          </a:prstGeom>
        </p:spPr>
      </p:pic>
      <p:sp>
        <p:nvSpPr>
          <p:cNvPr id="8" name="矩形: 圆角 7">
            <a:extLst>
              <a:ext uri="{FF2B5EF4-FFF2-40B4-BE49-F238E27FC236}">
                <a16:creationId xmlns:a16="http://schemas.microsoft.com/office/drawing/2014/main" id="{1A05AD28-DC10-4331-B5CD-AB297ADBB1C0}"/>
              </a:ext>
            </a:extLst>
          </p:cNvPr>
          <p:cNvSpPr/>
          <p:nvPr/>
        </p:nvSpPr>
        <p:spPr>
          <a:xfrm>
            <a:off x="119335" y="1350132"/>
            <a:ext cx="4699015" cy="1440160"/>
          </a:xfrm>
          <a:prstGeom prst="roundRect">
            <a:avLst/>
          </a:prstGeom>
          <a:noFill/>
          <a:ln w="38100">
            <a:solidFill>
              <a:srgbClr val="53BCA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4110FE6E-A6D8-46AB-8843-D0202F35D52A}"/>
              </a:ext>
            </a:extLst>
          </p:cNvPr>
          <p:cNvSpPr txBox="1"/>
          <p:nvPr/>
        </p:nvSpPr>
        <p:spPr>
          <a:xfrm>
            <a:off x="5159896" y="1350132"/>
            <a:ext cx="7032104" cy="2529667"/>
          </a:xfrm>
          <a:prstGeom prst="rect">
            <a:avLst/>
          </a:prstGeom>
          <a:noFill/>
        </p:spPr>
        <p:txBody>
          <a:bodyPr wrap="square" rtlCol="0">
            <a:spAutoFit/>
          </a:bodyPr>
          <a:lstStyle/>
          <a:p>
            <a:pPr marL="342900" lvl="1" indent="-342900">
              <a:lnSpc>
                <a:spcPct val="130000"/>
              </a:lnSpc>
              <a:buFont typeface="Wingdings" panose="05000000000000000000" pitchFamily="2" charset="2"/>
              <a:buChar char="Ø"/>
            </a:pPr>
            <a:r>
              <a:rPr lang="en-US" altLang="zh-CN" sz="2400" b="1" dirty="0">
                <a:solidFill>
                  <a:srgbClr val="E93909"/>
                </a:solidFill>
                <a:latin typeface="Century Gothic" panose="020B0502020202020204" pitchFamily="34" charset="0"/>
              </a:rPr>
              <a:t>Exteroceptive </a:t>
            </a:r>
            <a:r>
              <a:rPr lang="en-US" altLang="zh-CN" sz="2400" b="1" dirty="0">
                <a:latin typeface="Century Gothic" panose="020B0502020202020204" pitchFamily="34" charset="0"/>
              </a:rPr>
              <a:t>Tracking</a:t>
            </a:r>
            <a:r>
              <a:rPr lang="zh-CN" altLang="en-US" sz="2400" dirty="0">
                <a:latin typeface="Century Gothic" panose="020B0502020202020204" pitchFamily="34" charset="0"/>
              </a:rPr>
              <a:t>：</a:t>
            </a:r>
            <a:endParaRPr lang="en-US" altLang="zh-CN" sz="2400" dirty="0">
              <a:latin typeface="Century Gothic" panose="020B0502020202020204" pitchFamily="34" charset="0"/>
            </a:endParaRPr>
          </a:p>
          <a:p>
            <a:pPr marL="800100" lvl="2" indent="-342900">
              <a:lnSpc>
                <a:spcPct val="130000"/>
              </a:lnSpc>
              <a:buFont typeface="Wingdings" panose="05000000000000000000" pitchFamily="2" charset="2"/>
              <a:buChar char="Ø"/>
            </a:pPr>
            <a:r>
              <a:rPr lang="en-US" altLang="zh-CN" sz="2000" dirty="0">
                <a:latin typeface="Century Gothic" panose="020B0502020202020204" pitchFamily="34" charset="0"/>
              </a:rPr>
              <a:t>The drone takes the AP as the </a:t>
            </a:r>
            <a:r>
              <a:rPr lang="en-US" altLang="zh-CN" sz="2000" b="1" dirty="0">
                <a:latin typeface="Century Gothic" panose="020B0502020202020204" pitchFamily="34" charset="0"/>
              </a:rPr>
              <a:t>anchor</a:t>
            </a:r>
            <a:r>
              <a:rPr lang="en-US" altLang="zh-CN" sz="2000" dirty="0">
                <a:latin typeface="Century Gothic" panose="020B0502020202020204" pitchFamily="34" charset="0"/>
              </a:rPr>
              <a:t>;</a:t>
            </a:r>
          </a:p>
          <a:p>
            <a:pPr marL="800100" lvl="2" indent="-342900">
              <a:lnSpc>
                <a:spcPct val="130000"/>
              </a:lnSpc>
              <a:buFont typeface="Wingdings" panose="05000000000000000000" pitchFamily="2" charset="2"/>
              <a:buChar char="Ø"/>
            </a:pPr>
            <a:r>
              <a:rPr lang="en-US" altLang="zh-CN" sz="2000" dirty="0">
                <a:latin typeface="Century Gothic" panose="020B0502020202020204" pitchFamily="34" charset="0"/>
              </a:rPr>
              <a:t>The drone infers its own pose by </a:t>
            </a:r>
            <a:r>
              <a:rPr lang="en-US" altLang="zh-CN" sz="2000" b="1" dirty="0">
                <a:latin typeface="Century Gothic" panose="020B0502020202020204" pitchFamily="34" charset="0"/>
              </a:rPr>
              <a:t>“observing”</a:t>
            </a:r>
            <a:r>
              <a:rPr lang="en-US" altLang="zh-CN" sz="2000" dirty="0">
                <a:latin typeface="Century Gothic" panose="020B0502020202020204" pitchFamily="34" charset="0"/>
              </a:rPr>
              <a:t> the AP’s pose during the flight;</a:t>
            </a:r>
          </a:p>
          <a:p>
            <a:pPr marL="800100" lvl="2" indent="-342900">
              <a:lnSpc>
                <a:spcPct val="130000"/>
              </a:lnSpc>
              <a:buFont typeface="Wingdings" panose="05000000000000000000" pitchFamily="2" charset="2"/>
              <a:buChar char="Ø"/>
            </a:pPr>
            <a:r>
              <a:rPr lang="en-US" altLang="zh-CN" sz="2000" dirty="0">
                <a:latin typeface="Century Gothic" panose="020B0502020202020204" pitchFamily="34" charset="0"/>
              </a:rPr>
              <a:t>Estimate the </a:t>
            </a:r>
            <a:r>
              <a:rPr lang="en-US" altLang="zh-CN" sz="2000" b="1" dirty="0">
                <a:latin typeface="Century Gothic" panose="020B0502020202020204" pitchFamily="34" charset="0"/>
              </a:rPr>
              <a:t>absolute pose </a:t>
            </a:r>
            <a:r>
              <a:rPr lang="en-US" altLang="zh-CN" sz="2000" dirty="0">
                <a:latin typeface="Century Gothic" panose="020B0502020202020204" pitchFamily="34" charset="0"/>
              </a:rPr>
              <a:t>in the AP reference,</a:t>
            </a:r>
            <a:r>
              <a:rPr lang="en-US" altLang="zh-CN" sz="2000" b="1" dirty="0">
                <a:latin typeface="Century Gothic" panose="020B0502020202020204" pitchFamily="34" charset="0"/>
              </a:rPr>
              <a:t> without cumulative drift</a:t>
            </a:r>
            <a:r>
              <a:rPr lang="en-US" altLang="zh-CN" sz="2000" dirty="0">
                <a:latin typeface="Century Gothic" panose="020B0502020202020204" pitchFamily="34" charset="0"/>
              </a:rPr>
              <a:t>;</a:t>
            </a:r>
          </a:p>
        </p:txBody>
      </p:sp>
      <p:sp>
        <p:nvSpPr>
          <p:cNvPr id="15" name="矩形: 圆角 14">
            <a:extLst>
              <a:ext uri="{FF2B5EF4-FFF2-40B4-BE49-F238E27FC236}">
                <a16:creationId xmlns:a16="http://schemas.microsoft.com/office/drawing/2014/main" id="{5020A4A7-BAFB-4329-ADE3-D285700F98CE}"/>
              </a:ext>
            </a:extLst>
          </p:cNvPr>
          <p:cNvSpPr/>
          <p:nvPr/>
        </p:nvSpPr>
        <p:spPr>
          <a:xfrm rot="19291860">
            <a:off x="-115428" y="2490172"/>
            <a:ext cx="5426378" cy="2548032"/>
          </a:xfrm>
          <a:prstGeom prst="roundRect">
            <a:avLst/>
          </a:prstGeom>
          <a:noFill/>
          <a:ln w="38100">
            <a:solidFill>
              <a:srgbClr val="53BCA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71D92055-DD77-4BD8-9717-994B0A19F553}"/>
              </a:ext>
            </a:extLst>
          </p:cNvPr>
          <p:cNvSpPr txBox="1"/>
          <p:nvPr/>
        </p:nvSpPr>
        <p:spPr>
          <a:xfrm>
            <a:off x="5159896" y="3947639"/>
            <a:ext cx="7032104" cy="2129557"/>
          </a:xfrm>
          <a:prstGeom prst="rect">
            <a:avLst/>
          </a:prstGeom>
          <a:noFill/>
        </p:spPr>
        <p:txBody>
          <a:bodyPr wrap="square" rtlCol="0">
            <a:spAutoFit/>
          </a:bodyPr>
          <a:lstStyle/>
          <a:p>
            <a:pPr marL="342900" lvl="1" indent="-342900">
              <a:lnSpc>
                <a:spcPct val="130000"/>
              </a:lnSpc>
              <a:buFont typeface="Wingdings" panose="05000000000000000000" pitchFamily="2" charset="2"/>
              <a:buChar char="Ø"/>
            </a:pPr>
            <a:r>
              <a:rPr lang="en-US" altLang="zh-CN" sz="2400" b="1" dirty="0">
                <a:solidFill>
                  <a:srgbClr val="E93909"/>
                </a:solidFill>
                <a:latin typeface="Century Gothic" panose="020B0502020202020204" pitchFamily="34" charset="0"/>
              </a:rPr>
              <a:t>Proprioceptive</a:t>
            </a:r>
            <a:r>
              <a:rPr lang="en-US" altLang="zh-CN" sz="2400" b="1" dirty="0">
                <a:latin typeface="Century Gothic" panose="020B0502020202020204" pitchFamily="34" charset="0"/>
              </a:rPr>
              <a:t> Tracking </a:t>
            </a:r>
            <a:r>
              <a:rPr lang="zh-CN" altLang="en-US" sz="2400" dirty="0">
                <a:latin typeface="Century Gothic" panose="020B0502020202020204" pitchFamily="34" charset="0"/>
              </a:rPr>
              <a:t>：</a:t>
            </a:r>
            <a:endParaRPr lang="en-US" altLang="zh-CN" sz="2000" dirty="0">
              <a:latin typeface="Century Gothic" panose="020B0502020202020204" pitchFamily="34" charset="0"/>
            </a:endParaRPr>
          </a:p>
          <a:p>
            <a:pPr marL="800100" lvl="2" indent="-342900">
              <a:lnSpc>
                <a:spcPct val="130000"/>
              </a:lnSpc>
              <a:buFont typeface="Wingdings" panose="05000000000000000000" pitchFamily="2" charset="2"/>
              <a:buChar char="Ø"/>
            </a:pPr>
            <a:r>
              <a:rPr lang="en-US" altLang="zh-CN" sz="2000" dirty="0">
                <a:latin typeface="Century Gothic" panose="020B0502020202020204" pitchFamily="34" charset="0"/>
              </a:rPr>
              <a:t>The drone infers its relative pose by </a:t>
            </a:r>
            <a:r>
              <a:rPr lang="en-US" altLang="zh-CN" sz="2000" b="1" dirty="0">
                <a:latin typeface="Century Gothic" panose="020B0502020202020204" pitchFamily="34" charset="0"/>
              </a:rPr>
              <a:t>“perceiving”</a:t>
            </a:r>
            <a:r>
              <a:rPr lang="en-US" altLang="zh-CN" sz="2000" dirty="0">
                <a:latin typeface="Century Gothic" panose="020B0502020202020204" pitchFamily="34" charset="0"/>
              </a:rPr>
              <a:t> the signal phase change;</a:t>
            </a:r>
          </a:p>
          <a:p>
            <a:pPr marL="800100" lvl="2" indent="-342900">
              <a:lnSpc>
                <a:spcPct val="130000"/>
              </a:lnSpc>
              <a:buFont typeface="Wingdings" panose="05000000000000000000" pitchFamily="2" charset="2"/>
              <a:buChar char="Ø"/>
            </a:pPr>
            <a:r>
              <a:rPr lang="en-US" altLang="zh-CN" sz="2000" dirty="0">
                <a:latin typeface="Century Gothic" panose="020B0502020202020204" pitchFamily="34" charset="0"/>
              </a:rPr>
              <a:t>Estimate the </a:t>
            </a:r>
            <a:r>
              <a:rPr lang="en-US" altLang="zh-CN" sz="2000" b="1" dirty="0">
                <a:latin typeface="Century Gothic" panose="020B0502020202020204" pitchFamily="34" charset="0"/>
              </a:rPr>
              <a:t>relative pose</a:t>
            </a:r>
            <a:r>
              <a:rPr lang="en-US" altLang="zh-CN" sz="2000" dirty="0">
                <a:latin typeface="Century Gothic" panose="020B0502020202020204" pitchFamily="34" charset="0"/>
              </a:rPr>
              <a:t> change in a </a:t>
            </a:r>
            <a:r>
              <a:rPr lang="en-US" altLang="zh-CN" sz="2000" b="1" dirty="0">
                <a:solidFill>
                  <a:srgbClr val="000000"/>
                </a:solidFill>
                <a:latin typeface="Century Gothic" panose="020B0502020202020204" pitchFamily="34" charset="0"/>
              </a:rPr>
              <a:t>finer granularity</a:t>
            </a:r>
            <a:r>
              <a:rPr lang="en-US" altLang="zh-CN" sz="2000" dirty="0">
                <a:latin typeface="Century Gothic" panose="020B0502020202020204" pitchFamily="34" charset="0"/>
              </a:rPr>
              <a:t>. </a:t>
            </a:r>
          </a:p>
        </p:txBody>
      </p:sp>
    </p:spTree>
    <p:extLst>
      <p:ext uri="{BB962C8B-B14F-4D97-AF65-F5344CB8AC3E}">
        <p14:creationId xmlns:p14="http://schemas.microsoft.com/office/powerpoint/2010/main" val="25883580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4">
                                            <p:txEl>
                                              <p:pRg st="0" end="0"/>
                                            </p:txEl>
                                          </p:spTgt>
                                        </p:tgtEl>
                                      </p:cBhvr>
                                    </p:animEffect>
                                    <p:animScale>
                                      <p:cBhvr>
                                        <p:cTn id="10" dur="250" autoRev="1" fill="hold"/>
                                        <p:tgtEl>
                                          <p:spTgt spid="14">
                                            <p:txEl>
                                              <p:pRg st="0" end="0"/>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4">
                                            <p:txEl>
                                              <p:pRg st="1" end="1"/>
                                            </p:txEl>
                                          </p:spTgt>
                                        </p:tgtEl>
                                      </p:cBhvr>
                                    </p:animEffect>
                                    <p:animScale>
                                      <p:cBhvr>
                                        <p:cTn id="13" dur="250" autoRev="1" fill="hold"/>
                                        <p:tgtEl>
                                          <p:spTgt spid="14">
                                            <p:txEl>
                                              <p:pRg st="1" end="1"/>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14">
                                            <p:txEl>
                                              <p:pRg st="2" end="2"/>
                                            </p:txEl>
                                          </p:spTgt>
                                        </p:tgtEl>
                                      </p:cBhvr>
                                    </p:animEffect>
                                    <p:animScale>
                                      <p:cBhvr>
                                        <p:cTn id="16" dur="250" autoRev="1" fill="hold"/>
                                        <p:tgtEl>
                                          <p:spTgt spid="14">
                                            <p:txEl>
                                              <p:pRg st="2" end="2"/>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4">
                                            <p:txEl>
                                              <p:pRg st="3" end="3"/>
                                            </p:txEl>
                                          </p:spTgt>
                                        </p:tgtEl>
                                      </p:cBhvr>
                                    </p:animEffect>
                                    <p:animScale>
                                      <p:cBhvr>
                                        <p:cTn id="19" dur="250" autoRev="1" fill="hold"/>
                                        <p:tgtEl>
                                          <p:spTgt spid="14">
                                            <p:txEl>
                                              <p:pRg st="3" end="3"/>
                                            </p:txEl>
                                          </p:spTgt>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16">
                                            <p:txEl>
                                              <p:pRg st="0" end="0"/>
                                            </p:txEl>
                                          </p:spTgt>
                                        </p:tgtEl>
                                      </p:cBhvr>
                                    </p:animEffect>
                                    <p:animScale>
                                      <p:cBhvr>
                                        <p:cTn id="29" dur="250" autoRev="1" fill="hold"/>
                                        <p:tgtEl>
                                          <p:spTgt spid="16">
                                            <p:txEl>
                                              <p:pRg st="0" end="0"/>
                                            </p:txEl>
                                          </p:spTgt>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16">
                                            <p:txEl>
                                              <p:pRg st="1" end="1"/>
                                            </p:txEl>
                                          </p:spTgt>
                                        </p:tgtEl>
                                      </p:cBhvr>
                                    </p:animEffect>
                                    <p:animScale>
                                      <p:cBhvr>
                                        <p:cTn id="32" dur="250" autoRev="1" fill="hold"/>
                                        <p:tgtEl>
                                          <p:spTgt spid="16">
                                            <p:txEl>
                                              <p:pRg st="1" end="1"/>
                                            </p:txEl>
                                          </p:spTgt>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16">
                                            <p:txEl>
                                              <p:pRg st="2" end="2"/>
                                            </p:txEl>
                                          </p:spTgt>
                                        </p:tgtEl>
                                      </p:cBhvr>
                                    </p:animEffect>
                                    <p:animScale>
                                      <p:cBhvr>
                                        <p:cTn id="35" dur="250" autoRev="1" fill="hold"/>
                                        <p:tgtEl>
                                          <p:spTgt spid="16">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5" grpId="0" animBg="1"/>
    </p:bldLst>
  </p:timing>
</p:sld>
</file>

<file path=ppt/theme/theme1.xml><?xml version="1.0" encoding="utf-8"?>
<a:theme xmlns:a="http://schemas.openxmlformats.org/drawingml/2006/main" name="slightly_digital">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slightly_digital</Template>
  <TotalTime>13020</TotalTime>
  <Words>5331</Words>
  <Application>Microsoft Office PowerPoint</Application>
  <PresentationFormat>宽屏</PresentationFormat>
  <Paragraphs>428</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LinLibertineT</vt:lpstr>
      <vt:lpstr>Arial</vt:lpstr>
      <vt:lpstr>Calibri</vt:lpstr>
      <vt:lpstr>Cambria Math</vt:lpstr>
      <vt:lpstr>Century Gothic</vt:lpstr>
      <vt:lpstr>Comic Sans MS</vt:lpstr>
      <vt:lpstr>Wingdings</vt:lpstr>
      <vt:lpstr>slightly_digital</vt:lpstr>
      <vt:lpstr>Wi-Drone: Wi-Fi-based 6-DoF Tracking  for Indoor Drone Flight Control</vt:lpstr>
      <vt:lpstr>Drone-based Applications</vt:lpstr>
      <vt:lpstr>6-DoF Pose Tracking</vt:lpstr>
      <vt:lpstr>Existing 6-DoF Tracking Solutions</vt:lpstr>
      <vt:lpstr>Existing 6-DoF Tracking Solutions</vt:lpstr>
      <vt:lpstr>Wi-Fi-based 6-DoF Tracking</vt:lpstr>
      <vt:lpstr>Wi-Fi-based 6-DoF Tracking</vt:lpstr>
      <vt:lpstr>Comparison of Different Methods</vt:lpstr>
      <vt:lpstr>Wi-Drone System Overview</vt:lpstr>
      <vt:lpstr>Wi-Drone System Overview</vt:lpstr>
      <vt:lpstr>Exteroceptive Pose Estimation (EPE)</vt:lpstr>
      <vt:lpstr>Proprioceptive Motion Tracking (PMT)</vt:lpstr>
      <vt:lpstr>Joint Optimization and Fusion (JOF)</vt:lpstr>
      <vt:lpstr>Experiment Setup</vt:lpstr>
      <vt:lpstr>Experiment Setup</vt:lpstr>
      <vt:lpstr>Experiment – Overall Performance</vt:lpstr>
      <vt:lpstr>Experiment – Robustness Analysis</vt:lpstr>
      <vt:lpstr>Experiment – Micro Benchmarks</vt:lpstr>
      <vt:lpstr>Conclusion</vt:lpstr>
      <vt:lpstr>PowerPoint 演示文稿</vt:lpstr>
    </vt:vector>
  </TitlesOfParts>
  <Company>HKUST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slightly digital</dc:title>
  <dc:creator>zimu</dc:creator>
  <cp:lastModifiedBy>迟 国轩</cp:lastModifiedBy>
  <cp:revision>2444</cp:revision>
  <cp:lastPrinted>2016-04-08T02:17:10Z</cp:lastPrinted>
  <dcterms:created xsi:type="dcterms:W3CDTF">2013-09-30T01:54:11Z</dcterms:created>
  <dcterms:modified xsi:type="dcterms:W3CDTF">2022-06-25T02:44:57Z</dcterms:modified>
</cp:coreProperties>
</file>