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25"/>
  </p:notesMasterIdLst>
  <p:sldIdLst>
    <p:sldId id="837" r:id="rId2"/>
    <p:sldId id="930" r:id="rId3"/>
    <p:sldId id="977" r:id="rId4"/>
    <p:sldId id="1007" r:id="rId5"/>
    <p:sldId id="1008" r:id="rId6"/>
    <p:sldId id="962" r:id="rId7"/>
    <p:sldId id="1009" r:id="rId8"/>
    <p:sldId id="984" r:id="rId9"/>
    <p:sldId id="987" r:id="rId10"/>
    <p:sldId id="991" r:id="rId11"/>
    <p:sldId id="989" r:id="rId12"/>
    <p:sldId id="994" r:id="rId13"/>
    <p:sldId id="995" r:id="rId14"/>
    <p:sldId id="993" r:id="rId15"/>
    <p:sldId id="997" r:id="rId16"/>
    <p:sldId id="998" r:id="rId17"/>
    <p:sldId id="1000" r:id="rId18"/>
    <p:sldId id="1010" r:id="rId19"/>
    <p:sldId id="1002" r:id="rId20"/>
    <p:sldId id="1003" r:id="rId21"/>
    <p:sldId id="1004" r:id="rId22"/>
    <p:sldId id="1006" r:id="rId23"/>
    <p:sldId id="1005" r:id="rId24"/>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7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赵 毅" initials="赵" lastIdx="2" clrIdx="0"/>
  <p:cmAuthor id="2" name="DanyLee" initials="D" lastIdx="2" clrIdx="1">
    <p:extLst>
      <p:ext uri="{19B8F6BF-5375-455C-9EA6-DF929625EA0E}">
        <p15:presenceInfo xmlns:p15="http://schemas.microsoft.com/office/powerpoint/2012/main" userId="793aa444b3e1f8f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A1C9"/>
    <a:srgbClr val="53BCA8"/>
    <a:srgbClr val="EA4A54"/>
    <a:srgbClr val="70AD47"/>
    <a:srgbClr val="CC2529"/>
    <a:srgbClr val="FF9933"/>
    <a:srgbClr val="3365AF"/>
    <a:srgbClr val="009999"/>
    <a:srgbClr val="98D0D1"/>
    <a:srgbClr val="ED78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10" autoAdjust="0"/>
    <p:restoredTop sz="74477" autoAdjust="0"/>
  </p:normalViewPr>
  <p:slideViewPr>
    <p:cSldViewPr showGuides="1">
      <p:cViewPr varScale="1">
        <p:scale>
          <a:sx n="71" d="100"/>
          <a:sy n="71" d="100"/>
        </p:scale>
        <p:origin x="2052" y="52"/>
      </p:cViewPr>
      <p:guideLst>
        <p:guide orient="horz" pos="2160"/>
        <p:guide pos="3870"/>
      </p:guideLst>
    </p:cSldViewPr>
  </p:slideViewPr>
  <p:outlineViewPr>
    <p:cViewPr>
      <p:scale>
        <a:sx n="33" d="100"/>
        <a:sy n="33" d="100"/>
      </p:scale>
      <p:origin x="0" y="23850"/>
    </p:cViewPr>
  </p:outlineViewPr>
  <p:notesTextViewPr>
    <p:cViewPr>
      <p:scale>
        <a:sx n="100" d="100"/>
        <a:sy n="100" d="100"/>
      </p:scale>
      <p:origin x="0" y="0"/>
    </p:cViewPr>
  </p:notesTextViewPr>
  <p:notesViewPr>
    <p:cSldViewPr>
      <p:cViewPr varScale="1">
        <p:scale>
          <a:sx n="95" d="100"/>
          <a:sy n="95" d="100"/>
        </p:scale>
        <p:origin x="3187" y="5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E2E362-6A50-4047-B83D-450B0D5E65AB}" type="datetimeFigureOut">
              <a:rPr lang="zh-CN" altLang="en-US" smtClean="0"/>
              <a:t>2022-7-29</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B47890-5446-4662-AB75-3CEB6FA02C87}"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To take full advantage of the fusion of vision and LiDAR sensing modalities, we also optimize the feature points using LiDAR’s overlapping field-of-view to provide depth estimates. </a:t>
            </a:r>
          </a:p>
          <a:p>
            <a:r>
              <a:rPr lang="en-US" altLang="zh-CN" dirty="0"/>
              <a:t>[Click] </a:t>
            </a:r>
            <a:r>
              <a:rPr lang="en-US" altLang="zh-CN" sz="1200" b="0" i="0" kern="1200" dirty="0">
                <a:solidFill>
                  <a:schemeClr val="tx1"/>
                </a:solidFill>
                <a:effectLst/>
                <a:latin typeface="+mn-lt"/>
                <a:ea typeface="+mn-ea"/>
                <a:cs typeface="+mn-cs"/>
              </a:rPr>
              <a:t>We first project all the 3D LiDAR points between time </a:t>
            </a:r>
            <a:r>
              <a:rPr lang="en-US" altLang="zh-CN" sz="1200" b="0" i="0" kern="1200" dirty="0" err="1">
                <a:solidFill>
                  <a:schemeClr val="tx1"/>
                </a:solidFill>
                <a:effectLst/>
                <a:latin typeface="+mn-lt"/>
                <a:ea typeface="+mn-ea"/>
                <a:cs typeface="+mn-cs"/>
              </a:rPr>
              <a:t>t_c</a:t>
            </a:r>
            <a:r>
              <a:rPr lang="zh-CN" altLang="en-US" sz="1200" b="0" i="1"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and t_(c+1) onto the image plane, and find the one closest to the feature point, and the residual is computed as follows.</a:t>
            </a:r>
          </a:p>
          <a:p>
            <a:r>
              <a:rPr lang="en-US" altLang="zh-CN" sz="1200" b="0" i="0" kern="1200" dirty="0">
                <a:solidFill>
                  <a:schemeClr val="tx1"/>
                </a:solidFill>
                <a:effectLst/>
                <a:latin typeface="+mn-lt"/>
                <a:ea typeface="+mn-ea"/>
                <a:cs typeface="+mn-cs"/>
              </a:rPr>
              <a:t>[Click] This point factor punishes deviation of the feature point’s depth from the LiDAR observation, optimizing the feature points and vehicle’s pose while applying scale to visual measurements. </a:t>
            </a:r>
            <a:endParaRPr lang="zh-CN" altLang="en-US" dirty="0"/>
          </a:p>
        </p:txBody>
      </p:sp>
      <p:sp>
        <p:nvSpPr>
          <p:cNvPr id="4" name="灯片编号占位符 3"/>
          <p:cNvSpPr>
            <a:spLocks noGrp="1"/>
          </p:cNvSpPr>
          <p:nvPr>
            <p:ph type="sldNum" sz="quarter" idx="5"/>
          </p:nvPr>
        </p:nvSpPr>
        <p:spPr/>
        <p:txBody>
          <a:bodyPr/>
          <a:lstStyle/>
          <a:p>
            <a:fld id="{2EB47890-5446-4662-AB75-3CEB6FA02C87}" type="slidenum">
              <a:rPr lang="zh-CN" altLang="en-US" smtClean="0"/>
              <a:t>10</a:t>
            </a:fld>
            <a:endParaRPr lang="zh-CN" altLang="en-US"/>
          </a:p>
        </p:txBody>
      </p:sp>
    </p:spTree>
    <p:extLst>
      <p:ext uri="{BB962C8B-B14F-4D97-AF65-F5344CB8AC3E}">
        <p14:creationId xmlns:p14="http://schemas.microsoft.com/office/powerpoint/2010/main" val="2893825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r>
                  <a:rPr lang="en-US" altLang="zh-CN" dirty="0"/>
                  <a:t>To fully exploit the capabilities of the depth map from the generator and further optimize the scene depth in a fine-grained manner, we adopt the geometric consistency of the scene depth from different views as a constraint.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[Click] Given a current depth map </a:t>
                </a:r>
                <a:r>
                  <a:rPr lang="en-US" altLang="zh-CN" dirty="0" err="1"/>
                  <a:t>D_i</a:t>
                </a:r>
                <a:r>
                  <a:rPr lang="en-US" altLang="zh-CN" dirty="0"/>
                  <a:t>, we can project </a:t>
                </a:r>
                <a:r>
                  <a:rPr lang="en-US" altLang="zh-CN" dirty="0" err="1"/>
                  <a:t>D_j</a:t>
                </a:r>
                <a:r>
                  <a:rPr lang="en-US" altLang="zh-CN" dirty="0"/>
                  <a:t> to </a:t>
                </a:r>
                <a:r>
                  <a:rPr lang="en-US" altLang="zh-CN" sz="1200" kern="1200" dirty="0">
                    <a:solidFill>
                      <a:schemeClr val="tx1"/>
                    </a:solidFill>
                    <a:latin typeface="+mn-lt"/>
                    <a:ea typeface="+mn-ea"/>
                    <a:cs typeface="+mn-cs"/>
                  </a:rPr>
                  <a:t>the view of </a:t>
                </a:r>
                <a14:m>
                  <m:oMath xmlns:m="http://schemas.openxmlformats.org/officeDocument/2006/math">
                    <m:sSub>
                      <m:sSubPr>
                        <m:ctrlPr>
                          <a:rPr lang="en-US" altLang="zh-CN" sz="1200" i="1" kern="1200" dirty="0" smtClean="0">
                            <a:solidFill>
                              <a:schemeClr val="tx1"/>
                            </a:solidFill>
                            <a:latin typeface="Cambria Math" panose="02040503050406030204" pitchFamily="18" charset="0"/>
                            <a:ea typeface="+mn-ea"/>
                            <a:cs typeface="+mn-cs"/>
                          </a:rPr>
                        </m:ctrlPr>
                      </m:sSubPr>
                      <m:e>
                        <m:r>
                          <a:rPr lang="zh-CN" altLang="en-US" sz="1200" kern="1200" dirty="0" smtClean="0">
                            <a:solidFill>
                              <a:schemeClr val="tx1"/>
                            </a:solidFill>
                            <a:latin typeface="Cambria Math" panose="02040503050406030204" pitchFamily="18" charset="0"/>
                            <a:ea typeface="+mn-ea"/>
                            <a:cs typeface="+mn-cs"/>
                          </a:rPr>
                          <m:t>𝜽</m:t>
                        </m:r>
                      </m:e>
                      <m:sub>
                        <m:r>
                          <a:rPr lang="en-US" altLang="zh-CN" sz="1200" kern="1200" dirty="0" smtClean="0">
                            <a:solidFill>
                              <a:schemeClr val="tx1"/>
                            </a:solidFill>
                            <a:latin typeface="Cambria Math" panose="02040503050406030204" pitchFamily="18" charset="0"/>
                            <a:ea typeface="+mn-ea"/>
                            <a:cs typeface="+mn-cs"/>
                          </a:rPr>
                          <m:t>𝑖</m:t>
                        </m:r>
                      </m:sub>
                    </m:sSub>
                  </m:oMath>
                </a14:m>
                <a:r>
                  <a:rPr lang="en-US" altLang="zh-CN" sz="1200" kern="1200" dirty="0">
                    <a:solidFill>
                      <a:schemeClr val="tx1"/>
                    </a:solidFill>
                    <a:latin typeface="+mn-lt"/>
                    <a:ea typeface="+mn-ea"/>
                    <a:cs typeface="+mn-cs"/>
                  </a:rPr>
                  <a:t>,</a:t>
                </a:r>
                <a:r>
                  <a:rPr lang="en-US" altLang="zh-CN" sz="1200" kern="1200" baseline="0" dirty="0">
                    <a:solidFill>
                      <a:schemeClr val="tx1"/>
                    </a:solidFill>
                    <a:latin typeface="+mn-lt"/>
                    <a:ea typeface="+mn-ea"/>
                    <a:cs typeface="+mn-cs"/>
                  </a:rPr>
                  <a:t> based on the relative pose transformation </a:t>
                </a:r>
                <a:r>
                  <a:rPr lang="en-US" altLang="zh-CN" sz="1200" kern="1200" baseline="0" dirty="0" err="1">
                    <a:solidFill>
                      <a:schemeClr val="tx1"/>
                    </a:solidFill>
                    <a:latin typeface="+mn-lt"/>
                    <a:ea typeface="+mn-ea"/>
                    <a:cs typeface="+mn-cs"/>
                  </a:rPr>
                  <a:t>T_ij</a:t>
                </a:r>
                <a:r>
                  <a:rPr lang="en-US" altLang="zh-CN" sz="1200" kern="1200" baseline="0" dirty="0">
                    <a:solidFill>
                      <a:schemeClr val="tx1"/>
                    </a:solidFill>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baseline="0" dirty="0">
                    <a:solidFill>
                      <a:schemeClr val="tx1"/>
                    </a:solidFill>
                    <a:latin typeface="+mn-lt"/>
                    <a:ea typeface="+mn-ea"/>
                    <a:cs typeface="+mn-cs"/>
                  </a:rPr>
                  <a:t>[Click] When the sampling interval between </a:t>
                </a:r>
                <a:r>
                  <a:rPr lang="en-US" altLang="zh-CN" sz="1200" b="0" i="0" kern="1200" dirty="0">
                    <a:solidFill>
                      <a:schemeClr val="tx1"/>
                    </a:solidFill>
                    <a:effectLst/>
                    <a:latin typeface="+mn-lt"/>
                    <a:ea typeface="+mn-ea"/>
                    <a:cs typeface="+mn-cs"/>
                  </a:rPr>
                  <a:t>two consecutive frames is short, the observations of the scene from different views should be consistent.</a:t>
                </a:r>
                <a:r>
                  <a:rPr lang="en-US" altLang="zh-CN" dirty="0"/>
                  <a:t> </a:t>
                </a:r>
                <a:r>
                  <a:rPr lang="en-US" altLang="zh-CN" sz="1200" b="0" i="0" kern="1200" dirty="0">
                    <a:solidFill>
                      <a:schemeClr val="tx1"/>
                    </a:solidFill>
                    <a:effectLst/>
                    <a:latin typeface="+mn-lt"/>
                    <a:ea typeface="+mn-ea"/>
                    <a:cs typeface="+mn-cs"/>
                  </a:rPr>
                  <a:t>Consequently, the residual between depth maps can be formulated as follows.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latin typeface="+mn-lt"/>
                    <a:ea typeface="+mn-ea"/>
                    <a:cs typeface="+mn-cs"/>
                  </a:rPr>
                  <a:t>[Click] </a:t>
                </a:r>
                <a:r>
                  <a:rPr lang="en-US" altLang="zh-CN" sz="1200" b="0" i="0" kern="1200" dirty="0">
                    <a:solidFill>
                      <a:schemeClr val="tx1"/>
                    </a:solidFill>
                    <a:effectLst/>
                    <a:latin typeface="+mn-lt"/>
                    <a:ea typeface="+mn-ea"/>
                    <a:cs typeface="+mn-cs"/>
                  </a:rPr>
                  <a:t>This depth factor constraints the depth map of adjacent frames based on the consistency of the scene geometry in different views, ensuring the continuity and consistency of the depth maps estimated from moving vehicle.</a:t>
                </a:r>
                <a:endParaRPr lang="zh-CN" altLang="en-US" sz="1200" kern="1200" dirty="0">
                  <a:solidFill>
                    <a:schemeClr val="tx1"/>
                  </a:solidFill>
                  <a:latin typeface="+mn-lt"/>
                  <a:ea typeface="+mn-ea"/>
                  <a:cs typeface="+mn-cs"/>
                </a:endParaRPr>
              </a:p>
            </p:txBody>
          </p:sp>
        </mc:Choice>
        <mc:Fallback xmlns="">
          <p:sp>
            <p:nvSpPr>
              <p:cNvPr id="3" name="备注占位符 2"/>
              <p:cNvSpPr>
                <a:spLocks noGrp="1"/>
              </p:cNvSpPr>
              <p:nvPr>
                <p:ph type="body" idx="1"/>
              </p:nvPr>
            </p:nvSpPr>
            <p:spPr/>
            <p:txBody>
              <a:bodyPr/>
              <a:lstStyle/>
              <a:p>
                <a:r>
                  <a:rPr lang="en-US" altLang="zh-CN" dirty="0"/>
                  <a:t>To fully exploit the capabilities of the depth map from the generator and further optimize the scene depth in a fine-grained manner, we adopt the geometric consistency of the scene depth from different views as a constraint.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[Click] Given a current depth map </a:t>
                </a:r>
                <a:r>
                  <a:rPr lang="en-US" altLang="zh-CN" dirty="0" err="1"/>
                  <a:t>D_i</a:t>
                </a:r>
                <a:r>
                  <a:rPr lang="en-US" altLang="zh-CN" dirty="0"/>
                  <a:t>, we can project </a:t>
                </a:r>
                <a:r>
                  <a:rPr lang="en-US" altLang="zh-CN" dirty="0" err="1"/>
                  <a:t>D_j</a:t>
                </a:r>
                <a:r>
                  <a:rPr lang="en-US" altLang="zh-CN" dirty="0"/>
                  <a:t> to </a:t>
                </a:r>
                <a:r>
                  <a:rPr lang="en-US" altLang="zh-CN" sz="1200" kern="1200" dirty="0">
                    <a:solidFill>
                      <a:schemeClr val="tx1"/>
                    </a:solidFill>
                    <a:latin typeface="+mn-lt"/>
                    <a:ea typeface="+mn-ea"/>
                    <a:cs typeface="+mn-cs"/>
                  </a:rPr>
                  <a:t>the view of </a:t>
                </a:r>
                <a:r>
                  <a:rPr lang="zh-CN" altLang="en-US" sz="1200" i="0" kern="1200" dirty="0">
                    <a:solidFill>
                      <a:schemeClr val="tx1"/>
                    </a:solidFill>
                    <a:latin typeface="+mn-lt"/>
                    <a:ea typeface="+mn-ea"/>
                    <a:cs typeface="+mn-cs"/>
                  </a:rPr>
                  <a:t>𝜽</a:t>
                </a:r>
                <a:r>
                  <a:rPr lang="en-US" altLang="zh-CN" sz="1200" i="0" kern="1200" dirty="0">
                    <a:solidFill>
                      <a:schemeClr val="tx1"/>
                    </a:solidFill>
                    <a:latin typeface="+mn-lt"/>
                    <a:ea typeface="+mn-ea"/>
                    <a:cs typeface="+mn-cs"/>
                  </a:rPr>
                  <a:t>_𝑖</a:t>
                </a:r>
                <a:r>
                  <a:rPr lang="en-US" altLang="zh-CN" sz="1200" kern="1200" dirty="0">
                    <a:solidFill>
                      <a:schemeClr val="tx1"/>
                    </a:solidFill>
                    <a:latin typeface="+mn-lt"/>
                    <a:ea typeface="+mn-ea"/>
                    <a:cs typeface="+mn-cs"/>
                  </a:rPr>
                  <a:t>,</a:t>
                </a:r>
                <a:r>
                  <a:rPr lang="en-US" altLang="zh-CN" sz="1200" kern="1200" baseline="0" dirty="0">
                    <a:solidFill>
                      <a:schemeClr val="tx1"/>
                    </a:solidFill>
                    <a:latin typeface="+mn-lt"/>
                    <a:ea typeface="+mn-ea"/>
                    <a:cs typeface="+mn-cs"/>
                  </a:rPr>
                  <a:t> based on the relative pose transformation </a:t>
                </a:r>
                <a:r>
                  <a:rPr lang="en-US" altLang="zh-CN" sz="1200" kern="1200" baseline="0" dirty="0" err="1">
                    <a:solidFill>
                      <a:schemeClr val="tx1"/>
                    </a:solidFill>
                    <a:latin typeface="+mn-lt"/>
                    <a:ea typeface="+mn-ea"/>
                    <a:cs typeface="+mn-cs"/>
                  </a:rPr>
                  <a:t>T_ij</a:t>
                </a:r>
                <a:r>
                  <a:rPr lang="en-US" altLang="zh-CN" sz="1200" kern="1200" baseline="0" dirty="0">
                    <a:solidFill>
                      <a:schemeClr val="tx1"/>
                    </a:solidFill>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baseline="0" dirty="0">
                    <a:solidFill>
                      <a:schemeClr val="tx1"/>
                    </a:solidFill>
                    <a:latin typeface="+mn-lt"/>
                    <a:ea typeface="+mn-ea"/>
                    <a:cs typeface="+mn-cs"/>
                  </a:rPr>
                  <a:t>[Click] When the sampling interval between </a:t>
                </a:r>
                <a:r>
                  <a:rPr lang="en-US" altLang="zh-CN" sz="1200" b="0" i="0" kern="1200" dirty="0">
                    <a:solidFill>
                      <a:schemeClr val="tx1"/>
                    </a:solidFill>
                    <a:effectLst/>
                    <a:latin typeface="+mn-lt"/>
                    <a:ea typeface="+mn-ea"/>
                    <a:cs typeface="+mn-cs"/>
                  </a:rPr>
                  <a:t>two consecutive frames is short, the observations of the scene from different views should be consistent.</a:t>
                </a:r>
                <a:r>
                  <a:rPr lang="en-US" altLang="zh-CN" dirty="0"/>
                  <a:t> </a:t>
                </a:r>
                <a:r>
                  <a:rPr lang="en-US" altLang="zh-CN" sz="1200" b="0" i="0" kern="1200" dirty="0">
                    <a:solidFill>
                      <a:schemeClr val="tx1"/>
                    </a:solidFill>
                    <a:effectLst/>
                    <a:latin typeface="+mn-lt"/>
                    <a:ea typeface="+mn-ea"/>
                    <a:cs typeface="+mn-cs"/>
                  </a:rPr>
                  <a:t>Consequently, the residual between depth maps can be formulated as follows.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latin typeface="+mn-lt"/>
                    <a:ea typeface="+mn-ea"/>
                    <a:cs typeface="+mn-cs"/>
                  </a:rPr>
                  <a:t>[Click] </a:t>
                </a:r>
                <a:r>
                  <a:rPr lang="en-US" altLang="zh-CN" sz="1200" b="0" i="0" kern="1200" dirty="0">
                    <a:solidFill>
                      <a:schemeClr val="tx1"/>
                    </a:solidFill>
                    <a:effectLst/>
                    <a:latin typeface="+mn-lt"/>
                    <a:ea typeface="+mn-ea"/>
                    <a:cs typeface="+mn-cs"/>
                  </a:rPr>
                  <a:t>This depth factor constraints the depth map of adjacent frames based on the consistency of the scene geometry in different views, ensuring the continuity and consistency of the depth maps estimated from moving vehicle.</a:t>
                </a:r>
                <a:endParaRPr lang="zh-CN" altLang="en-US" sz="1200" kern="1200" dirty="0">
                  <a:solidFill>
                    <a:schemeClr val="tx1"/>
                  </a:solidFill>
                  <a:latin typeface="+mn-lt"/>
                  <a:ea typeface="+mn-ea"/>
                  <a:cs typeface="+mn-cs"/>
                </a:endParaRPr>
              </a:p>
            </p:txBody>
          </p:sp>
        </mc:Fallback>
      </mc:AlternateContent>
      <p:sp>
        <p:nvSpPr>
          <p:cNvPr id="4" name="灯片编号占位符 3"/>
          <p:cNvSpPr>
            <a:spLocks noGrp="1"/>
          </p:cNvSpPr>
          <p:nvPr>
            <p:ph type="sldNum" sz="quarter" idx="5"/>
          </p:nvPr>
        </p:nvSpPr>
        <p:spPr/>
        <p:txBody>
          <a:bodyPr/>
          <a:lstStyle/>
          <a:p>
            <a:fld id="{2EB47890-5446-4662-AB75-3CEB6FA02C87}" type="slidenum">
              <a:rPr lang="zh-CN" altLang="en-US" smtClean="0"/>
              <a:t>11</a:t>
            </a:fld>
            <a:endParaRPr lang="zh-CN" altLang="en-US"/>
          </a:p>
        </p:txBody>
      </p:sp>
    </p:spTree>
    <p:extLst>
      <p:ext uri="{BB962C8B-B14F-4D97-AF65-F5344CB8AC3E}">
        <p14:creationId xmlns:p14="http://schemas.microsoft.com/office/powerpoint/2010/main" val="3973776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To ease the ground truth annotation costs for training the depth map generator, we design a self-supervised framework. Our solution could automatically extract supervision signals to train the DNN by leveraging the camera’s motion information. </a:t>
            </a:r>
          </a:p>
          <a:p>
            <a:r>
              <a:rPr lang="en-US" altLang="zh-CN" dirty="0"/>
              <a:t>[Click] As seen, given the current image, Nearby Image, the depth map output from the generator, as well as the inter-frame motion acquired from the previous optimization scheme.</a:t>
            </a:r>
          </a:p>
          <a:p>
            <a:r>
              <a:rPr lang="en-US" altLang="zh-CN" sz="1200" b="0" i="0" kern="1200" dirty="0">
                <a:solidFill>
                  <a:schemeClr val="tx1"/>
                </a:solidFill>
                <a:effectLst/>
                <a:latin typeface="+mn-lt"/>
                <a:ea typeface="+mn-ea"/>
                <a:cs typeface="+mn-cs"/>
              </a:rPr>
              <a:t>[Click] We can inversely wrap the nearby image to the view of the current one and generate a warped image. </a:t>
            </a:r>
          </a:p>
          <a:p>
            <a:r>
              <a:rPr lang="en-US" altLang="zh-CN" sz="1200" b="0" i="0" kern="1200" dirty="0">
                <a:solidFill>
                  <a:schemeClr val="tx1"/>
                </a:solidFill>
                <a:effectLst/>
                <a:latin typeface="+mn-lt"/>
                <a:ea typeface="+mn-ea"/>
                <a:cs typeface="+mn-cs"/>
              </a:rPr>
              <a:t>[Click and wait]</a:t>
            </a:r>
            <a:endParaRPr lang="zh-CN" altLang="en-US" dirty="0"/>
          </a:p>
        </p:txBody>
      </p:sp>
      <p:sp>
        <p:nvSpPr>
          <p:cNvPr id="4" name="灯片编号占位符 3"/>
          <p:cNvSpPr>
            <a:spLocks noGrp="1"/>
          </p:cNvSpPr>
          <p:nvPr>
            <p:ph type="sldNum" sz="quarter" idx="5"/>
          </p:nvPr>
        </p:nvSpPr>
        <p:spPr/>
        <p:txBody>
          <a:bodyPr/>
          <a:lstStyle/>
          <a:p>
            <a:fld id="{2EB47890-5446-4662-AB75-3CEB6FA02C87}" type="slidenum">
              <a:rPr lang="zh-CN" altLang="en-US" smtClean="0"/>
              <a:t>12</a:t>
            </a:fld>
            <a:endParaRPr lang="zh-CN" altLang="en-US"/>
          </a:p>
        </p:txBody>
      </p:sp>
    </p:spTree>
    <p:extLst>
      <p:ext uri="{BB962C8B-B14F-4D97-AF65-F5344CB8AC3E}">
        <p14:creationId xmlns:p14="http://schemas.microsoft.com/office/powerpoint/2010/main" val="31368507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The pixel-level photometric differences between the current image and the warped image could be served as supervision signals.</a:t>
            </a:r>
          </a:p>
          <a:p>
            <a:r>
              <a:rPr lang="en-US" altLang="zh-CN" sz="1200" b="0" i="0" kern="1200" dirty="0">
                <a:solidFill>
                  <a:schemeClr val="tx1"/>
                </a:solidFill>
                <a:effectLst/>
                <a:latin typeface="+mn-lt"/>
                <a:ea typeface="+mn-ea"/>
                <a:cs typeface="+mn-cs"/>
              </a:rPr>
              <a:t>However, the above photometric reprojection formulation implies the static-rigid world assumption, but the real environments with high dynamics hardly satisfy this assumption, which eventually degrades the self-supervised training performance.</a:t>
            </a:r>
            <a:r>
              <a:rPr lang="en-US" altLang="zh-CN" dirty="0"/>
              <a:t> </a:t>
            </a:r>
            <a:endParaRPr lang="zh-CN" altLang="en-US" dirty="0"/>
          </a:p>
        </p:txBody>
      </p:sp>
      <p:sp>
        <p:nvSpPr>
          <p:cNvPr id="4" name="灯片编号占位符 3"/>
          <p:cNvSpPr>
            <a:spLocks noGrp="1"/>
          </p:cNvSpPr>
          <p:nvPr>
            <p:ph type="sldNum" sz="quarter" idx="5"/>
          </p:nvPr>
        </p:nvSpPr>
        <p:spPr/>
        <p:txBody>
          <a:bodyPr/>
          <a:lstStyle/>
          <a:p>
            <a:fld id="{2EB47890-5446-4662-AB75-3CEB6FA02C87}" type="slidenum">
              <a:rPr lang="zh-CN" altLang="en-US" smtClean="0"/>
              <a:t>13</a:t>
            </a:fld>
            <a:endParaRPr lang="zh-CN" altLang="en-US"/>
          </a:p>
        </p:txBody>
      </p:sp>
    </p:spTree>
    <p:extLst>
      <p:ext uri="{BB962C8B-B14F-4D97-AF65-F5344CB8AC3E}">
        <p14:creationId xmlns:p14="http://schemas.microsoft.com/office/powerpoint/2010/main" val="23226331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To improve the robustness of self-supervised training with photometric consistency, we propose a </a:t>
            </a:r>
            <a:r>
              <a:rPr lang="en-US" altLang="zh-CN" sz="1200" b="0" i="1" kern="1200" dirty="0">
                <a:solidFill>
                  <a:schemeClr val="tx1"/>
                </a:solidFill>
                <a:effectLst/>
                <a:latin typeface="+mn-lt"/>
                <a:ea typeface="+mn-ea"/>
                <a:cs typeface="+mn-cs"/>
              </a:rPr>
              <a:t>motion-optical flow consistency constraint</a:t>
            </a:r>
            <a:r>
              <a:rPr lang="en-US" altLang="zh-CN" sz="1200" b="0" i="0" kern="1200" dirty="0">
                <a:solidFill>
                  <a:schemeClr val="tx1"/>
                </a:solidFill>
                <a:effectLst/>
                <a:latin typeface="+mn-lt"/>
                <a:ea typeface="+mn-ea"/>
                <a:cs typeface="+mn-cs"/>
              </a:rPr>
              <a:t>. The key idea behind this constraint is to select pixels whose associated spatial points meet the static-rigid world assumption for training. </a:t>
            </a:r>
          </a:p>
          <a:p>
            <a:r>
              <a:rPr lang="en-US" altLang="zh-CN" sz="1200" b="0" i="0" kern="1200" dirty="0">
                <a:solidFill>
                  <a:schemeClr val="tx1"/>
                </a:solidFill>
                <a:effectLst/>
                <a:latin typeface="+mn-lt"/>
                <a:ea typeface="+mn-ea"/>
                <a:cs typeface="+mn-cs"/>
              </a:rPr>
              <a:t>[Click] From the perspective of geometrics, for a static object, its projection on the nearby frame should fall on the </a:t>
            </a:r>
            <a:r>
              <a:rPr lang="en-US" altLang="zh-CN" sz="1200" b="0" i="0" kern="1200" dirty="0" err="1">
                <a:solidFill>
                  <a:schemeClr val="tx1"/>
                </a:solidFill>
                <a:effectLst/>
                <a:latin typeface="+mn-lt"/>
                <a:ea typeface="+mn-ea"/>
                <a:cs typeface="+mn-cs"/>
              </a:rPr>
              <a:t>epipolar</a:t>
            </a:r>
            <a:r>
              <a:rPr lang="en-US" altLang="zh-CN" sz="1200" b="0" i="0" kern="1200" dirty="0">
                <a:solidFill>
                  <a:schemeClr val="tx1"/>
                </a:solidFill>
                <a:effectLst/>
                <a:latin typeface="+mn-lt"/>
                <a:ea typeface="+mn-ea"/>
                <a:cs typeface="+mn-cs"/>
              </a:rPr>
              <a:t> line.</a:t>
            </a:r>
          </a:p>
          <a:p>
            <a:r>
              <a:rPr lang="en-US" altLang="zh-CN" sz="1200" b="0" i="0" kern="1200" dirty="0">
                <a:solidFill>
                  <a:schemeClr val="tx1"/>
                </a:solidFill>
                <a:effectLst/>
                <a:latin typeface="+mn-lt"/>
                <a:ea typeface="+mn-ea"/>
                <a:cs typeface="+mn-cs"/>
              </a:rPr>
              <a:t>[Click and wait]</a:t>
            </a:r>
            <a:endParaRPr lang="zh-CN" altLang="en-US" dirty="0"/>
          </a:p>
        </p:txBody>
      </p:sp>
      <p:sp>
        <p:nvSpPr>
          <p:cNvPr id="4" name="灯片编号占位符 3"/>
          <p:cNvSpPr>
            <a:spLocks noGrp="1"/>
          </p:cNvSpPr>
          <p:nvPr>
            <p:ph type="sldNum" sz="quarter" idx="5"/>
          </p:nvPr>
        </p:nvSpPr>
        <p:spPr/>
        <p:txBody>
          <a:bodyPr/>
          <a:lstStyle/>
          <a:p>
            <a:fld id="{2EB47890-5446-4662-AB75-3CEB6FA02C87}" type="slidenum">
              <a:rPr lang="zh-CN" altLang="en-US" smtClean="0"/>
              <a:t>14</a:t>
            </a:fld>
            <a:endParaRPr lang="zh-CN" altLang="en-US"/>
          </a:p>
        </p:txBody>
      </p:sp>
    </p:spTree>
    <p:extLst>
      <p:ext uri="{BB962C8B-B14F-4D97-AF65-F5344CB8AC3E}">
        <p14:creationId xmlns:p14="http://schemas.microsoft.com/office/powerpoint/2010/main" val="3791176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Then we consider the case where the assumptions are not satisfied, as shown, the projection of the moving object in the next frame is difficult to fall exactly on the </a:t>
            </a:r>
            <a:r>
              <a:rPr lang="en-US" altLang="zh-CN" dirty="0" err="1"/>
              <a:t>epipolar</a:t>
            </a:r>
            <a:r>
              <a:rPr lang="en-US" altLang="zh-CN" dirty="0"/>
              <a:t> line. </a:t>
            </a:r>
          </a:p>
          <a:p>
            <a:r>
              <a:rPr lang="en-US" altLang="zh-CN" dirty="0"/>
              <a:t>Therefore, we can filter the unreasonable pixels based on the above geometric constraints by calculating the optical flow field between adjacent frames.</a:t>
            </a:r>
            <a:endParaRPr lang="zh-CN" altLang="en-US" dirty="0"/>
          </a:p>
        </p:txBody>
      </p:sp>
      <p:sp>
        <p:nvSpPr>
          <p:cNvPr id="4" name="灯片编号占位符 3"/>
          <p:cNvSpPr>
            <a:spLocks noGrp="1"/>
          </p:cNvSpPr>
          <p:nvPr>
            <p:ph type="sldNum" sz="quarter" idx="5"/>
          </p:nvPr>
        </p:nvSpPr>
        <p:spPr/>
        <p:txBody>
          <a:bodyPr/>
          <a:lstStyle/>
          <a:p>
            <a:fld id="{2EB47890-5446-4662-AB75-3CEB6FA02C87}" type="slidenum">
              <a:rPr lang="zh-CN" altLang="en-US" smtClean="0"/>
              <a:t>15</a:t>
            </a:fld>
            <a:endParaRPr lang="zh-CN" altLang="en-US"/>
          </a:p>
        </p:txBody>
      </p:sp>
    </p:spTree>
    <p:extLst>
      <p:ext uri="{BB962C8B-B14F-4D97-AF65-F5344CB8AC3E}">
        <p14:creationId xmlns:p14="http://schemas.microsoft.com/office/powerpoint/2010/main" val="1482395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We show two complicated real-world scenarios that severely impact self-supervised training, The left figures show consecutive frames collected during the vehicle’s movement.</a:t>
            </a:r>
            <a:r>
              <a:rPr lang="en-US" altLang="zh-CN" dirty="0"/>
              <a:t> </a:t>
            </a:r>
            <a:r>
              <a:rPr lang="en-US" altLang="zh-CN" sz="1200" b="0" i="0" kern="1200" dirty="0">
                <a:solidFill>
                  <a:schemeClr val="tx1"/>
                </a:solidFill>
                <a:effectLst/>
                <a:latin typeface="+mn-lt"/>
                <a:ea typeface="+mn-ea"/>
                <a:cs typeface="+mn-cs"/>
              </a:rPr>
              <a:t>The top right figure shows the visualized optical flow between two frames, and the last figure depicts the generated confidence masks. Pixels that lie in the darker region will be filtered out and not be leveraged to train the DNN.</a:t>
            </a:r>
          </a:p>
          <a:p>
            <a:r>
              <a:rPr lang="en-US" altLang="zh-CN" sz="1200" b="0" i="0" kern="1200" dirty="0">
                <a:solidFill>
                  <a:schemeClr val="tx1"/>
                </a:solidFill>
                <a:effectLst/>
                <a:latin typeface="+mn-lt"/>
                <a:ea typeface="+mn-ea"/>
                <a:cs typeface="+mn-cs"/>
              </a:rPr>
              <a:t>[Click] The qualitative results demonstrate the ability of LeoVR to effectively filter </a:t>
            </a:r>
            <a:r>
              <a:rPr lang="en-US" altLang="zh-CN" sz="1200" dirty="0">
                <a:latin typeface="Microsoft YaHei" panose="020B0503020204020204" pitchFamily="34" charset="-122"/>
                <a:ea typeface="Microsoft YaHei" panose="020B0503020204020204" pitchFamily="34" charset="-122"/>
              </a:rPr>
              <a:t>reflection, occlusion, and movement</a:t>
            </a:r>
            <a:r>
              <a:rPr lang="en-US" altLang="zh-CN" sz="1200" b="0" i="0" kern="1200" dirty="0">
                <a:solidFill>
                  <a:schemeClr val="tx1"/>
                </a:solidFill>
                <a:effectLst/>
                <a:latin typeface="+mn-lt"/>
                <a:ea typeface="+mn-ea"/>
                <a:cs typeface="+mn-cs"/>
              </a:rPr>
              <a:t>.</a:t>
            </a:r>
            <a:endParaRPr lang="zh-CN" altLang="en-US" dirty="0"/>
          </a:p>
        </p:txBody>
      </p:sp>
      <p:sp>
        <p:nvSpPr>
          <p:cNvPr id="4" name="灯片编号占位符 3"/>
          <p:cNvSpPr>
            <a:spLocks noGrp="1"/>
          </p:cNvSpPr>
          <p:nvPr>
            <p:ph type="sldNum" sz="quarter" idx="5"/>
          </p:nvPr>
        </p:nvSpPr>
        <p:spPr/>
        <p:txBody>
          <a:bodyPr/>
          <a:lstStyle/>
          <a:p>
            <a:fld id="{2EB47890-5446-4662-AB75-3CEB6FA02C87}" type="slidenum">
              <a:rPr lang="zh-CN" altLang="en-US" smtClean="0"/>
              <a:t>16</a:t>
            </a:fld>
            <a:endParaRPr lang="zh-CN" altLang="en-US"/>
          </a:p>
        </p:txBody>
      </p:sp>
    </p:spTree>
    <p:extLst>
      <p:ext uri="{BB962C8B-B14F-4D97-AF65-F5344CB8AC3E}">
        <p14:creationId xmlns:p14="http://schemas.microsoft.com/office/powerpoint/2010/main" val="1076174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addition to the above photometric consistency with motion-optical flow constraint, </a:t>
            </a:r>
          </a:p>
          <a:p>
            <a:r>
              <a:rPr lang="en-US" altLang="zh-CN" dirty="0"/>
              <a:t>[Click] we </a:t>
            </a:r>
            <a:r>
              <a:rPr lang="en-US" altLang="zh-CN" sz="1200" b="0" i="0" kern="1200" dirty="0">
                <a:solidFill>
                  <a:schemeClr val="tx1"/>
                </a:solidFill>
                <a:effectLst/>
                <a:latin typeface="+mn-lt"/>
                <a:ea typeface="+mn-ea"/>
                <a:cs typeface="+mn-cs"/>
              </a:rPr>
              <a:t>also take full advantage of the output of the factor-graph optimization framework, including the optimized 3D feature points and refined depth maps for better stability and faster convergence during the model training.</a:t>
            </a:r>
            <a:r>
              <a:rPr lang="en-US" altLang="zh-CN" dirty="0"/>
              <a:t> </a:t>
            </a:r>
            <a:endParaRPr lang="zh-CN" altLang="en-US" dirty="0"/>
          </a:p>
        </p:txBody>
      </p:sp>
      <p:sp>
        <p:nvSpPr>
          <p:cNvPr id="4" name="灯片编号占位符 3"/>
          <p:cNvSpPr>
            <a:spLocks noGrp="1"/>
          </p:cNvSpPr>
          <p:nvPr>
            <p:ph type="sldNum" sz="quarter" idx="5"/>
          </p:nvPr>
        </p:nvSpPr>
        <p:spPr/>
        <p:txBody>
          <a:bodyPr/>
          <a:lstStyle/>
          <a:p>
            <a:fld id="{2EB47890-5446-4662-AB75-3CEB6FA02C87}" type="slidenum">
              <a:rPr lang="zh-CN" altLang="en-US" smtClean="0"/>
              <a:t>17</a:t>
            </a:fld>
            <a:endParaRPr lang="zh-CN" altLang="en-US"/>
          </a:p>
        </p:txBody>
      </p:sp>
    </p:spTree>
    <p:extLst>
      <p:ext uri="{BB962C8B-B14F-4D97-AF65-F5344CB8AC3E}">
        <p14:creationId xmlns:p14="http://schemas.microsoft.com/office/powerpoint/2010/main" val="18742903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As summarized in the table, w</a:t>
            </a:r>
            <a:r>
              <a:rPr lang="en-US" altLang="zh-CN" dirty="0"/>
              <a:t>e conduct experiments in four representative scenarios, city road and campus as outdoor scenarios, while classroom building and office building as indoor scenarios. These scenes enjoy diverse spatial geometric layouts and environmental dynamics and thus provide different challenges for environment depth estimation.</a:t>
            </a:r>
          </a:p>
          <a:p>
            <a:r>
              <a:rPr lang="en-US" altLang="zh-CN" dirty="0"/>
              <a:t>The architecture of our depth map generator follows the classic and lightweight model.</a:t>
            </a:r>
            <a:endParaRPr lang="zh-CN" altLang="en-US" dirty="0"/>
          </a:p>
        </p:txBody>
      </p:sp>
      <p:sp>
        <p:nvSpPr>
          <p:cNvPr id="4" name="灯片编号占位符 3"/>
          <p:cNvSpPr>
            <a:spLocks noGrp="1"/>
          </p:cNvSpPr>
          <p:nvPr>
            <p:ph type="sldNum" sz="quarter" idx="5"/>
          </p:nvPr>
        </p:nvSpPr>
        <p:spPr/>
        <p:txBody>
          <a:bodyPr/>
          <a:lstStyle/>
          <a:p>
            <a:fld id="{2EB47890-5446-4662-AB75-3CEB6FA02C87}" type="slidenum">
              <a:rPr lang="zh-CN" altLang="en-US" smtClean="0"/>
              <a:t>18</a:t>
            </a:fld>
            <a:endParaRPr lang="zh-CN" altLang="en-US"/>
          </a:p>
        </p:txBody>
      </p:sp>
    </p:spTree>
    <p:extLst>
      <p:ext uri="{BB962C8B-B14F-4D97-AF65-F5344CB8AC3E}">
        <p14:creationId xmlns:p14="http://schemas.microsoft.com/office/powerpoint/2010/main" val="28047704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We first evaluate the depth estimation performance of LeoVR</a:t>
            </a:r>
            <a:r>
              <a:rPr lang="en-US" altLang="zh-CN" dirty="0"/>
              <a:t> with four comparative systems. </a:t>
            </a:r>
          </a:p>
          <a:p>
            <a:r>
              <a:rPr lang="en-US" altLang="zh-CN" dirty="0"/>
              <a:t>[Click] As shown, LeoVR achieves the best performance in all scenarios. </a:t>
            </a:r>
          </a:p>
          <a:p>
            <a:r>
              <a:rPr lang="en-US" altLang="zh-CN" dirty="0"/>
              <a:t>[Click] </a:t>
            </a:r>
            <a:r>
              <a:rPr lang="en-US" altLang="zh-CN" sz="1200" b="0" i="0" kern="1200" dirty="0">
                <a:solidFill>
                  <a:schemeClr val="tx1"/>
                </a:solidFill>
                <a:effectLst/>
                <a:latin typeface="+mn-lt"/>
                <a:ea typeface="+mn-ea"/>
                <a:cs typeface="+mn-cs"/>
              </a:rPr>
              <a:t>And LeoVR brings significant performance gains when using different types of LiDAR, especially for the commercial yet sparsely sampled Mid-40.</a:t>
            </a:r>
            <a:r>
              <a:rPr lang="en-US" altLang="zh-CN" dirty="0"/>
              <a:t> </a:t>
            </a:r>
          </a:p>
          <a:p>
            <a:r>
              <a:rPr lang="en-US" altLang="zh-CN" dirty="0"/>
              <a:t>[Click] When cold start in different scenarios without pre-training, LeoVR with self-supervised Learning outperforms comparative approaches by 45%. </a:t>
            </a:r>
          </a:p>
          <a:p>
            <a:r>
              <a:rPr lang="en-US" altLang="zh-CN" sz="1200" b="0" i="0" kern="1200" dirty="0">
                <a:solidFill>
                  <a:schemeClr val="tx1"/>
                </a:solidFill>
                <a:effectLst/>
                <a:latin typeface="+mn-lt"/>
                <a:ea typeface="+mn-ea"/>
                <a:cs typeface="+mn-cs"/>
              </a:rPr>
              <a:t>[Click] </a:t>
            </a:r>
            <a:r>
              <a:rPr lang="en-US" altLang="zh-CN" dirty="0"/>
              <a:t>In addition, </a:t>
            </a:r>
            <a:r>
              <a:rPr lang="en-US" altLang="zh-CN" sz="1200" b="0" i="0" kern="1200" dirty="0">
                <a:solidFill>
                  <a:schemeClr val="tx1"/>
                </a:solidFill>
                <a:effectLst/>
                <a:latin typeface="+mn-lt"/>
                <a:ea typeface="+mn-ea"/>
                <a:cs typeface="+mn-cs"/>
              </a:rPr>
              <a:t>as a depth estimation system towards auto-driving scenarios, we further evaluate the efficiency of LeoVR. </a:t>
            </a:r>
          </a:p>
          <a:p>
            <a:r>
              <a:rPr lang="en-US" altLang="zh-CN" sz="1200" b="0" i="0" kern="1200" dirty="0">
                <a:solidFill>
                  <a:schemeClr val="tx1"/>
                </a:solidFill>
                <a:effectLst/>
                <a:latin typeface="+mn-lt"/>
                <a:ea typeface="+mn-ea"/>
                <a:cs typeface="+mn-cs"/>
              </a:rPr>
              <a:t>Unlike existing DNN standalone approaches, LeoVR involves both a model and an optimization scheme. In general, it could work with a frequency of 16Hz, which matches the LiDAR sampling frequency.</a:t>
            </a:r>
          </a:p>
          <a:p>
            <a:r>
              <a:rPr lang="en-US" altLang="zh-CN" sz="1200" b="0" i="0" kern="1200" dirty="0">
                <a:solidFill>
                  <a:schemeClr val="tx1"/>
                </a:solidFill>
                <a:effectLst/>
                <a:latin typeface="+mn-lt"/>
                <a:ea typeface="+mn-ea"/>
                <a:cs typeface="+mn-cs"/>
              </a:rPr>
              <a:t>Besides, benefiting from our optimization scheme, LeoVR could select a more lightweight model to guarantee real-time performance.</a:t>
            </a:r>
            <a:endParaRPr lang="en-US" altLang="zh-CN" dirty="0"/>
          </a:p>
        </p:txBody>
      </p:sp>
      <p:sp>
        <p:nvSpPr>
          <p:cNvPr id="4" name="灯片编号占位符 3"/>
          <p:cNvSpPr>
            <a:spLocks noGrp="1"/>
          </p:cNvSpPr>
          <p:nvPr>
            <p:ph type="sldNum" sz="quarter" idx="5"/>
          </p:nvPr>
        </p:nvSpPr>
        <p:spPr/>
        <p:txBody>
          <a:bodyPr/>
          <a:lstStyle/>
          <a:p>
            <a:fld id="{2EB47890-5446-4662-AB75-3CEB6FA02C87}" type="slidenum">
              <a:rPr lang="zh-CN" altLang="en-US" smtClean="0"/>
              <a:t>19</a:t>
            </a:fld>
            <a:endParaRPr lang="zh-CN" altLang="en-US"/>
          </a:p>
        </p:txBody>
      </p:sp>
    </p:spTree>
    <p:extLst>
      <p:ext uri="{BB962C8B-B14F-4D97-AF65-F5344CB8AC3E}">
        <p14:creationId xmlns:p14="http://schemas.microsoft.com/office/powerpoint/2010/main" val="4043063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t>Environment Depth estimation aims to obtain geometric properties of surrounding space from 2D images and associated sensor inputs.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a:solidFill>
                  <a:schemeClr val="tx1"/>
                </a:solidFill>
                <a:effectLst/>
                <a:latin typeface="+mn-lt"/>
                <a:ea typeface="+mn-ea"/>
                <a:cs typeface="+mn-cs"/>
              </a:rPr>
              <a:t>Typically, it generates a depth map for each input image, which is an additional image channel that contains distance information of objects from associated image pixels.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a:solidFill>
                  <a:schemeClr val="tx1"/>
                </a:solidFill>
                <a:effectLst/>
                <a:latin typeface="+mn-lt"/>
                <a:ea typeface="+mn-ea"/>
                <a:cs typeface="+mn-cs"/>
              </a:rPr>
              <a:t>The benefit of depth estimation is to enhance the environmental perception capability of intelligent machines, </a:t>
            </a:r>
            <a:r>
              <a:rPr lang="en-US" altLang="zh-CN" sz="1800" dirty="0"/>
              <a:t>which lies in the heart of numerous applications, [Click] such as Real-time Navigation, Obstacle Avoidance, and Dense Mapping.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t>[Click] A</a:t>
            </a:r>
            <a:r>
              <a:rPr lang="en-US" altLang="zh-CN" sz="1200" b="0" i="0" kern="1200" dirty="0">
                <a:solidFill>
                  <a:schemeClr val="tx1"/>
                </a:solidFill>
                <a:effectLst/>
                <a:latin typeface="+mn-lt"/>
                <a:ea typeface="+mn-ea"/>
                <a:cs typeface="+mn-cs"/>
              </a:rPr>
              <a:t>ccording to recent reports,</a:t>
            </a:r>
            <a:r>
              <a:rPr lang="en-US" altLang="zh-CN" sz="1800" dirty="0"/>
              <a:t> </a:t>
            </a:r>
            <a:r>
              <a:rPr lang="en-US" altLang="zh-CN" sz="1200" b="0" i="0" kern="1200" dirty="0">
                <a:solidFill>
                  <a:schemeClr val="tx1"/>
                </a:solidFill>
                <a:effectLst/>
                <a:latin typeface="+mn-lt"/>
                <a:ea typeface="+mn-ea"/>
                <a:cs typeface="+mn-cs"/>
              </a:rPr>
              <a:t>wrongly estimating the depth of humans and obstacles causes a majority of auto-driving accidents in past two years.</a:t>
            </a:r>
            <a:endParaRPr lang="en-US" altLang="zh-CN" sz="1800" dirty="0"/>
          </a:p>
        </p:txBody>
      </p:sp>
    </p:spTree>
    <p:extLst>
      <p:ext uri="{BB962C8B-B14F-4D97-AF65-F5344CB8AC3E}">
        <p14:creationId xmlns:p14="http://schemas.microsoft.com/office/powerpoint/2010/main" val="39241855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We also analyze the system’s robustness in the most challenging city road using commercial autonomous vehicles equipped with Livox Mid-40. We evaluate the impact of sensing distance, moving speed, and scene dynamic.</a:t>
            </a:r>
          </a:p>
          <a:p>
            <a:r>
              <a:rPr lang="en-US" altLang="zh-CN" sz="1200" b="0" i="0" kern="1200" dirty="0">
                <a:solidFill>
                  <a:schemeClr val="tx1"/>
                </a:solidFill>
                <a:effectLst/>
                <a:latin typeface="+mn-lt"/>
                <a:ea typeface="+mn-ea"/>
                <a:cs typeface="+mn-cs"/>
              </a:rPr>
              <a:t>[Click] As the vehicle speed increases, the LiDAR point clouds and visual features suffer from obvious motion blur due to their hardware nature, and we reserve the depth estimation in high-speed as future work.</a:t>
            </a:r>
          </a:p>
        </p:txBody>
      </p:sp>
      <p:sp>
        <p:nvSpPr>
          <p:cNvPr id="4" name="灯片编号占位符 3"/>
          <p:cNvSpPr>
            <a:spLocks noGrp="1"/>
          </p:cNvSpPr>
          <p:nvPr>
            <p:ph type="sldNum" sz="quarter" idx="5"/>
          </p:nvPr>
        </p:nvSpPr>
        <p:spPr/>
        <p:txBody>
          <a:bodyPr/>
          <a:lstStyle/>
          <a:p>
            <a:fld id="{2EB47890-5446-4662-AB75-3CEB6FA02C87}" type="slidenum">
              <a:rPr lang="zh-CN" altLang="en-US" smtClean="0"/>
              <a:t>20</a:t>
            </a:fld>
            <a:endParaRPr lang="zh-CN" altLang="en-US"/>
          </a:p>
        </p:txBody>
      </p:sp>
    </p:spTree>
    <p:extLst>
      <p:ext uri="{BB962C8B-B14F-4D97-AF65-F5344CB8AC3E}">
        <p14:creationId xmlns:p14="http://schemas.microsoft.com/office/powerpoint/2010/main" val="3318167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then conduct an ablation study to understand the effectiveness of some modules in LeoVR. We evaluate our optimization framework, motion-optical flow constraint, as well as additional constraints.</a:t>
            </a:r>
          </a:p>
          <a:p>
            <a:r>
              <a:rPr lang="en-US" altLang="zh-CN" dirty="0"/>
              <a:t>[Click] As shown in figure 2, the motion-optical flow constraint can improve model performance effectively, especially in dynamic outdoor environments.</a:t>
            </a:r>
            <a:endParaRPr lang="zh-CN" altLang="en-US" dirty="0"/>
          </a:p>
        </p:txBody>
      </p:sp>
      <p:sp>
        <p:nvSpPr>
          <p:cNvPr id="4" name="灯片编号占位符 3"/>
          <p:cNvSpPr>
            <a:spLocks noGrp="1"/>
          </p:cNvSpPr>
          <p:nvPr>
            <p:ph type="sldNum" sz="quarter" idx="5"/>
          </p:nvPr>
        </p:nvSpPr>
        <p:spPr/>
        <p:txBody>
          <a:bodyPr/>
          <a:lstStyle/>
          <a:p>
            <a:fld id="{2EB47890-5446-4662-AB75-3CEB6FA02C87}" type="slidenum">
              <a:rPr lang="zh-CN" altLang="en-US" smtClean="0"/>
              <a:t>21</a:t>
            </a:fld>
            <a:endParaRPr lang="zh-CN" altLang="en-US"/>
          </a:p>
        </p:txBody>
      </p:sp>
    </p:spTree>
    <p:extLst>
      <p:ext uri="{BB962C8B-B14F-4D97-AF65-F5344CB8AC3E}">
        <p14:creationId xmlns:p14="http://schemas.microsoft.com/office/powerpoint/2010/main" val="30772880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Now, let’s summarize our key contribution.</a:t>
            </a:r>
          </a:p>
          <a:p>
            <a:r>
              <a:rPr lang="en-US" altLang="zh-CN" dirty="0"/>
              <a:t>First, we propose LeoVR, the first self-supervised solution that enables commercial autonomous vehicles to generate accurate depth maps by fusing vision and low-cost LiDAR. LeoVR pushes forward depth estimation techniques for on-vehicle, low-cost, and large-scale deployments in real environments.</a:t>
            </a:r>
          </a:p>
          <a:p>
            <a:r>
              <a:rPr lang="en-US" altLang="zh-CN" dirty="0"/>
              <a:t>Second, we provide a fresh perspective to embed a vehicle’s motion information into the system framework design. Based on the </a:t>
            </a:r>
            <a:r>
              <a:rPr lang="en-US" altLang="zh-CN" dirty="0" err="1"/>
              <a:t>spatio</a:t>
            </a:r>
            <a:r>
              <a:rPr lang="en-US" altLang="zh-CN" dirty="0"/>
              <a:t>-temporal constraints behind motion information, we design a motion-aware fusion framework and a motion-instructed self-supervised framework.</a:t>
            </a:r>
          </a:p>
          <a:p>
            <a:r>
              <a:rPr lang="en-US" altLang="zh-CN" dirty="0"/>
              <a:t>Finally, we evaluate the performance of LeoVR with 4 comparison works in 4 different scenarios across 6 months. The results demonstrate that LeoVR could greatly broaden the capabilities of depth estimation even with low-cost </a:t>
            </a:r>
            <a:r>
              <a:rPr lang="en-US" altLang="zh-CN" dirty="0" err="1"/>
              <a:t>LiDARs</a:t>
            </a:r>
            <a:r>
              <a:rPr lang="en-US" altLang="zh-CN" dirty="0"/>
              <a:t>.</a:t>
            </a:r>
            <a:endParaRPr lang="zh-CN" altLang="en-US" dirty="0"/>
          </a:p>
        </p:txBody>
      </p:sp>
      <p:sp>
        <p:nvSpPr>
          <p:cNvPr id="4" name="灯片编号占位符 3"/>
          <p:cNvSpPr>
            <a:spLocks noGrp="1"/>
          </p:cNvSpPr>
          <p:nvPr>
            <p:ph type="sldNum" sz="quarter" idx="5"/>
          </p:nvPr>
        </p:nvSpPr>
        <p:spPr/>
        <p:txBody>
          <a:bodyPr/>
          <a:lstStyle/>
          <a:p>
            <a:fld id="{2EB47890-5446-4662-AB75-3CEB6FA02C87}" type="slidenum">
              <a:rPr lang="zh-CN" altLang="en-US" smtClean="0"/>
              <a:t>22</a:t>
            </a:fld>
            <a:endParaRPr lang="zh-CN" altLang="en-US"/>
          </a:p>
        </p:txBody>
      </p:sp>
    </p:spTree>
    <p:extLst>
      <p:ext uri="{BB962C8B-B14F-4D97-AF65-F5344CB8AC3E}">
        <p14:creationId xmlns:p14="http://schemas.microsoft.com/office/powerpoint/2010/main" val="18132469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488" y="744538"/>
            <a:ext cx="6616700" cy="3722687"/>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EB47890-5446-4662-AB75-3CEB6FA02C87}" type="slidenum">
              <a:rPr lang="zh-CN" altLang="en-US" smtClean="0"/>
              <a:t>23</a:t>
            </a:fld>
            <a:endParaRPr lang="zh-CN" altLang="en-US"/>
          </a:p>
        </p:txBody>
      </p:sp>
    </p:spTree>
    <p:extLst>
      <p:ext uri="{BB962C8B-B14F-4D97-AF65-F5344CB8AC3E}">
        <p14:creationId xmlns:p14="http://schemas.microsoft.com/office/powerpoint/2010/main" val="403237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r>
              <a:rPr lang="en-US" altLang="zh-CN" sz="1800" b="0" i="0" dirty="0">
                <a:solidFill>
                  <a:srgbClr val="000000"/>
                </a:solidFill>
                <a:effectLst/>
                <a:latin typeface="STKaiti" panose="02010600040101010101" pitchFamily="2" charset="-122"/>
                <a:ea typeface="STKaiti" panose="02010600040101010101" pitchFamily="2" charset="-122"/>
              </a:rPr>
              <a:t>Current depth estimation practice on self-driving typically combines camera and LiDAR to complement each other's strengths.</a:t>
            </a:r>
          </a:p>
          <a:p>
            <a:r>
              <a:rPr lang="en-US" altLang="zh-CN" sz="1200" b="0" i="0" kern="1200" dirty="0">
                <a:solidFill>
                  <a:schemeClr val="tx1"/>
                </a:solidFill>
                <a:effectLst/>
                <a:latin typeface="+mn-lt"/>
                <a:ea typeface="+mn-ea"/>
                <a:cs typeface="+mn-cs"/>
              </a:rPr>
              <a:t>Compared to visual stand-alone approaches, LiDAR could provide the accurate 3D location of reflection points, and compensate the shortcomings of visual depth mis-estimation due to the lack of scale information.</a:t>
            </a:r>
          </a:p>
          <a:p>
            <a:r>
              <a:rPr lang="en-US" altLang="zh-CN" sz="1200" b="0" i="0" kern="1200" dirty="0">
                <a:solidFill>
                  <a:schemeClr val="tx1"/>
                </a:solidFill>
                <a:effectLst/>
                <a:latin typeface="+mn-lt"/>
                <a:ea typeface="+mn-ea"/>
                <a:cs typeface="+mn-cs"/>
              </a:rPr>
              <a:t>[Click] To fully exploit the potential of both sensors, the SOTA visual-LiDAR fusion approaches design Deep Neural Networks</a:t>
            </a:r>
            <a:r>
              <a:rPr lang="en-US" altLang="zh-CN" dirty="0"/>
              <a:t> as Depth Map Generator, take 2D visual images and </a:t>
            </a:r>
            <a:r>
              <a:rPr lang="en-US" altLang="zh-CN" sz="1200" b="0" i="0" kern="1200" dirty="0">
                <a:solidFill>
                  <a:schemeClr val="tx1"/>
                </a:solidFill>
                <a:effectLst/>
                <a:latin typeface="+mn-lt"/>
                <a:ea typeface="+mn-ea"/>
                <a:cs typeface="+mn-cs"/>
              </a:rPr>
              <a:t>associated Dense LiDAR points as input</a:t>
            </a:r>
            <a:r>
              <a:rPr lang="en-US" altLang="zh-CN" sz="1800" b="0" i="0" kern="1200" dirty="0">
                <a:solidFill>
                  <a:schemeClr val="tx1"/>
                </a:solidFill>
                <a:effectLst/>
                <a:latin typeface="+mn-lt"/>
                <a:ea typeface="+mn-ea"/>
                <a:cs typeface="+mn-cs"/>
              </a:rPr>
              <a:t>, to generate the depth map of surroundings.</a:t>
            </a:r>
            <a:endParaRPr lang="en-US" altLang="zh-CN" sz="1800" b="0" i="0" dirty="0">
              <a:solidFill>
                <a:srgbClr val="000000"/>
              </a:solidFill>
              <a:effectLst/>
              <a:latin typeface="STKaiti" panose="02010600040101010101" pitchFamily="2" charset="-122"/>
              <a:ea typeface="STKaiti" panose="02010600040101010101" pitchFamily="2" charset="-122"/>
            </a:endParaRPr>
          </a:p>
        </p:txBody>
      </p:sp>
    </p:spTree>
    <p:extLst>
      <p:ext uri="{BB962C8B-B14F-4D97-AF65-F5344CB8AC3E}">
        <p14:creationId xmlns:p14="http://schemas.microsoft.com/office/powerpoint/2010/main" val="1499994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r>
              <a:rPr lang="en-US" altLang="zh-CN" sz="1200" b="0" i="0" kern="1200" dirty="0">
                <a:solidFill>
                  <a:schemeClr val="tx1"/>
                </a:solidFill>
                <a:effectLst/>
                <a:latin typeface="+mn-lt"/>
                <a:ea typeface="+mn-ea"/>
                <a:cs typeface="+mn-cs"/>
              </a:rPr>
              <a:t>Although current practice achieves great depth mapping performance, they primarily rely on sophisticated yet expensive LiDAR, such as Mechanical spinning LiDAR: Velodyne VLP-16, which cost around $4,000</a:t>
            </a:r>
            <a:r>
              <a:rPr lang="en-US" altLang="zh-CN" sz="1800" b="0" i="0" kern="1200" dirty="0">
                <a:solidFill>
                  <a:schemeClr val="tx1"/>
                </a:solidFill>
                <a:effectLst/>
                <a:latin typeface="+mn-lt"/>
                <a:ea typeface="+mn-ea"/>
                <a:cs typeface="+mn-cs"/>
              </a:rPr>
              <a:t>. </a:t>
            </a:r>
          </a:p>
          <a:p>
            <a:r>
              <a:rPr lang="en-US" altLang="zh-CN" sz="1800" b="0" i="0" kern="1200" dirty="0">
                <a:solidFill>
                  <a:schemeClr val="tx1"/>
                </a:solidFill>
                <a:effectLst/>
                <a:latin typeface="+mn-lt"/>
                <a:ea typeface="+mn-ea"/>
                <a:cs typeface="+mn-cs"/>
              </a:rPr>
              <a:t>In contrast, </a:t>
            </a:r>
            <a:r>
              <a:rPr lang="en-US" altLang="zh-CN" sz="1200" b="0" i="0" kern="1200" dirty="0">
                <a:solidFill>
                  <a:schemeClr val="tx1"/>
                </a:solidFill>
                <a:effectLst/>
                <a:latin typeface="+mn-lt"/>
                <a:ea typeface="+mn-ea"/>
                <a:cs typeface="+mn-cs"/>
              </a:rPr>
              <a:t>due to the consideration of device cost, most vehicles are merely equipped with lower-cost yet sparsely sampled LiDAR, such as Solid-state LiDAR: Livox Mid-40, which costs only $500. </a:t>
            </a:r>
          </a:p>
          <a:p>
            <a:r>
              <a:rPr lang="en-US" altLang="zh-CN" sz="1200" b="0" i="0" kern="1200" dirty="0">
                <a:solidFill>
                  <a:schemeClr val="tx1"/>
                </a:solidFill>
                <a:effectLst/>
                <a:latin typeface="+mn-lt"/>
                <a:ea typeface="+mn-ea"/>
                <a:cs typeface="+mn-cs"/>
              </a:rPr>
              <a:t>As illustrated in this figure, Mid-40 generates merely one-third as many 3D points as VLP-16 within a scan cycle and suffers from a narrower Field-of-View coverage. </a:t>
            </a:r>
            <a:endParaRPr lang="en-US" altLang="zh-CN" sz="1800" b="0" i="0" dirty="0">
              <a:solidFill>
                <a:srgbClr val="000000"/>
              </a:solidFill>
              <a:effectLst/>
              <a:latin typeface="STKaiti" panose="02010600040101010101" pitchFamily="2" charset="-122"/>
              <a:ea typeface="STKaiti" panose="02010600040101010101" pitchFamily="2" charset="-122"/>
            </a:endParaRPr>
          </a:p>
        </p:txBody>
      </p:sp>
    </p:spTree>
    <p:extLst>
      <p:ext uri="{BB962C8B-B14F-4D97-AF65-F5344CB8AC3E}">
        <p14:creationId xmlns:p14="http://schemas.microsoft.com/office/powerpoint/2010/main" val="4262655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r>
              <a:rPr lang="en-US" altLang="zh-CN" sz="1200" b="0" i="0" kern="1200" dirty="0">
                <a:solidFill>
                  <a:schemeClr val="tx1"/>
                </a:solidFill>
                <a:effectLst/>
                <a:latin typeface="+mn-lt"/>
                <a:ea typeface="+mn-ea"/>
                <a:cs typeface="+mn-cs"/>
              </a:rPr>
              <a:t>With more sparse and irregular point clouds, the depth estimation performance of existing works degrades. </a:t>
            </a:r>
          </a:p>
          <a:p>
            <a:r>
              <a:rPr lang="en-US" altLang="zh-CN" sz="1200" b="0" i="0" kern="1200" dirty="0">
                <a:solidFill>
                  <a:schemeClr val="tx1"/>
                </a:solidFill>
                <a:effectLst/>
                <a:latin typeface="+mn-lt"/>
                <a:ea typeface="+mn-ea"/>
                <a:cs typeface="+mn-cs"/>
              </a:rPr>
              <a:t>[Click] As shown in the figure, the estimation accuracy of the supervised learning based method was reduced by almost 50% when equipped with the sparsely sampled Mid-40, and make it difficult to segment sculptures and vehicles in the generated depth maps.</a:t>
            </a:r>
          </a:p>
          <a:p>
            <a:r>
              <a:rPr lang="en-US" altLang="zh-CN" sz="1200" b="0" i="0" kern="1200" dirty="0">
                <a:solidFill>
                  <a:schemeClr val="tx1"/>
                </a:solidFill>
                <a:effectLst/>
                <a:latin typeface="+mn-lt"/>
                <a:ea typeface="+mn-ea"/>
                <a:cs typeface="+mn-cs"/>
              </a:rPr>
              <a:t>Besides, these deep-learning based solutions typically need pixel-level depth ground truth annotations to train the generator in advance, resulting in high labor cost and system overhead.</a:t>
            </a:r>
          </a:p>
          <a:p>
            <a:r>
              <a:rPr lang="en-US" altLang="zh-CN" dirty="0"/>
              <a:t>[Click] </a:t>
            </a:r>
            <a:r>
              <a:rPr lang="en-US" altLang="zh-CN" sz="1200" b="0" i="0" kern="1200" dirty="0">
                <a:solidFill>
                  <a:schemeClr val="tx1"/>
                </a:solidFill>
                <a:effectLst/>
                <a:latin typeface="+mn-lt"/>
                <a:ea typeface="+mn-ea"/>
                <a:cs typeface="+mn-cs"/>
              </a:rPr>
              <a:t>Although some recent works have proposed self-supervised learning methods to reduce the burden, the estimation performance of the model also degrades in real environments. As shown, compared to the depth maps generated in the static scene, the estimation error expands dramatically when the model cold start in a complex environment.</a:t>
            </a:r>
          </a:p>
          <a:p>
            <a:r>
              <a:rPr lang="en-US" altLang="zh-CN" sz="1200" b="0" i="0" kern="1200" dirty="0">
                <a:solidFill>
                  <a:schemeClr val="tx1"/>
                </a:solidFill>
                <a:effectLst/>
                <a:latin typeface="+mn-lt"/>
                <a:ea typeface="+mn-ea"/>
                <a:cs typeface="+mn-cs"/>
              </a:rPr>
              <a:t>[Click] </a:t>
            </a:r>
            <a:r>
              <a:rPr lang="en-US" altLang="zh-CN" dirty="0"/>
              <a:t>To solve the above two challenges, we propose LeoVR, a self-supervised solution that enables accurate depth estimation by fusing camera and LiDAR.</a:t>
            </a:r>
            <a:endParaRPr lang="en-US" altLang="zh-CN" sz="1200"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983373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r>
              <a:rPr lang="en-US" altLang="zh-CN" dirty="0"/>
              <a:t>Now, let’s briefly illustrate the key insight of LeoVR. At moment </a:t>
            </a:r>
            <a:r>
              <a:rPr lang="en-US" altLang="zh-CN" dirty="0" err="1"/>
              <a:t>t_i</a:t>
            </a:r>
            <a:r>
              <a:rPr lang="en-US" altLang="zh-CN" dirty="0"/>
              <a:t>, the model generates a depth map </a:t>
            </a:r>
            <a:r>
              <a:rPr lang="en-US" altLang="zh-CN" dirty="0" err="1"/>
              <a:t>D_i</a:t>
            </a:r>
            <a:r>
              <a:rPr lang="en-US" altLang="zh-CN" dirty="0"/>
              <a:t> based on the input of visual and LiDAR.</a:t>
            </a:r>
          </a:p>
          <a:p>
            <a:r>
              <a:rPr lang="en-US" altLang="zh-CN" dirty="0"/>
              <a:t>[Click] At the next moment </a:t>
            </a:r>
            <a:r>
              <a:rPr lang="en-US" altLang="zh-CN" dirty="0" err="1"/>
              <a:t>t_j</a:t>
            </a:r>
            <a:r>
              <a:rPr lang="en-US" altLang="zh-CN" dirty="0"/>
              <a:t>, the model can generate a depth map </a:t>
            </a:r>
            <a:r>
              <a:rPr lang="en-US" altLang="zh-CN" dirty="0" err="1"/>
              <a:t>D_j</a:t>
            </a:r>
            <a:r>
              <a:rPr lang="en-US" altLang="zh-CN" dirty="0"/>
              <a:t> based on the current input.</a:t>
            </a:r>
          </a:p>
          <a:p>
            <a:r>
              <a:rPr lang="en-US" altLang="zh-CN" dirty="0"/>
              <a:t>[Click] And </a:t>
            </a:r>
            <a:r>
              <a:rPr lang="en-US" altLang="zh-CN" dirty="0" err="1"/>
              <a:t>D_j</a:t>
            </a:r>
            <a:r>
              <a:rPr lang="en-US" altLang="zh-CN" dirty="0"/>
              <a:t> could also be partially inferred by that of the previous frame and the inter-frame motion of the vehicle.</a:t>
            </a:r>
          </a:p>
          <a:p>
            <a:r>
              <a:rPr lang="en-US" altLang="zh-CN" dirty="0"/>
              <a:t>[Click] </a:t>
            </a:r>
            <a:r>
              <a:rPr lang="en-US" altLang="zh-CN" sz="1200" b="0" i="0" kern="1200" dirty="0">
                <a:solidFill>
                  <a:schemeClr val="tx1"/>
                </a:solidFill>
                <a:effectLst/>
                <a:latin typeface="+mn-lt"/>
                <a:ea typeface="+mn-ea"/>
                <a:cs typeface="+mn-cs"/>
              </a:rPr>
              <a:t>These </a:t>
            </a:r>
            <a:r>
              <a:rPr lang="en-US" altLang="zh-CN" sz="1200" b="0" i="0" kern="1200" dirty="0" err="1">
                <a:solidFill>
                  <a:schemeClr val="tx1"/>
                </a:solidFill>
                <a:effectLst/>
                <a:latin typeface="+mn-lt"/>
                <a:ea typeface="+mn-ea"/>
                <a:cs typeface="+mn-cs"/>
              </a:rPr>
              <a:t>spatio</a:t>
            </a:r>
            <a:r>
              <a:rPr lang="en-US" altLang="zh-CN" sz="1200" b="0" i="0" kern="1200" dirty="0">
                <a:solidFill>
                  <a:schemeClr val="tx1"/>
                </a:solidFill>
                <a:effectLst/>
                <a:latin typeface="+mn-lt"/>
                <a:ea typeface="+mn-ea"/>
                <a:cs typeface="+mn-cs"/>
              </a:rPr>
              <a:t>-temporal constraints could be served as prior information to optimize depth maps, and on the other hand, provide guidance for extracting reliable pixel-level supervision signals to train the model.</a:t>
            </a:r>
            <a:endParaRPr lang="zh-CN" altLang="en-US" dirty="0"/>
          </a:p>
        </p:txBody>
      </p:sp>
    </p:spTree>
    <p:extLst>
      <p:ext uri="{BB962C8B-B14F-4D97-AF65-F5344CB8AC3E}">
        <p14:creationId xmlns:p14="http://schemas.microsoft.com/office/powerpoint/2010/main" val="445650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r>
              <a:rPr lang="en-US" altLang="zh-CN" dirty="0"/>
              <a:t>Compared to current practice, Our design of LeoVR excels in three aspects. </a:t>
            </a:r>
          </a:p>
          <a:p>
            <a:r>
              <a:rPr lang="en-US" altLang="zh-CN" sz="1200" b="0" i="0" kern="1200" dirty="0">
                <a:solidFill>
                  <a:schemeClr val="tx1"/>
                </a:solidFill>
                <a:effectLst/>
                <a:latin typeface="+mn-lt"/>
                <a:ea typeface="+mn-ea"/>
                <a:cs typeface="+mn-cs"/>
              </a:rPr>
              <a:t>[Click] First, LeoVR takes consecutive time-synchronized images and LiDAR measurements as inputs, exploits vehicle motion information and guides the optimization.</a:t>
            </a:r>
          </a:p>
          <a:p>
            <a:r>
              <a:rPr lang="en-US" altLang="zh-CN" sz="1200" b="0" i="0" kern="1200" dirty="0">
                <a:solidFill>
                  <a:schemeClr val="tx1"/>
                </a:solidFill>
                <a:effectLst/>
                <a:latin typeface="+mn-lt"/>
                <a:ea typeface="+mn-ea"/>
                <a:cs typeface="+mn-cs"/>
              </a:rPr>
              <a:t>[Click] Second, we treat the depth map generated by the model as an intermediate depth priori for further factor graph based optimization.</a:t>
            </a:r>
          </a:p>
          <a:p>
            <a:r>
              <a:rPr lang="en-US" altLang="zh-CN" sz="1200" b="0" i="0" kern="1200" dirty="0">
                <a:solidFill>
                  <a:schemeClr val="tx1"/>
                </a:solidFill>
                <a:effectLst/>
                <a:latin typeface="+mn-lt"/>
                <a:ea typeface="+mn-ea"/>
                <a:cs typeface="+mn-cs"/>
              </a:rPr>
              <a:t>[Click] Finally, in addition to optimizing the depth map, we also reserve both vehicle pose and spatial feature points to instruct self-supervised training.</a:t>
            </a:r>
            <a:endParaRPr lang="zh-CN" altLang="en-US" dirty="0"/>
          </a:p>
        </p:txBody>
      </p:sp>
    </p:spTree>
    <p:extLst>
      <p:ext uri="{BB962C8B-B14F-4D97-AF65-F5344CB8AC3E}">
        <p14:creationId xmlns:p14="http://schemas.microsoft.com/office/powerpoint/2010/main" val="38350066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first introduce the learning-embedded motion aware optimization scheme. </a:t>
            </a:r>
          </a:p>
          <a:p>
            <a:r>
              <a:rPr lang="en-US" altLang="zh-CN" dirty="0"/>
              <a:t>[Click] Briefly, </a:t>
            </a:r>
            <a:r>
              <a:rPr lang="en-US" altLang="zh-CN" sz="1200" b="0" i="0" kern="1200" dirty="0">
                <a:solidFill>
                  <a:schemeClr val="tx1"/>
                </a:solidFill>
                <a:effectLst/>
                <a:latin typeface="+mn-lt"/>
                <a:ea typeface="+mn-ea"/>
                <a:cs typeface="+mn-cs"/>
              </a:rPr>
              <a:t>an optimization takes consecutive visual images, corresponding LiDAR samples, and intermediate depth information extracted from a depth map generator as inputs and then refines the depth of each pixel in the images.</a:t>
            </a:r>
          </a:p>
          <a:p>
            <a:r>
              <a:rPr lang="en-US" altLang="zh-CN" dirty="0"/>
              <a:t>[Click] Here, we use a factor graph to jointly optimize the depth, poses, and feature points. The factor graph consists of two types of nodes: variable nodes indicate the values to be optimized, while factor nodes represent the probability relationship between two variable nodes, the point factor associating pose with feature point, and the depth factor associating adjacent poses and depth maps.</a:t>
            </a:r>
          </a:p>
          <a:p>
            <a:r>
              <a:rPr lang="en-US" altLang="zh-CN" dirty="0"/>
              <a:t>[Click] We optimize all variable nodes simultaneously to obtain globally optimal results. Then </a:t>
            </a:r>
            <a:r>
              <a:rPr lang="en-US" altLang="zh-CN" sz="1200" b="0" i="0" kern="1200" dirty="0">
                <a:solidFill>
                  <a:schemeClr val="tx1"/>
                </a:solidFill>
                <a:effectLst/>
                <a:latin typeface="+mn-lt"/>
                <a:ea typeface="+mn-ea"/>
                <a:cs typeface="+mn-cs"/>
              </a:rPr>
              <a:t>we describe the measurements and residuals of two types of point factors, followed by the depth factor.</a:t>
            </a:r>
            <a:r>
              <a:rPr lang="en-US" altLang="zh-CN" dirty="0"/>
              <a:t> </a:t>
            </a:r>
            <a:endParaRPr lang="zh-CN" altLang="en-US" dirty="0"/>
          </a:p>
        </p:txBody>
      </p:sp>
      <p:sp>
        <p:nvSpPr>
          <p:cNvPr id="4" name="灯片编号占位符 3"/>
          <p:cNvSpPr>
            <a:spLocks noGrp="1"/>
          </p:cNvSpPr>
          <p:nvPr>
            <p:ph type="sldNum" sz="quarter" idx="5"/>
          </p:nvPr>
        </p:nvSpPr>
        <p:spPr/>
        <p:txBody>
          <a:bodyPr/>
          <a:lstStyle/>
          <a:p>
            <a:fld id="{2EB47890-5446-4662-AB75-3CEB6FA02C87}" type="slidenum">
              <a:rPr lang="zh-CN" altLang="en-US" smtClean="0"/>
              <a:t>8</a:t>
            </a:fld>
            <a:endParaRPr lang="zh-CN" altLang="en-US"/>
          </a:p>
        </p:txBody>
      </p:sp>
    </p:spTree>
    <p:extLst>
      <p:ext uri="{BB962C8B-B14F-4D97-AF65-F5344CB8AC3E}">
        <p14:creationId xmlns:p14="http://schemas.microsoft.com/office/powerpoint/2010/main" val="3006351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To optimize the vehicle’s poses and feature points, we first analyze the observation of the environment by the camera. </a:t>
                </a:r>
              </a:p>
              <a:p>
                <a:r>
                  <a:rPr lang="en-US" altLang="zh-CN" sz="1200" b="0" i="0" kern="1200" dirty="0">
                    <a:solidFill>
                      <a:schemeClr val="tx1"/>
                    </a:solidFill>
                    <a:effectLst/>
                    <a:latin typeface="+mn-lt"/>
                    <a:ea typeface="+mn-ea"/>
                    <a:cs typeface="+mn-cs"/>
                  </a:rPr>
                  <a:t>[Click] Given a triangulated spatial point </a:t>
                </a:r>
                <a:r>
                  <a:rPr lang="en-US" altLang="zh-CN" sz="1200" b="0" i="0" kern="1200" dirty="0" err="1">
                    <a:solidFill>
                      <a:schemeClr val="tx1"/>
                    </a:solidFill>
                    <a:effectLst/>
                    <a:latin typeface="+mn-lt"/>
                    <a:ea typeface="+mn-ea"/>
                    <a:cs typeface="+mn-cs"/>
                  </a:rPr>
                  <a:t>P_k</a:t>
                </a:r>
                <a:r>
                  <a:rPr lang="en-US" altLang="zh-CN" sz="1200" b="0" i="0" kern="1200" dirty="0">
                    <a:solidFill>
                      <a:schemeClr val="tx1"/>
                    </a:solidFill>
                    <a:effectLst/>
                    <a:latin typeface="+mn-lt"/>
                    <a:ea typeface="+mn-ea"/>
                    <a:cs typeface="+mn-cs"/>
                  </a:rPr>
                  <a:t> in previous frames,</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we can find a corresponding detection on the current image plane.</a:t>
                </a:r>
              </a:p>
              <a:p>
                <a:r>
                  <a:rPr lang="en-US" altLang="zh-CN" sz="1200" b="0" i="0" kern="1200" dirty="0">
                    <a:solidFill>
                      <a:schemeClr val="tx1"/>
                    </a:solidFill>
                    <a:effectLst/>
                    <a:latin typeface="+mn-lt"/>
                    <a:ea typeface="+mn-ea"/>
                    <a:cs typeface="+mn-cs"/>
                  </a:rPr>
                  <a:t>[Click] We can also re-project the </a:t>
                </a:r>
                <a:r>
                  <a:rPr lang="en-US" altLang="zh-CN" sz="1200" b="0" i="0" kern="1200" dirty="0" err="1">
                    <a:solidFill>
                      <a:schemeClr val="tx1"/>
                    </a:solidFill>
                    <a:effectLst/>
                    <a:latin typeface="+mn-lt"/>
                    <a:ea typeface="+mn-ea"/>
                    <a:cs typeface="+mn-cs"/>
                  </a:rPr>
                  <a:t>P_k</a:t>
                </a:r>
                <a:r>
                  <a:rPr lang="en-US" altLang="zh-CN" sz="1200" b="0" i="0" kern="1200" dirty="0">
                    <a:solidFill>
                      <a:schemeClr val="tx1"/>
                    </a:solidFill>
                    <a:effectLst/>
                    <a:latin typeface="+mn-lt"/>
                    <a:ea typeface="+mn-ea"/>
                    <a:cs typeface="+mn-cs"/>
                  </a:rPr>
                  <a:t> to the current view, and the residual at pose </a:t>
                </a:r>
                <a14:m>
                  <m:oMath xmlns:m="http://schemas.openxmlformats.org/officeDocument/2006/math">
                    <m:sSub>
                      <m:sSubPr>
                        <m:ctrlPr>
                          <a:rPr lang="en-US" altLang="zh-CN" b="1" i="1" dirty="0" smtClean="0">
                            <a:solidFill>
                              <a:prstClr val="black">
                                <a:lumMod val="75000"/>
                                <a:lumOff val="25000"/>
                              </a:prstClr>
                            </a:solidFill>
                            <a:latin typeface="Cambria Math" panose="02040503050406030204" pitchFamily="18" charset="0"/>
                          </a:rPr>
                        </m:ctrlPr>
                      </m:sSubPr>
                      <m:e>
                        <m:r>
                          <a:rPr lang="zh-CN" altLang="en-US" b="1" i="1" dirty="0">
                            <a:solidFill>
                              <a:prstClr val="black">
                                <a:lumMod val="75000"/>
                                <a:lumOff val="25000"/>
                              </a:prstClr>
                            </a:solidFill>
                            <a:latin typeface="Cambria Math" panose="02040503050406030204" pitchFamily="18" charset="0"/>
                          </a:rPr>
                          <m:t>𝜽</m:t>
                        </m:r>
                      </m:e>
                      <m:sub>
                        <m:r>
                          <a:rPr lang="en-US" altLang="zh-CN" b="0" i="1" dirty="0" smtClean="0">
                            <a:solidFill>
                              <a:prstClr val="black">
                                <a:lumMod val="75000"/>
                                <a:lumOff val="25000"/>
                              </a:prstClr>
                            </a:solidFill>
                            <a:latin typeface="Cambria Math" panose="02040503050406030204" pitchFamily="18" charset="0"/>
                          </a:rPr>
                          <m:t>𝑖</m:t>
                        </m:r>
                      </m:sub>
                    </m:sSub>
                  </m:oMath>
                </a14:m>
                <a:r>
                  <a:rPr lang="zh-CN" altLang="en-US" dirty="0"/>
                  <a:t> </a:t>
                </a:r>
                <a:r>
                  <a:rPr lang="en-US" altLang="zh-CN" dirty="0"/>
                  <a:t>for feature point </a:t>
                </a:r>
                <a:r>
                  <a:rPr lang="en-US" altLang="zh-CN" dirty="0" err="1"/>
                  <a:t>P_k</a:t>
                </a:r>
                <a:r>
                  <a:rPr lang="en-US" altLang="zh-CN" baseline="0" dirty="0"/>
                  <a:t> can be formulated as follows.</a:t>
                </a:r>
              </a:p>
              <a:p>
                <a:r>
                  <a:rPr lang="en-US" altLang="zh-CN" baseline="0" dirty="0"/>
                  <a:t>[Click] </a:t>
                </a:r>
                <a:r>
                  <a:rPr lang="en-US" altLang="zh-CN" sz="1200" b="0" i="0" kern="1200" dirty="0">
                    <a:solidFill>
                      <a:schemeClr val="tx1"/>
                    </a:solidFill>
                    <a:effectLst/>
                    <a:latin typeface="+mn-lt"/>
                    <a:ea typeface="+mn-ea"/>
                    <a:cs typeface="+mn-cs"/>
                  </a:rPr>
                  <a:t>This point factor measures the difference between the pixel location of the observed feature point and the re-projection location of the triangulated 3D point. </a:t>
                </a:r>
                <a:endParaRPr lang="zh-CN" altLang="en-US" dirty="0"/>
              </a:p>
            </p:txBody>
          </p:sp>
        </mc:Choice>
        <mc:Fallback xmlns="">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To optimize the vehicle’s poses and feature points, we first analyze the observation of the environment by the camera. </a:t>
                </a:r>
              </a:p>
              <a:p>
                <a:r>
                  <a:rPr lang="en-US" altLang="zh-CN" sz="1200" b="0" i="0" kern="1200" dirty="0">
                    <a:solidFill>
                      <a:schemeClr val="tx1"/>
                    </a:solidFill>
                    <a:effectLst/>
                    <a:latin typeface="+mn-lt"/>
                    <a:ea typeface="+mn-ea"/>
                    <a:cs typeface="+mn-cs"/>
                  </a:rPr>
                  <a:t>[Click] Given a triangulated spatial point </a:t>
                </a:r>
                <a:r>
                  <a:rPr lang="en-US" altLang="zh-CN" sz="1200" b="0" i="0" kern="1200" dirty="0" err="1">
                    <a:solidFill>
                      <a:schemeClr val="tx1"/>
                    </a:solidFill>
                    <a:effectLst/>
                    <a:latin typeface="+mn-lt"/>
                    <a:ea typeface="+mn-ea"/>
                    <a:cs typeface="+mn-cs"/>
                  </a:rPr>
                  <a:t>P_k</a:t>
                </a:r>
                <a:r>
                  <a:rPr lang="en-US" altLang="zh-CN" sz="1200" b="0" i="0" kern="1200" dirty="0">
                    <a:solidFill>
                      <a:schemeClr val="tx1"/>
                    </a:solidFill>
                    <a:effectLst/>
                    <a:latin typeface="+mn-lt"/>
                    <a:ea typeface="+mn-ea"/>
                    <a:cs typeface="+mn-cs"/>
                  </a:rPr>
                  <a:t> in previous frames,</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we can find a corresponding detection on the current image plane.</a:t>
                </a:r>
              </a:p>
              <a:p>
                <a:r>
                  <a:rPr lang="en-US" altLang="zh-CN" sz="1200" b="0" i="0" kern="1200" dirty="0">
                    <a:solidFill>
                      <a:schemeClr val="tx1"/>
                    </a:solidFill>
                    <a:effectLst/>
                    <a:latin typeface="+mn-lt"/>
                    <a:ea typeface="+mn-ea"/>
                    <a:cs typeface="+mn-cs"/>
                  </a:rPr>
                  <a:t>[Click] We can also re-project the </a:t>
                </a:r>
                <a:r>
                  <a:rPr lang="en-US" altLang="zh-CN" sz="1200" b="0" i="0" kern="1200" dirty="0" err="1">
                    <a:solidFill>
                      <a:schemeClr val="tx1"/>
                    </a:solidFill>
                    <a:effectLst/>
                    <a:latin typeface="+mn-lt"/>
                    <a:ea typeface="+mn-ea"/>
                    <a:cs typeface="+mn-cs"/>
                  </a:rPr>
                  <a:t>P_k</a:t>
                </a:r>
                <a:r>
                  <a:rPr lang="en-US" altLang="zh-CN" sz="1200" b="0" i="0" kern="1200" dirty="0">
                    <a:solidFill>
                      <a:schemeClr val="tx1"/>
                    </a:solidFill>
                    <a:effectLst/>
                    <a:latin typeface="+mn-lt"/>
                    <a:ea typeface="+mn-ea"/>
                    <a:cs typeface="+mn-cs"/>
                  </a:rPr>
                  <a:t> to the current view, and the residual at pose </a:t>
                </a:r>
                <a:r>
                  <a:rPr lang="zh-CN" altLang="en-US" b="1" i="0" dirty="0">
                    <a:solidFill>
                      <a:prstClr val="black">
                        <a:lumMod val="75000"/>
                        <a:lumOff val="25000"/>
                      </a:prstClr>
                    </a:solidFill>
                    <a:latin typeface="Cambria Math" panose="02040503050406030204" pitchFamily="18" charset="0"/>
                  </a:rPr>
                  <a:t>𝜽</a:t>
                </a:r>
                <a:r>
                  <a:rPr lang="en-US" altLang="zh-CN" b="1" i="0" dirty="0">
                    <a:solidFill>
                      <a:prstClr val="black">
                        <a:lumMod val="75000"/>
                        <a:lumOff val="25000"/>
                      </a:prstClr>
                    </a:solidFill>
                    <a:latin typeface="Cambria Math" panose="02040503050406030204" pitchFamily="18" charset="0"/>
                  </a:rPr>
                  <a:t>_</a:t>
                </a:r>
                <a:r>
                  <a:rPr lang="en-US" altLang="zh-CN" b="0" i="0" dirty="0">
                    <a:solidFill>
                      <a:prstClr val="black">
                        <a:lumMod val="75000"/>
                        <a:lumOff val="25000"/>
                      </a:prstClr>
                    </a:solidFill>
                    <a:latin typeface="Cambria Math" panose="02040503050406030204" pitchFamily="18" charset="0"/>
                  </a:rPr>
                  <a:t>𝑖</a:t>
                </a:r>
                <a:r>
                  <a:rPr lang="zh-CN" altLang="en-US" dirty="0"/>
                  <a:t> </a:t>
                </a:r>
                <a:r>
                  <a:rPr lang="en-US" altLang="zh-CN" dirty="0"/>
                  <a:t>for feature point </a:t>
                </a:r>
                <a:r>
                  <a:rPr lang="en-US" altLang="zh-CN" dirty="0" err="1"/>
                  <a:t>P_k</a:t>
                </a:r>
                <a:r>
                  <a:rPr lang="en-US" altLang="zh-CN" baseline="0" dirty="0"/>
                  <a:t> can be formulated as follows.</a:t>
                </a:r>
              </a:p>
              <a:p>
                <a:r>
                  <a:rPr lang="en-US" altLang="zh-CN" baseline="0" dirty="0"/>
                  <a:t>[Click] </a:t>
                </a:r>
                <a:r>
                  <a:rPr lang="en-US" altLang="zh-CN" sz="1200" b="0" i="0" kern="1200" dirty="0">
                    <a:solidFill>
                      <a:schemeClr val="tx1"/>
                    </a:solidFill>
                    <a:effectLst/>
                    <a:latin typeface="+mn-lt"/>
                    <a:ea typeface="+mn-ea"/>
                    <a:cs typeface="+mn-cs"/>
                  </a:rPr>
                  <a:t>This point factor measures the difference between the pixel location of the observed feature point and the re-projection location of the triangulated 3D point. </a:t>
                </a:r>
                <a:endParaRPr lang="zh-CN" altLang="en-US" dirty="0"/>
              </a:p>
            </p:txBody>
          </p:sp>
        </mc:Fallback>
      </mc:AlternateContent>
      <p:sp>
        <p:nvSpPr>
          <p:cNvPr id="4" name="灯片编号占位符 3"/>
          <p:cNvSpPr>
            <a:spLocks noGrp="1"/>
          </p:cNvSpPr>
          <p:nvPr>
            <p:ph type="sldNum" sz="quarter" idx="5"/>
          </p:nvPr>
        </p:nvSpPr>
        <p:spPr/>
        <p:txBody>
          <a:bodyPr/>
          <a:lstStyle/>
          <a:p>
            <a:fld id="{2EB47890-5446-4662-AB75-3CEB6FA02C87}" type="slidenum">
              <a:rPr lang="zh-CN" altLang="en-US" smtClean="0"/>
              <a:t>9</a:t>
            </a:fld>
            <a:endParaRPr lang="zh-CN" altLang="en-US"/>
          </a:p>
        </p:txBody>
      </p:sp>
    </p:spTree>
    <p:extLst>
      <p:ext uri="{BB962C8B-B14F-4D97-AF65-F5344CB8AC3E}">
        <p14:creationId xmlns:p14="http://schemas.microsoft.com/office/powerpoint/2010/main" val="814784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283200" y="4343400"/>
            <a:ext cx="6908800" cy="914400"/>
          </a:xfrm>
        </p:spPr>
        <p:txBody>
          <a:bodyPr/>
          <a:lstStyle>
            <a:lvl1pPr>
              <a:defRPr>
                <a:latin typeface="Calibri" panose="020F0502020204030204" pitchFamily="34" charset="0"/>
              </a:defRPr>
            </a:lvl1pPr>
          </a:lstStyle>
          <a:p>
            <a:pPr lvl="0"/>
            <a:r>
              <a:rPr lang="zh-CN" altLang="en-US" noProof="0" dirty="0"/>
              <a:t>单击此处编辑母版标题样式</a:t>
            </a:r>
            <a:endParaRPr lang="en-US" altLang="zh-CN" noProof="0" dirty="0"/>
          </a:p>
        </p:txBody>
      </p:sp>
      <p:sp>
        <p:nvSpPr>
          <p:cNvPr id="3075" name="Rectangle 3"/>
          <p:cNvSpPr>
            <a:spLocks noGrp="1" noChangeArrowheads="1"/>
          </p:cNvSpPr>
          <p:nvPr>
            <p:ph type="subTitle" idx="1"/>
          </p:nvPr>
        </p:nvSpPr>
        <p:spPr>
          <a:xfrm>
            <a:off x="5283200" y="5181600"/>
            <a:ext cx="6908800" cy="457200"/>
          </a:xfrm>
        </p:spPr>
        <p:txBody>
          <a:bodyPr/>
          <a:lstStyle>
            <a:lvl1pPr marL="0" indent="0">
              <a:buFontTx/>
              <a:buNone/>
              <a:defRPr>
                <a:latin typeface="Calibri" panose="020F0502020204030204" pitchFamily="34" charset="0"/>
              </a:defRPr>
            </a:lvl1pPr>
          </a:lstStyle>
          <a:p>
            <a:pPr lvl="0"/>
            <a:r>
              <a:rPr lang="zh-CN" altLang="en-US" noProof="0"/>
              <a:t>单击此处编辑母版副标题样式</a:t>
            </a:r>
            <a:endParaRPr lang="en-US" altLang="zh-CN" noProof="0"/>
          </a:p>
        </p:txBody>
      </p:sp>
      <p:sp>
        <p:nvSpPr>
          <p:cNvPr id="3076" name="Rectangle 4"/>
          <p:cNvSpPr>
            <a:spLocks noGrp="1" noChangeArrowheads="1"/>
          </p:cNvSpPr>
          <p:nvPr>
            <p:ph type="dt" sz="half" idx="2"/>
          </p:nvPr>
        </p:nvSpPr>
        <p:spPr/>
        <p:txBody>
          <a:bodyPr/>
          <a:lstStyle>
            <a:lvl1pPr>
              <a:defRPr>
                <a:latin typeface="Calibri" panose="020F0502020204030204" pitchFamily="34" charset="0"/>
              </a:defRPr>
            </a:lvl1pPr>
          </a:lstStyle>
          <a:p>
            <a:endParaRPr lang="en-US" altLang="zh-CN"/>
          </a:p>
        </p:txBody>
      </p:sp>
      <p:sp>
        <p:nvSpPr>
          <p:cNvPr id="3077" name="Rectangle 5"/>
          <p:cNvSpPr>
            <a:spLocks noGrp="1" noChangeArrowheads="1"/>
          </p:cNvSpPr>
          <p:nvPr>
            <p:ph type="ftr" sz="quarter" idx="3"/>
          </p:nvPr>
        </p:nvSpPr>
        <p:spPr/>
        <p:txBody>
          <a:bodyPr/>
          <a:lstStyle>
            <a:lvl1pPr>
              <a:defRPr>
                <a:latin typeface="Calibri" panose="020F0502020204030204" pitchFamily="34" charset="0"/>
              </a:defRPr>
            </a:lvl1pPr>
          </a:lstStyle>
          <a:p>
            <a:endParaRPr lang="en-US" altLang="zh-CN"/>
          </a:p>
        </p:txBody>
      </p:sp>
      <p:sp>
        <p:nvSpPr>
          <p:cNvPr id="3078" name="Rectangle 6"/>
          <p:cNvSpPr>
            <a:spLocks noGrp="1" noChangeArrowheads="1"/>
          </p:cNvSpPr>
          <p:nvPr>
            <p:ph type="sldNum" sz="quarter" idx="4"/>
          </p:nvPr>
        </p:nvSpPr>
        <p:spPr/>
        <p:txBody>
          <a:bodyPr/>
          <a:lstStyle>
            <a:lvl1pPr>
              <a:defRPr>
                <a:latin typeface="Calibri" panose="020F0502020204030204" pitchFamily="34" charset="0"/>
              </a:defRPr>
            </a:lvl1pPr>
          </a:lstStyle>
          <a:p>
            <a:fld id="{8F9319D8-D4A7-4302-836F-6BE09FA24844}" type="slidenum">
              <a:rPr lang="en-US" altLang="zh-CN" smtClean="0"/>
              <a:t>‹#›</a:t>
            </a:fld>
            <a:endParaRPr lang="en-US" altLang="zh-CN" dirty="0"/>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AC261BCC-5B0B-4E2E-ADFB-5F01A337C7A8}" type="slidenum">
              <a:rPr lang="en-US" altLang="zh-CN"/>
              <a:t>‹#›</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E2BC147C-3CBD-466D-9DC4-9C6D687FAC2A}" type="slidenum">
              <a:rPr lang="en-US" altLang="zh-CN"/>
              <a:t>‹#›</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sp>
        <p:nvSpPr>
          <p:cNvPr id="9" name="Shape 9"/>
          <p:cNvSpPr txBox="1">
            <a:spLocks noGrp="1"/>
          </p:cNvSpPr>
          <p:nvPr>
            <p:ph type="ctrTitle"/>
          </p:nvPr>
        </p:nvSpPr>
        <p:spPr>
          <a:xfrm>
            <a:off x="961901" y="3785246"/>
            <a:ext cx="6955599" cy="1546500"/>
          </a:xfrm>
          <a:prstGeom prst="rect">
            <a:avLst/>
          </a:prstGeom>
        </p:spPr>
        <p:txBody>
          <a:bodyPr lIns="91425" tIns="91425" rIns="91425" bIns="91425" anchor="t" anchorCtr="0"/>
          <a:lstStyle>
            <a:lvl1pPr lvl="0">
              <a:spcBef>
                <a:spcPts val="0"/>
              </a:spcBef>
              <a:buClr>
                <a:srgbClr val="2185C5"/>
              </a:buClr>
              <a:buSzPct val="100000"/>
              <a:defRPr sz="4800">
                <a:solidFill>
                  <a:srgbClr val="2185C5"/>
                </a:solidFill>
              </a:defRPr>
            </a:lvl1pPr>
            <a:lvl2pPr lvl="1">
              <a:spcBef>
                <a:spcPts val="0"/>
              </a:spcBef>
              <a:buClr>
                <a:srgbClr val="2185C5"/>
              </a:buClr>
              <a:buSzPct val="100000"/>
              <a:defRPr sz="4800">
                <a:solidFill>
                  <a:srgbClr val="2185C5"/>
                </a:solidFill>
              </a:defRPr>
            </a:lvl2pPr>
            <a:lvl3pPr lvl="2">
              <a:spcBef>
                <a:spcPts val="0"/>
              </a:spcBef>
              <a:buClr>
                <a:srgbClr val="2185C5"/>
              </a:buClr>
              <a:buSzPct val="100000"/>
              <a:defRPr sz="4800">
                <a:solidFill>
                  <a:srgbClr val="2185C5"/>
                </a:solidFill>
              </a:defRPr>
            </a:lvl3pPr>
            <a:lvl4pPr lvl="3">
              <a:spcBef>
                <a:spcPts val="0"/>
              </a:spcBef>
              <a:buClr>
                <a:srgbClr val="2185C5"/>
              </a:buClr>
              <a:buSzPct val="100000"/>
              <a:defRPr sz="4800">
                <a:solidFill>
                  <a:srgbClr val="2185C5"/>
                </a:solidFill>
              </a:defRPr>
            </a:lvl4pPr>
            <a:lvl5pPr lvl="4">
              <a:spcBef>
                <a:spcPts val="0"/>
              </a:spcBef>
              <a:buClr>
                <a:srgbClr val="2185C5"/>
              </a:buClr>
              <a:buSzPct val="100000"/>
              <a:defRPr sz="4800">
                <a:solidFill>
                  <a:srgbClr val="2185C5"/>
                </a:solidFill>
              </a:defRPr>
            </a:lvl5pPr>
            <a:lvl6pPr lvl="5">
              <a:spcBef>
                <a:spcPts val="0"/>
              </a:spcBef>
              <a:buClr>
                <a:srgbClr val="2185C5"/>
              </a:buClr>
              <a:buSzPct val="100000"/>
              <a:defRPr sz="4800">
                <a:solidFill>
                  <a:srgbClr val="2185C5"/>
                </a:solidFill>
              </a:defRPr>
            </a:lvl6pPr>
            <a:lvl7pPr lvl="6">
              <a:spcBef>
                <a:spcPts val="0"/>
              </a:spcBef>
              <a:buClr>
                <a:srgbClr val="2185C5"/>
              </a:buClr>
              <a:buSzPct val="100000"/>
              <a:defRPr sz="4800">
                <a:solidFill>
                  <a:srgbClr val="2185C5"/>
                </a:solidFill>
              </a:defRPr>
            </a:lvl7pPr>
            <a:lvl8pPr lvl="7">
              <a:spcBef>
                <a:spcPts val="0"/>
              </a:spcBef>
              <a:buClr>
                <a:srgbClr val="2185C5"/>
              </a:buClr>
              <a:buSzPct val="100000"/>
              <a:defRPr sz="4800">
                <a:solidFill>
                  <a:srgbClr val="2185C5"/>
                </a:solidFill>
              </a:defRPr>
            </a:lvl8pPr>
            <a:lvl9pPr lvl="8">
              <a:spcBef>
                <a:spcPts val="0"/>
              </a:spcBef>
              <a:buClr>
                <a:srgbClr val="2185C5"/>
              </a:buClr>
              <a:buSzPct val="100000"/>
              <a:defRPr sz="4800">
                <a:solidFill>
                  <a:srgbClr val="2185C5"/>
                </a:solidFill>
              </a:defRPr>
            </a:lvl9pPr>
          </a:lstStyle>
          <a:p>
            <a:endParaRPr dirty="0"/>
          </a:p>
        </p:txBody>
      </p:sp>
      <p:sp>
        <p:nvSpPr>
          <p:cNvPr id="10" name="Shape 10"/>
          <p:cNvSpPr/>
          <p:nvPr/>
        </p:nvSpPr>
        <p:spPr>
          <a:xfrm>
            <a:off x="7917661" y="3377551"/>
            <a:ext cx="962400" cy="102899"/>
          </a:xfrm>
          <a:prstGeom prst="rect">
            <a:avLst/>
          </a:prstGeom>
          <a:solidFill>
            <a:srgbClr val="FF9715"/>
          </a:solidFill>
          <a:ln>
            <a:noFill/>
          </a:ln>
        </p:spPr>
        <p:txBody>
          <a:bodyPr lIns="91425" tIns="91425" rIns="91425" bIns="91425" anchor="ctr" anchorCtr="0">
            <a:noAutofit/>
          </a:bodyPr>
          <a:lstStyle/>
          <a:p>
            <a:pPr lvl="0">
              <a:spcBef>
                <a:spcPts val="0"/>
              </a:spcBef>
              <a:buNone/>
            </a:pPr>
            <a:endParaRPr/>
          </a:p>
        </p:txBody>
      </p:sp>
      <p:sp>
        <p:nvSpPr>
          <p:cNvPr id="11" name="Shape 11"/>
          <p:cNvSpPr/>
          <p:nvPr/>
        </p:nvSpPr>
        <p:spPr>
          <a:xfrm>
            <a:off x="8879813" y="3377551"/>
            <a:ext cx="962400" cy="102899"/>
          </a:xfrm>
          <a:prstGeom prst="rect">
            <a:avLst/>
          </a:prstGeom>
          <a:solidFill>
            <a:srgbClr val="F20253"/>
          </a:solidFill>
          <a:ln>
            <a:noFill/>
          </a:ln>
        </p:spPr>
        <p:txBody>
          <a:bodyPr lIns="91425" tIns="91425" rIns="91425" bIns="91425" anchor="ctr" anchorCtr="0">
            <a:noAutofit/>
          </a:bodyPr>
          <a:lstStyle/>
          <a:p>
            <a:pPr lvl="0">
              <a:spcBef>
                <a:spcPts val="0"/>
              </a:spcBef>
              <a:buNone/>
            </a:pPr>
            <a:endParaRPr/>
          </a:p>
        </p:txBody>
      </p:sp>
      <p:sp>
        <p:nvSpPr>
          <p:cNvPr id="12" name="Shape 12"/>
          <p:cNvSpPr/>
          <p:nvPr/>
        </p:nvSpPr>
        <p:spPr>
          <a:xfrm>
            <a:off x="-1" y="3377551"/>
            <a:ext cx="962400" cy="102899"/>
          </a:xfrm>
          <a:prstGeom prst="rect">
            <a:avLst/>
          </a:prstGeom>
          <a:solidFill>
            <a:srgbClr val="7ECEFD"/>
          </a:solidFill>
          <a:ln>
            <a:noFill/>
          </a:ln>
        </p:spPr>
        <p:txBody>
          <a:bodyPr lIns="91425" tIns="91425" rIns="91425" bIns="91425" anchor="ctr" anchorCtr="0">
            <a:noAutofit/>
          </a:bodyPr>
          <a:lstStyle/>
          <a:p>
            <a:pPr lvl="0">
              <a:spcBef>
                <a:spcPts val="0"/>
              </a:spcBef>
              <a:buNone/>
            </a:pPr>
            <a:endParaRPr/>
          </a:p>
        </p:txBody>
      </p:sp>
      <p:sp>
        <p:nvSpPr>
          <p:cNvPr id="13" name="Shape 13"/>
          <p:cNvSpPr/>
          <p:nvPr/>
        </p:nvSpPr>
        <p:spPr>
          <a:xfrm>
            <a:off x="961899" y="3377551"/>
            <a:ext cx="6955599" cy="102899"/>
          </a:xfrm>
          <a:prstGeom prst="rect">
            <a:avLst/>
          </a:prstGeom>
          <a:solidFill>
            <a:srgbClr val="2185C5"/>
          </a:solidFill>
          <a:ln>
            <a:noFill/>
          </a:ln>
        </p:spPr>
        <p:txBody>
          <a:bodyPr lIns="91425" tIns="91425" rIns="91425" bIns="91425" anchor="ctr" anchorCtr="0">
            <a:noAutofit/>
          </a:bodyPr>
          <a:lstStyle/>
          <a:p>
            <a:pPr lvl="0">
              <a:spcBef>
                <a:spcPts val="0"/>
              </a:spcBef>
              <a:buNone/>
            </a:pPr>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ctr">
              <a:defRPr sz="4400">
                <a:latin typeface="Microsoft YaHei" panose="020B0503020204020204" charset="-122"/>
                <a:ea typeface="Microsoft YaHei" panose="020B0503020204020204" charset="-122"/>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sz="2800">
                <a:latin typeface="Microsoft YaHei" panose="020B0503020204020204" charset="-122"/>
                <a:ea typeface="Microsoft YaHei" panose="020B0503020204020204" charset="-122"/>
              </a:defRPr>
            </a:lvl1pPr>
            <a:lvl2pPr>
              <a:defRPr sz="2400">
                <a:latin typeface="Microsoft YaHei" panose="020B0503020204020204" charset="-122"/>
                <a:ea typeface="Microsoft YaHei" panose="020B0503020204020204" charset="-122"/>
              </a:defRPr>
            </a:lvl2pPr>
            <a:lvl3pPr>
              <a:defRPr sz="2000">
                <a:latin typeface="Microsoft YaHei" panose="020B0503020204020204" charset="-122"/>
                <a:ea typeface="Microsoft YaHei" panose="020B0503020204020204" charset="-122"/>
              </a:defRPr>
            </a:lvl3pPr>
            <a:lvl4pPr>
              <a:defRPr sz="1800">
                <a:latin typeface="Microsoft YaHei" panose="020B0503020204020204" charset="-122"/>
                <a:ea typeface="Microsoft YaHei" panose="020B0503020204020204" charset="-122"/>
              </a:defRPr>
            </a:lvl4pPr>
            <a:lvl5pPr>
              <a:defRPr sz="1600">
                <a:latin typeface="Microsoft YaHei" panose="020B0503020204020204" charset="-122"/>
                <a:ea typeface="Microsoft YaHei"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atin typeface="Calibri" panose="020F0502020204030204" pitchFamily="34" charset="0"/>
              </a:defRPr>
            </a:lvl1pPr>
          </a:lstStyle>
          <a:p>
            <a:endParaRPr lang="en-US" altLang="zh-CN"/>
          </a:p>
        </p:txBody>
      </p:sp>
      <p:sp>
        <p:nvSpPr>
          <p:cNvPr id="5" name="页脚占位符 4"/>
          <p:cNvSpPr>
            <a:spLocks noGrp="1"/>
          </p:cNvSpPr>
          <p:nvPr>
            <p:ph type="ftr" sz="quarter" idx="11"/>
          </p:nvPr>
        </p:nvSpPr>
        <p:spPr/>
        <p:txBody>
          <a:bodyPr/>
          <a:lstStyle>
            <a:lvl1pPr>
              <a:defRPr>
                <a:latin typeface="Calibri" panose="020F0502020204030204" pitchFamily="34" charset="0"/>
              </a:defRPr>
            </a:lvl1pPr>
          </a:lstStyle>
          <a:p>
            <a:endParaRPr lang="en-US" altLang="zh-CN"/>
          </a:p>
        </p:txBody>
      </p:sp>
      <p:sp>
        <p:nvSpPr>
          <p:cNvPr id="6" name="灯片编号占位符 5"/>
          <p:cNvSpPr>
            <a:spLocks noGrp="1"/>
          </p:cNvSpPr>
          <p:nvPr>
            <p:ph type="sldNum" sz="quarter" idx="12"/>
          </p:nvPr>
        </p:nvSpPr>
        <p:spPr/>
        <p:txBody>
          <a:bodyPr/>
          <a:lstStyle>
            <a:lvl1pPr>
              <a:defRPr>
                <a:latin typeface="Calibri" panose="020F0502020204030204" pitchFamily="34" charset="0"/>
              </a:defRPr>
            </a:lvl1pPr>
          </a:lstStyle>
          <a:p>
            <a:fld id="{87AB51E9-348C-4DC8-84CE-839F8B9DCC07}" type="slidenum">
              <a:rPr lang="en-US" altLang="zh-CN" smtClean="0"/>
              <a:t>‹#›</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atin typeface="Calibri" panose="020F0502020204030204" pitchFamily="34" charset="0"/>
              </a:defRPr>
            </a:lvl1pPr>
          </a:lstStyle>
          <a:p>
            <a:r>
              <a:rPr lang="zh-CN" altLang="en-US" dirty="0"/>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lvl1pPr>
              <a:defRPr>
                <a:latin typeface="Calibri" panose="020F0502020204030204" pitchFamily="34" charset="0"/>
              </a:defRPr>
            </a:lvl1pPr>
          </a:lstStyle>
          <a:p>
            <a:endParaRPr lang="en-US" altLang="zh-CN"/>
          </a:p>
        </p:txBody>
      </p:sp>
      <p:sp>
        <p:nvSpPr>
          <p:cNvPr id="5" name="页脚占位符 4"/>
          <p:cNvSpPr>
            <a:spLocks noGrp="1"/>
          </p:cNvSpPr>
          <p:nvPr>
            <p:ph type="ftr" sz="quarter" idx="11"/>
          </p:nvPr>
        </p:nvSpPr>
        <p:spPr/>
        <p:txBody>
          <a:bodyPr/>
          <a:lstStyle>
            <a:lvl1pPr>
              <a:defRPr>
                <a:latin typeface="Calibri" panose="020F0502020204030204" pitchFamily="34" charset="0"/>
              </a:defRPr>
            </a:lvl1pPr>
          </a:lstStyle>
          <a:p>
            <a:endParaRPr lang="en-US" altLang="zh-CN"/>
          </a:p>
        </p:txBody>
      </p:sp>
      <p:sp>
        <p:nvSpPr>
          <p:cNvPr id="6" name="灯片编号占位符 5"/>
          <p:cNvSpPr>
            <a:spLocks noGrp="1"/>
          </p:cNvSpPr>
          <p:nvPr>
            <p:ph type="sldNum" sz="quarter" idx="12"/>
          </p:nvPr>
        </p:nvSpPr>
        <p:spPr/>
        <p:txBody>
          <a:bodyPr/>
          <a:lstStyle>
            <a:lvl1pPr>
              <a:defRPr>
                <a:latin typeface="Calibri" panose="020F0502020204030204" pitchFamily="34" charset="0"/>
              </a:defRPr>
            </a:lvl1pPr>
          </a:lstStyle>
          <a:p>
            <a:fld id="{1324CF73-5DCA-4897-BF85-A0A3AED7061B}" type="slidenum">
              <a:rPr lang="en-US" altLang="zh-CN" smtClean="0"/>
              <a:t>‹#›</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ctr">
              <a:defRPr sz="4400">
                <a:latin typeface="Microsoft YaHei" panose="020B0503020204020204" charset="-122"/>
                <a:ea typeface="Microsoft YaHei" panose="020B0503020204020204" charset="-122"/>
              </a:defRPr>
            </a:lvl1pPr>
          </a:lstStyle>
          <a:p>
            <a:r>
              <a:rPr lang="zh-CN" altLang="en-US" dirty="0"/>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97600" y="1600201"/>
            <a:ext cx="5384800" cy="4525963"/>
          </a:xfrm>
        </p:spPr>
        <p:txBody>
          <a:bodyPr/>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lvl1pPr>
              <a:defRPr>
                <a:latin typeface="Calibri" panose="020F0502020204030204" pitchFamily="34" charset="0"/>
              </a:defRPr>
            </a:lvl1pPr>
          </a:lstStyle>
          <a:p>
            <a:endParaRPr lang="en-US" altLang="zh-CN"/>
          </a:p>
        </p:txBody>
      </p:sp>
      <p:sp>
        <p:nvSpPr>
          <p:cNvPr id="6" name="页脚占位符 5"/>
          <p:cNvSpPr>
            <a:spLocks noGrp="1"/>
          </p:cNvSpPr>
          <p:nvPr>
            <p:ph type="ftr" sz="quarter" idx="11"/>
          </p:nvPr>
        </p:nvSpPr>
        <p:spPr/>
        <p:txBody>
          <a:bodyPr/>
          <a:lstStyle>
            <a:lvl1pPr>
              <a:defRPr>
                <a:latin typeface="Calibri" panose="020F0502020204030204" pitchFamily="34" charset="0"/>
              </a:defRPr>
            </a:lvl1pPr>
          </a:lstStyle>
          <a:p>
            <a:endParaRPr lang="en-US" altLang="zh-CN"/>
          </a:p>
        </p:txBody>
      </p:sp>
      <p:sp>
        <p:nvSpPr>
          <p:cNvPr id="7" name="灯片编号占位符 6"/>
          <p:cNvSpPr>
            <a:spLocks noGrp="1"/>
          </p:cNvSpPr>
          <p:nvPr>
            <p:ph type="sldNum" sz="quarter" idx="12"/>
          </p:nvPr>
        </p:nvSpPr>
        <p:spPr/>
        <p:txBody>
          <a:bodyPr/>
          <a:lstStyle>
            <a:lvl1pPr>
              <a:defRPr>
                <a:latin typeface="Calibri" panose="020F0502020204030204" pitchFamily="34" charset="0"/>
              </a:defRPr>
            </a:lvl1pPr>
          </a:lstStyle>
          <a:p>
            <a:fld id="{3568C585-09AB-4EEA-BB7F-19588CFBADCB}" type="slidenum">
              <a:rPr lang="en-US" altLang="zh-CN" smtClean="0"/>
              <a:t>‹#›</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lgn="ctr">
              <a:defRPr sz="4400">
                <a:latin typeface="Calibri" panose="020F0502020204030204" pitchFamily="34" charset="0"/>
              </a:defRPr>
            </a:lvl1pPr>
          </a:lstStyle>
          <a:p>
            <a:r>
              <a:rPr lang="zh-CN" altLang="en-US" dirty="0"/>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800" b="1">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600">
                <a:latin typeface="Calibri" panose="020F0502020204030204" pitchFamily="34" charset="0"/>
              </a:defRPr>
            </a:lvl5pPr>
            <a:lvl6pPr>
              <a:defRPr sz="1600"/>
            </a:lvl6pPr>
            <a:lvl7pPr>
              <a:defRPr sz="1600"/>
            </a:lvl7pPr>
            <a:lvl8pPr>
              <a:defRPr sz="1600"/>
            </a:lvl8pPr>
            <a:lvl9pPr>
              <a:defRPr sz="16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800" b="1">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600">
                <a:latin typeface="Calibri" panose="020F0502020204030204" pitchFamily="34" charset="0"/>
              </a:defRPr>
            </a:lvl5pPr>
            <a:lvl6pPr>
              <a:defRPr sz="1600"/>
            </a:lvl6pPr>
            <a:lvl7pPr>
              <a:defRPr sz="1600"/>
            </a:lvl7pPr>
            <a:lvl8pPr>
              <a:defRPr sz="1600"/>
            </a:lvl8pPr>
            <a:lvl9pPr>
              <a:defRPr sz="16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lvl1pPr>
              <a:defRPr>
                <a:latin typeface="Calibri" panose="020F0502020204030204" pitchFamily="34" charset="0"/>
              </a:defRPr>
            </a:lvl1pPr>
          </a:lstStyle>
          <a:p>
            <a:endParaRPr lang="en-US" altLang="zh-CN"/>
          </a:p>
        </p:txBody>
      </p:sp>
      <p:sp>
        <p:nvSpPr>
          <p:cNvPr id="8" name="页脚占位符 7"/>
          <p:cNvSpPr>
            <a:spLocks noGrp="1"/>
          </p:cNvSpPr>
          <p:nvPr>
            <p:ph type="ftr" sz="quarter" idx="11"/>
          </p:nvPr>
        </p:nvSpPr>
        <p:spPr/>
        <p:txBody>
          <a:bodyPr/>
          <a:lstStyle>
            <a:lvl1pPr>
              <a:defRPr>
                <a:latin typeface="Calibri" panose="020F0502020204030204" pitchFamily="34" charset="0"/>
              </a:defRPr>
            </a:lvl1pPr>
          </a:lstStyle>
          <a:p>
            <a:endParaRPr lang="en-US" altLang="zh-CN"/>
          </a:p>
        </p:txBody>
      </p:sp>
      <p:sp>
        <p:nvSpPr>
          <p:cNvPr id="9" name="灯片编号占位符 8"/>
          <p:cNvSpPr>
            <a:spLocks noGrp="1"/>
          </p:cNvSpPr>
          <p:nvPr>
            <p:ph type="sldNum" sz="quarter" idx="12"/>
          </p:nvPr>
        </p:nvSpPr>
        <p:spPr/>
        <p:txBody>
          <a:bodyPr/>
          <a:lstStyle>
            <a:lvl1pPr>
              <a:defRPr>
                <a:latin typeface="Calibri" panose="020F0502020204030204" pitchFamily="34" charset="0"/>
              </a:defRPr>
            </a:lvl1pPr>
          </a:lstStyle>
          <a:p>
            <a:fld id="{337EB2AD-F96B-4C3F-A388-61F599842BCD}" type="slidenum">
              <a:rPr lang="en-US" altLang="zh-CN" smtClean="0"/>
              <a:t>‹#›</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ctr">
              <a:defRPr>
                <a:latin typeface="Calibri" panose="020F0502020204030204" pitchFamily="34" charset="0"/>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lvl1pPr>
              <a:defRPr>
                <a:latin typeface="Calibri" panose="020F0502020204030204" pitchFamily="34" charset="0"/>
              </a:defRPr>
            </a:lvl1pPr>
          </a:lstStyle>
          <a:p>
            <a:endParaRPr lang="en-US" altLang="zh-CN"/>
          </a:p>
        </p:txBody>
      </p:sp>
      <p:sp>
        <p:nvSpPr>
          <p:cNvPr id="4" name="页脚占位符 3"/>
          <p:cNvSpPr>
            <a:spLocks noGrp="1"/>
          </p:cNvSpPr>
          <p:nvPr>
            <p:ph type="ftr" sz="quarter" idx="11"/>
          </p:nvPr>
        </p:nvSpPr>
        <p:spPr/>
        <p:txBody>
          <a:bodyPr/>
          <a:lstStyle>
            <a:lvl1pPr>
              <a:defRPr>
                <a:latin typeface="Calibri" panose="020F0502020204030204" pitchFamily="34" charset="0"/>
              </a:defRPr>
            </a:lvl1pPr>
          </a:lstStyle>
          <a:p>
            <a:endParaRPr lang="en-US" altLang="zh-CN"/>
          </a:p>
        </p:txBody>
      </p:sp>
      <p:sp>
        <p:nvSpPr>
          <p:cNvPr id="5" name="灯片编号占位符 4"/>
          <p:cNvSpPr>
            <a:spLocks noGrp="1"/>
          </p:cNvSpPr>
          <p:nvPr>
            <p:ph type="sldNum" sz="quarter" idx="12"/>
          </p:nvPr>
        </p:nvSpPr>
        <p:spPr/>
        <p:txBody>
          <a:bodyPr/>
          <a:lstStyle>
            <a:lvl1pPr>
              <a:defRPr>
                <a:latin typeface="Calibri" panose="020F0502020204030204" pitchFamily="34" charset="0"/>
              </a:defRPr>
            </a:lvl1pPr>
          </a:lstStyle>
          <a:p>
            <a:fld id="{B01DEC3E-B697-4474-AF66-F17771CBD7FE}" type="slidenum">
              <a:rPr lang="en-US" altLang="zh-CN" smtClean="0"/>
              <a:t>‹#›</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atin typeface="Calibri" panose="020F0502020204030204" pitchFamily="34" charset="0"/>
              </a:defRPr>
            </a:lvl1pPr>
          </a:lstStyle>
          <a:p>
            <a:endParaRPr lang="en-US" altLang="zh-CN"/>
          </a:p>
        </p:txBody>
      </p:sp>
      <p:sp>
        <p:nvSpPr>
          <p:cNvPr id="3" name="页脚占位符 2"/>
          <p:cNvSpPr>
            <a:spLocks noGrp="1"/>
          </p:cNvSpPr>
          <p:nvPr>
            <p:ph type="ftr" sz="quarter" idx="11"/>
          </p:nvPr>
        </p:nvSpPr>
        <p:spPr/>
        <p:txBody>
          <a:bodyPr/>
          <a:lstStyle>
            <a:lvl1pPr>
              <a:defRPr>
                <a:latin typeface="Calibri" panose="020F0502020204030204" pitchFamily="34" charset="0"/>
              </a:defRPr>
            </a:lvl1pPr>
          </a:lstStyle>
          <a:p>
            <a:endParaRPr lang="en-US" altLang="zh-CN"/>
          </a:p>
        </p:txBody>
      </p:sp>
      <p:sp>
        <p:nvSpPr>
          <p:cNvPr id="4" name="灯片编号占位符 3"/>
          <p:cNvSpPr>
            <a:spLocks noGrp="1"/>
          </p:cNvSpPr>
          <p:nvPr>
            <p:ph type="sldNum" sz="quarter" idx="12"/>
          </p:nvPr>
        </p:nvSpPr>
        <p:spPr/>
        <p:txBody>
          <a:bodyPr/>
          <a:lstStyle>
            <a:lvl1pPr>
              <a:defRPr>
                <a:latin typeface="Calibri" panose="020F0502020204030204" pitchFamily="34" charset="0"/>
              </a:defRPr>
            </a:lvl1pPr>
          </a:lstStyle>
          <a:p>
            <a:fld id="{C8B86E05-7D34-46AE-AA68-B7F32834D2C3}" type="slidenum">
              <a:rPr lang="en-US" altLang="zh-CN" smtClean="0"/>
              <a:t>‹#›</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atin typeface="Calibri" panose="020F0502020204030204" pitchFamily="34" charset="0"/>
              </a:defRPr>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atin typeface="Calibri" panose="020F0502020204030204" pitchFamily="34" charset="0"/>
              </a:defRPr>
            </a:lvl1pPr>
            <a:lvl2pPr>
              <a:defRPr sz="2800">
                <a:latin typeface="Calibri" panose="020F0502020204030204" pitchFamily="34" charset="0"/>
              </a:defRPr>
            </a:lvl2pPr>
            <a:lvl3pPr>
              <a:defRPr sz="24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atin typeface="Calibri" panose="020F0502020204030204" pitchFamily="34" charset="0"/>
              </a:defRPr>
            </a:lvl1pPr>
          </a:lstStyle>
          <a:p>
            <a:endParaRPr lang="en-US" altLang="zh-CN"/>
          </a:p>
        </p:txBody>
      </p:sp>
      <p:sp>
        <p:nvSpPr>
          <p:cNvPr id="6" name="页脚占位符 5"/>
          <p:cNvSpPr>
            <a:spLocks noGrp="1"/>
          </p:cNvSpPr>
          <p:nvPr>
            <p:ph type="ftr" sz="quarter" idx="11"/>
          </p:nvPr>
        </p:nvSpPr>
        <p:spPr/>
        <p:txBody>
          <a:bodyPr/>
          <a:lstStyle>
            <a:lvl1pPr>
              <a:defRPr>
                <a:latin typeface="Calibri" panose="020F0502020204030204" pitchFamily="34" charset="0"/>
              </a:defRPr>
            </a:lvl1pPr>
          </a:lstStyle>
          <a:p>
            <a:endParaRPr lang="en-US" altLang="zh-CN"/>
          </a:p>
        </p:txBody>
      </p:sp>
      <p:sp>
        <p:nvSpPr>
          <p:cNvPr id="7" name="灯片编号占位符 6"/>
          <p:cNvSpPr>
            <a:spLocks noGrp="1"/>
          </p:cNvSpPr>
          <p:nvPr>
            <p:ph type="sldNum" sz="quarter" idx="12"/>
          </p:nvPr>
        </p:nvSpPr>
        <p:spPr/>
        <p:txBody>
          <a:bodyPr/>
          <a:lstStyle>
            <a:lvl1pPr>
              <a:defRPr>
                <a:latin typeface="Calibri" panose="020F0502020204030204" pitchFamily="34" charset="0"/>
              </a:defRPr>
            </a:lvl1pPr>
          </a:lstStyle>
          <a:p>
            <a:fld id="{76713FCF-D8E0-439E-A0EE-1C5F0CBE929C}" type="slidenum">
              <a:rPr lang="en-US" altLang="zh-CN" smtClean="0"/>
              <a:t>‹#›</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E1F3AF52-B8D8-4057-A887-4083FFA2F85B}" type="slidenum">
              <a:rPr lang="en-US" altLang="zh-CN"/>
              <a:t>‹#›</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11200" y="274638"/>
            <a:ext cx="10871200"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zh-CN" altLang="en-US" dirty="0"/>
              <a:t>单击此处编辑母版标题样式</a:t>
            </a:r>
            <a:endParaRPr lang="en-US" altLang="zh-CN" dirty="0"/>
          </a:p>
        </p:txBody>
      </p:sp>
      <p:sp>
        <p:nvSpPr>
          <p:cNvPr id="1027" name="Rectangle 3"/>
          <p:cNvSpPr>
            <a:spLocks noGrp="1" noChangeArrowheads="1"/>
          </p:cNvSpPr>
          <p:nvPr>
            <p:ph type="body" idx="1"/>
          </p:nvPr>
        </p:nvSpPr>
        <p:spPr bwMode="auto">
          <a:xfrm>
            <a:off x="719403" y="1600200"/>
            <a:ext cx="10849205" cy="456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altLang="zh-CN" dirty="0"/>
          </a:p>
        </p:txBody>
      </p:sp>
      <p:sp>
        <p:nvSpPr>
          <p:cNvPr id="1028" name="Rectangle 4"/>
          <p:cNvSpPr>
            <a:spLocks noGrp="1" noChangeArrowheads="1"/>
          </p:cNvSpPr>
          <p:nvPr>
            <p:ph type="dt" sz="half" idx="2"/>
          </p:nvPr>
        </p:nvSpPr>
        <p:spPr bwMode="auto">
          <a:xfrm>
            <a:off x="239349" y="6381328"/>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ea typeface="宋体" panose="02010600030101010101" charset="-122"/>
              </a:defRPr>
            </a:lvl1pPr>
          </a:lstStyle>
          <a:p>
            <a:endParaRPr lang="en-US" altLang="zh-CN" dirty="0"/>
          </a:p>
        </p:txBody>
      </p:sp>
      <p:sp>
        <p:nvSpPr>
          <p:cNvPr id="1029" name="Rectangle 5"/>
          <p:cNvSpPr>
            <a:spLocks noGrp="1" noChangeArrowheads="1"/>
          </p:cNvSpPr>
          <p:nvPr>
            <p:ph type="ftr" sz="quarter" idx="3"/>
          </p:nvPr>
        </p:nvSpPr>
        <p:spPr bwMode="auto">
          <a:xfrm>
            <a:off x="4165600" y="6381328"/>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ea typeface="宋体" panose="02010600030101010101" charset="-122"/>
              </a:defRPr>
            </a:lvl1pPr>
          </a:lstStyle>
          <a:p>
            <a:endParaRPr lang="en-US" altLang="zh-CN" dirty="0"/>
          </a:p>
        </p:txBody>
      </p:sp>
      <p:sp>
        <p:nvSpPr>
          <p:cNvPr id="1030" name="Rectangle 6"/>
          <p:cNvSpPr>
            <a:spLocks noGrp="1" noChangeArrowheads="1"/>
          </p:cNvSpPr>
          <p:nvPr>
            <p:ph type="sldNum" sz="quarter" idx="4"/>
          </p:nvPr>
        </p:nvSpPr>
        <p:spPr bwMode="auto">
          <a:xfrm>
            <a:off x="9011840" y="6381328"/>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ea typeface="宋体" panose="02010600030101010101" charset="-122"/>
              </a:defRPr>
            </a:lvl1pPr>
          </a:lstStyle>
          <a:p>
            <a:fld id="{26A8A6AC-ECD1-46D1-8AD8-A99FA76A401C}" type="slidenum">
              <a:rPr lang="en-US" altLang="zh-CN"/>
              <a:t>‹#›</a:t>
            </a:fld>
            <a:endParaRPr lang="en-US" alt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hf hdr="0" ftr="0" dt="0"/>
  <p:txStyles>
    <p:titleStyle>
      <a:lvl1pPr algn="ctr" rtl="0" eaLnBrk="1" fontAlgn="base" hangingPunct="1">
        <a:spcBef>
          <a:spcPct val="0"/>
        </a:spcBef>
        <a:spcAft>
          <a:spcPct val="0"/>
        </a:spcAft>
        <a:defRPr sz="4000" b="1">
          <a:solidFill>
            <a:schemeClr val="tx1"/>
          </a:solidFill>
          <a:latin typeface="+mj-lt"/>
          <a:ea typeface="+mj-ea"/>
          <a:cs typeface="+mj-cs"/>
        </a:defRPr>
      </a:lvl1pPr>
      <a:lvl2pPr algn="l" rtl="0" eaLnBrk="1" fontAlgn="base" hangingPunct="1">
        <a:spcBef>
          <a:spcPct val="0"/>
        </a:spcBef>
        <a:spcAft>
          <a:spcPct val="0"/>
        </a:spcAft>
        <a:defRPr sz="4000" b="1">
          <a:solidFill>
            <a:srgbClr val="006699"/>
          </a:solidFill>
          <a:latin typeface="Century Gothic" panose="020B0502020202020204" pitchFamily="34" charset="0"/>
        </a:defRPr>
      </a:lvl2pPr>
      <a:lvl3pPr algn="l" rtl="0" eaLnBrk="1" fontAlgn="base" hangingPunct="1">
        <a:spcBef>
          <a:spcPct val="0"/>
        </a:spcBef>
        <a:spcAft>
          <a:spcPct val="0"/>
        </a:spcAft>
        <a:defRPr sz="4000" b="1">
          <a:solidFill>
            <a:srgbClr val="006699"/>
          </a:solidFill>
          <a:latin typeface="Century Gothic" panose="020B0502020202020204" pitchFamily="34" charset="0"/>
        </a:defRPr>
      </a:lvl3pPr>
      <a:lvl4pPr algn="l" rtl="0" eaLnBrk="1" fontAlgn="base" hangingPunct="1">
        <a:spcBef>
          <a:spcPct val="0"/>
        </a:spcBef>
        <a:spcAft>
          <a:spcPct val="0"/>
        </a:spcAft>
        <a:defRPr sz="4000" b="1">
          <a:solidFill>
            <a:srgbClr val="006699"/>
          </a:solidFill>
          <a:latin typeface="Century Gothic" panose="020B0502020202020204" pitchFamily="34" charset="0"/>
        </a:defRPr>
      </a:lvl4pPr>
      <a:lvl5pPr algn="l" rtl="0" eaLnBrk="1" fontAlgn="base" hangingPunct="1">
        <a:spcBef>
          <a:spcPct val="0"/>
        </a:spcBef>
        <a:spcAft>
          <a:spcPct val="0"/>
        </a:spcAft>
        <a:defRPr sz="4000" b="1">
          <a:solidFill>
            <a:srgbClr val="006699"/>
          </a:solidFill>
          <a:latin typeface="Century Gothic" panose="020B0502020202020204" pitchFamily="34" charset="0"/>
        </a:defRPr>
      </a:lvl5pPr>
      <a:lvl6pPr marL="457200" algn="l" rtl="0" eaLnBrk="1" fontAlgn="base" hangingPunct="1">
        <a:spcBef>
          <a:spcPct val="0"/>
        </a:spcBef>
        <a:spcAft>
          <a:spcPct val="0"/>
        </a:spcAft>
        <a:defRPr sz="4000" b="1">
          <a:solidFill>
            <a:srgbClr val="006699"/>
          </a:solidFill>
          <a:latin typeface="Century Gothic" panose="020B0502020202020204" pitchFamily="34" charset="0"/>
        </a:defRPr>
      </a:lvl6pPr>
      <a:lvl7pPr marL="914400" algn="l" rtl="0" eaLnBrk="1" fontAlgn="base" hangingPunct="1">
        <a:spcBef>
          <a:spcPct val="0"/>
        </a:spcBef>
        <a:spcAft>
          <a:spcPct val="0"/>
        </a:spcAft>
        <a:defRPr sz="4000" b="1">
          <a:solidFill>
            <a:srgbClr val="006699"/>
          </a:solidFill>
          <a:latin typeface="Century Gothic" panose="020B0502020202020204" pitchFamily="34" charset="0"/>
        </a:defRPr>
      </a:lvl7pPr>
      <a:lvl8pPr marL="1371600" algn="l" rtl="0" eaLnBrk="1" fontAlgn="base" hangingPunct="1">
        <a:spcBef>
          <a:spcPct val="0"/>
        </a:spcBef>
        <a:spcAft>
          <a:spcPct val="0"/>
        </a:spcAft>
        <a:defRPr sz="4000" b="1">
          <a:solidFill>
            <a:srgbClr val="006699"/>
          </a:solidFill>
          <a:latin typeface="Century Gothic" panose="020B0502020202020204" pitchFamily="34" charset="0"/>
        </a:defRPr>
      </a:lvl8pPr>
      <a:lvl9pPr marL="1828800" algn="l" rtl="0" eaLnBrk="1" fontAlgn="base" hangingPunct="1">
        <a:spcBef>
          <a:spcPct val="0"/>
        </a:spcBef>
        <a:spcAft>
          <a:spcPct val="0"/>
        </a:spcAft>
        <a:defRPr sz="4000" b="1">
          <a:solidFill>
            <a:srgbClr val="006699"/>
          </a:solidFill>
          <a:latin typeface="Century Gothic" panose="020B0502020202020204" pitchFamily="34" charset="0"/>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rgbClr val="FF6600"/>
          </a:solidFill>
          <a:latin typeface="+mn-lt"/>
        </a:defRPr>
      </a:lvl6pPr>
      <a:lvl7pPr marL="2971800" indent="-228600" algn="l" rtl="0" eaLnBrk="1" fontAlgn="base" hangingPunct="1">
        <a:spcBef>
          <a:spcPct val="20000"/>
        </a:spcBef>
        <a:spcAft>
          <a:spcPct val="0"/>
        </a:spcAft>
        <a:buChar char="»"/>
        <a:defRPr sz="1600">
          <a:solidFill>
            <a:srgbClr val="FF6600"/>
          </a:solidFill>
          <a:latin typeface="+mn-lt"/>
        </a:defRPr>
      </a:lvl7pPr>
      <a:lvl8pPr marL="3429000" indent="-228600" algn="l" rtl="0" eaLnBrk="1" fontAlgn="base" hangingPunct="1">
        <a:spcBef>
          <a:spcPct val="20000"/>
        </a:spcBef>
        <a:spcAft>
          <a:spcPct val="0"/>
        </a:spcAft>
        <a:buChar char="»"/>
        <a:defRPr sz="1600">
          <a:solidFill>
            <a:srgbClr val="FF6600"/>
          </a:solidFill>
          <a:latin typeface="+mn-lt"/>
        </a:defRPr>
      </a:lvl8pPr>
      <a:lvl9pPr marL="3886200" indent="-228600" algn="l" rtl="0" eaLnBrk="1" fontAlgn="base" hangingPunct="1">
        <a:spcBef>
          <a:spcPct val="20000"/>
        </a:spcBef>
        <a:spcAft>
          <a:spcPct val="0"/>
        </a:spcAft>
        <a:buChar char="»"/>
        <a:defRPr sz="1600">
          <a:solidFill>
            <a:srgbClr val="FF6600"/>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18" Type="http://schemas.openxmlformats.org/officeDocument/2006/relationships/image" Target="../media/image79.png"/><Relationship Id="rId3" Type="http://schemas.openxmlformats.org/officeDocument/2006/relationships/image" Target="../media/image93.png"/><Relationship Id="rId21" Type="http://schemas.openxmlformats.org/officeDocument/2006/relationships/image" Target="../media/image96.png"/><Relationship Id="rId7" Type="http://schemas.openxmlformats.org/officeDocument/2006/relationships/image" Target="../media/image68.png"/><Relationship Id="rId12" Type="http://schemas.openxmlformats.org/officeDocument/2006/relationships/image" Target="../media/image73.png"/><Relationship Id="rId17" Type="http://schemas.openxmlformats.org/officeDocument/2006/relationships/image" Target="../media/image78.png"/><Relationship Id="rId25" Type="http://schemas.openxmlformats.org/officeDocument/2006/relationships/image" Target="../media/image100.png"/><Relationship Id="rId2" Type="http://schemas.openxmlformats.org/officeDocument/2006/relationships/notesSlide" Target="../notesSlides/notesSlide10.xml"/><Relationship Id="rId16" Type="http://schemas.openxmlformats.org/officeDocument/2006/relationships/image" Target="../media/image77.png"/><Relationship Id="rId20"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72.png"/><Relationship Id="rId24" Type="http://schemas.openxmlformats.org/officeDocument/2006/relationships/image" Target="../media/image88.png"/><Relationship Id="rId5" Type="http://schemas.openxmlformats.org/officeDocument/2006/relationships/image" Target="../media/image66.png"/><Relationship Id="rId15" Type="http://schemas.openxmlformats.org/officeDocument/2006/relationships/image" Target="../media/image76.png"/><Relationship Id="rId23" Type="http://schemas.openxmlformats.org/officeDocument/2006/relationships/image" Target="../media/image98.png"/><Relationship Id="rId10" Type="http://schemas.openxmlformats.org/officeDocument/2006/relationships/image" Target="../media/image71.png"/><Relationship Id="rId19" Type="http://schemas.openxmlformats.org/officeDocument/2006/relationships/image" Target="../media/image80.png"/><Relationship Id="rId4" Type="http://schemas.openxmlformats.org/officeDocument/2006/relationships/image" Target="../media/image94.png"/><Relationship Id="rId9" Type="http://schemas.openxmlformats.org/officeDocument/2006/relationships/image" Target="../media/image70.png"/><Relationship Id="rId14" Type="http://schemas.openxmlformats.org/officeDocument/2006/relationships/image" Target="../media/image75.png"/><Relationship Id="rId22" Type="http://schemas.openxmlformats.org/officeDocument/2006/relationships/image" Target="../media/image97.png"/></Relationships>
</file>

<file path=ppt/slides/_rels/slide11.xml.rels><?xml version="1.0" encoding="UTF-8" standalone="yes"?>
<Relationships xmlns="http://schemas.openxmlformats.org/package/2006/relationships"><Relationship Id="rId13" Type="http://schemas.openxmlformats.org/officeDocument/2006/relationships/image" Target="../media/image108.png"/><Relationship Id="rId18" Type="http://schemas.openxmlformats.org/officeDocument/2006/relationships/image" Target="../media/image113.png"/><Relationship Id="rId26" Type="http://schemas.openxmlformats.org/officeDocument/2006/relationships/image" Target="../media/image121.png"/><Relationship Id="rId3" Type="http://schemas.openxmlformats.org/officeDocument/2006/relationships/image" Target="../media/image101.png"/><Relationship Id="rId21" Type="http://schemas.openxmlformats.org/officeDocument/2006/relationships/image" Target="../media/image116.png"/><Relationship Id="rId34" Type="http://schemas.openxmlformats.org/officeDocument/2006/relationships/image" Target="../media/image128.png"/><Relationship Id="rId7" Type="http://schemas.openxmlformats.org/officeDocument/2006/relationships/image" Target="../media/image72.png"/><Relationship Id="rId12" Type="http://schemas.openxmlformats.org/officeDocument/2006/relationships/image" Target="../media/image107.png"/><Relationship Id="rId17" Type="http://schemas.openxmlformats.org/officeDocument/2006/relationships/image" Target="../media/image112.png"/><Relationship Id="rId25" Type="http://schemas.openxmlformats.org/officeDocument/2006/relationships/image" Target="../media/image120.png"/><Relationship Id="rId33" Type="http://schemas.openxmlformats.org/officeDocument/2006/relationships/image" Target="../media/image127.png"/><Relationship Id="rId2" Type="http://schemas.openxmlformats.org/officeDocument/2006/relationships/notesSlide" Target="../notesSlides/notesSlide11.xml"/><Relationship Id="rId16" Type="http://schemas.openxmlformats.org/officeDocument/2006/relationships/image" Target="../media/image111.png"/><Relationship Id="rId20" Type="http://schemas.openxmlformats.org/officeDocument/2006/relationships/image" Target="../media/image115.png"/><Relationship Id="rId29" Type="http://schemas.openxmlformats.org/officeDocument/2006/relationships/image" Target="../media/image124.png"/><Relationship Id="rId1" Type="http://schemas.openxmlformats.org/officeDocument/2006/relationships/slideLayout" Target="../slideLayouts/slideLayout2.xml"/><Relationship Id="rId6" Type="http://schemas.openxmlformats.org/officeDocument/2006/relationships/image" Target="../media/image103.png"/><Relationship Id="rId11" Type="http://schemas.openxmlformats.org/officeDocument/2006/relationships/image" Target="../media/image75.png"/><Relationship Id="rId24" Type="http://schemas.openxmlformats.org/officeDocument/2006/relationships/image" Target="../media/image119.png"/><Relationship Id="rId32" Type="http://schemas.openxmlformats.org/officeDocument/2006/relationships/image" Target="../media/image20.png"/><Relationship Id="rId5" Type="http://schemas.openxmlformats.org/officeDocument/2006/relationships/image" Target="../media/image102.png"/><Relationship Id="rId15" Type="http://schemas.openxmlformats.org/officeDocument/2006/relationships/image" Target="../media/image110.png"/><Relationship Id="rId23" Type="http://schemas.openxmlformats.org/officeDocument/2006/relationships/image" Target="../media/image118.png"/><Relationship Id="rId28" Type="http://schemas.openxmlformats.org/officeDocument/2006/relationships/image" Target="../media/image123.png"/><Relationship Id="rId10" Type="http://schemas.openxmlformats.org/officeDocument/2006/relationships/image" Target="../media/image106.png"/><Relationship Id="rId19" Type="http://schemas.openxmlformats.org/officeDocument/2006/relationships/image" Target="../media/image114.png"/><Relationship Id="rId31" Type="http://schemas.openxmlformats.org/officeDocument/2006/relationships/image" Target="../media/image126.png"/><Relationship Id="rId4" Type="http://schemas.openxmlformats.org/officeDocument/2006/relationships/image" Target="../media/image70.png"/><Relationship Id="rId9" Type="http://schemas.openxmlformats.org/officeDocument/2006/relationships/image" Target="../media/image105.png"/><Relationship Id="rId14" Type="http://schemas.openxmlformats.org/officeDocument/2006/relationships/image" Target="../media/image109.png"/><Relationship Id="rId22" Type="http://schemas.openxmlformats.org/officeDocument/2006/relationships/image" Target="../media/image117.png"/><Relationship Id="rId27" Type="http://schemas.openxmlformats.org/officeDocument/2006/relationships/image" Target="../media/image122.png"/><Relationship Id="rId30" Type="http://schemas.openxmlformats.org/officeDocument/2006/relationships/image" Target="../media/image125.png"/><Relationship Id="rId35" Type="http://schemas.openxmlformats.org/officeDocument/2006/relationships/image" Target="../media/image99.png"/><Relationship Id="rId8" Type="http://schemas.openxmlformats.org/officeDocument/2006/relationships/image" Target="../media/image104.png"/></Relationships>
</file>

<file path=ppt/slides/_rels/slide12.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51.png"/><Relationship Id="rId3" Type="http://schemas.openxmlformats.org/officeDocument/2006/relationships/image" Target="../media/image129.png"/><Relationship Id="rId7" Type="http://schemas.openxmlformats.org/officeDocument/2006/relationships/image" Target="../media/image20.png"/><Relationship Id="rId12" Type="http://schemas.microsoft.com/office/2007/relationships/hdphoto" Target="../media/hdphoto9.wdp"/><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8.jpeg"/><Relationship Id="rId11" Type="http://schemas.openxmlformats.org/officeDocument/2006/relationships/image" Target="../media/image130.png"/><Relationship Id="rId5" Type="http://schemas.openxmlformats.org/officeDocument/2006/relationships/image" Target="../media/image31.png"/><Relationship Id="rId15" Type="http://schemas.openxmlformats.org/officeDocument/2006/relationships/image" Target="../media/image135.png"/><Relationship Id="rId10" Type="http://schemas.openxmlformats.org/officeDocument/2006/relationships/image" Target="../media/image133.png"/><Relationship Id="rId4" Type="http://schemas.microsoft.com/office/2007/relationships/hdphoto" Target="../media/hdphoto8.wdp"/><Relationship Id="rId9" Type="http://schemas.openxmlformats.org/officeDocument/2006/relationships/image" Target="../media/image132.png"/><Relationship Id="rId14" Type="http://schemas.openxmlformats.org/officeDocument/2006/relationships/image" Target="../media/image1200.png"/></Relationships>
</file>

<file path=ppt/slides/_rels/slide13.xml.rels><?xml version="1.0" encoding="UTF-8" standalone="yes"?>
<Relationships xmlns="http://schemas.openxmlformats.org/package/2006/relationships"><Relationship Id="rId8" Type="http://schemas.openxmlformats.org/officeDocument/2006/relationships/image" Target="../media/image136.png"/><Relationship Id="rId13" Type="http://schemas.openxmlformats.org/officeDocument/2006/relationships/image" Target="../media/image51.png"/><Relationship Id="rId18" Type="http://schemas.openxmlformats.org/officeDocument/2006/relationships/image" Target="../media/image140.png"/><Relationship Id="rId3" Type="http://schemas.openxmlformats.org/officeDocument/2006/relationships/image" Target="../media/image129.png"/><Relationship Id="rId7" Type="http://schemas.openxmlformats.org/officeDocument/2006/relationships/image" Target="../media/image20.png"/><Relationship Id="rId12" Type="http://schemas.microsoft.com/office/2007/relationships/hdphoto" Target="../media/hdphoto9.wdp"/><Relationship Id="rId17" Type="http://schemas.openxmlformats.org/officeDocument/2006/relationships/image" Target="../media/image139.png"/><Relationship Id="rId2" Type="http://schemas.openxmlformats.org/officeDocument/2006/relationships/notesSlide" Target="../notesSlides/notesSlide13.xml"/><Relationship Id="rId16" Type="http://schemas.openxmlformats.org/officeDocument/2006/relationships/image" Target="../media/image138.png"/><Relationship Id="rId1" Type="http://schemas.openxmlformats.org/officeDocument/2006/relationships/slideLayout" Target="../slideLayouts/slideLayout2.xml"/><Relationship Id="rId6" Type="http://schemas.openxmlformats.org/officeDocument/2006/relationships/image" Target="../media/image48.jpeg"/><Relationship Id="rId11" Type="http://schemas.openxmlformats.org/officeDocument/2006/relationships/image" Target="../media/image134.png"/><Relationship Id="rId5" Type="http://schemas.openxmlformats.org/officeDocument/2006/relationships/image" Target="../media/image31.png"/><Relationship Id="rId15" Type="http://schemas.openxmlformats.org/officeDocument/2006/relationships/image" Target="../media/image135.png"/><Relationship Id="rId10" Type="http://schemas.openxmlformats.org/officeDocument/2006/relationships/image" Target="../media/image133.png"/><Relationship Id="rId4" Type="http://schemas.microsoft.com/office/2007/relationships/hdphoto" Target="../media/hdphoto8.wdp"/><Relationship Id="rId9" Type="http://schemas.openxmlformats.org/officeDocument/2006/relationships/image" Target="../media/image132.png"/><Relationship Id="rId14" Type="http://schemas.openxmlformats.org/officeDocument/2006/relationships/image" Target="../media/image1200.png"/></Relationships>
</file>

<file path=ppt/slides/_rels/slide14.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image" Target="../media/image146.png"/><Relationship Id="rId18" Type="http://schemas.openxmlformats.org/officeDocument/2006/relationships/image" Target="../media/image137.png"/><Relationship Id="rId3" Type="http://schemas.openxmlformats.org/officeDocument/2006/relationships/image" Target="../media/image51.png"/><Relationship Id="rId7" Type="http://schemas.openxmlformats.org/officeDocument/2006/relationships/image" Target="../media/image1200.png"/><Relationship Id="rId12" Type="http://schemas.openxmlformats.org/officeDocument/2006/relationships/image" Target="../media/image145.png"/><Relationship Id="rId17" Type="http://schemas.openxmlformats.org/officeDocument/2006/relationships/image" Target="../media/image150.png"/><Relationship Id="rId2" Type="http://schemas.openxmlformats.org/officeDocument/2006/relationships/notesSlide" Target="../notesSlides/notesSlide14.xml"/><Relationship Id="rId16" Type="http://schemas.openxmlformats.org/officeDocument/2006/relationships/image" Target="../media/image149.png"/><Relationship Id="rId1" Type="http://schemas.openxmlformats.org/officeDocument/2006/relationships/slideLayout" Target="../slideLayouts/slideLayout2.xml"/><Relationship Id="rId11" Type="http://schemas.openxmlformats.org/officeDocument/2006/relationships/image" Target="../media/image144.png"/><Relationship Id="rId15" Type="http://schemas.openxmlformats.org/officeDocument/2006/relationships/image" Target="../media/image148.png"/><Relationship Id="rId10" Type="http://schemas.openxmlformats.org/officeDocument/2006/relationships/image" Target="../media/image143.png"/><Relationship Id="rId19" Type="http://schemas.microsoft.com/office/2007/relationships/hdphoto" Target="../media/hdphoto10.wdp"/><Relationship Id="rId9" Type="http://schemas.openxmlformats.org/officeDocument/2006/relationships/image" Target="../media/image142.png"/><Relationship Id="rId14" Type="http://schemas.openxmlformats.org/officeDocument/2006/relationships/image" Target="../media/image147.png"/></Relationships>
</file>

<file path=ppt/slides/_rels/slide15.xml.rels><?xml version="1.0" encoding="UTF-8" standalone="yes"?>
<Relationships xmlns="http://schemas.openxmlformats.org/package/2006/relationships"><Relationship Id="rId8" Type="http://schemas.openxmlformats.org/officeDocument/2006/relationships/image" Target="../media/image152.png"/><Relationship Id="rId13" Type="http://schemas.openxmlformats.org/officeDocument/2006/relationships/image" Target="../media/image157.png"/><Relationship Id="rId18" Type="http://schemas.openxmlformats.org/officeDocument/2006/relationships/image" Target="../media/image151.png"/><Relationship Id="rId3" Type="http://schemas.openxmlformats.org/officeDocument/2006/relationships/image" Target="../media/image51.png"/><Relationship Id="rId7" Type="http://schemas.openxmlformats.org/officeDocument/2006/relationships/image" Target="../media/image1200.png"/><Relationship Id="rId12" Type="http://schemas.openxmlformats.org/officeDocument/2006/relationships/image" Target="../media/image156.png"/><Relationship Id="rId17" Type="http://schemas.openxmlformats.org/officeDocument/2006/relationships/image" Target="../media/image161.png"/><Relationship Id="rId2" Type="http://schemas.openxmlformats.org/officeDocument/2006/relationships/notesSlide" Target="../notesSlides/notesSlide15.xml"/><Relationship Id="rId16" Type="http://schemas.openxmlformats.org/officeDocument/2006/relationships/image" Target="../media/image160.png"/><Relationship Id="rId20" Type="http://schemas.openxmlformats.org/officeDocument/2006/relationships/image" Target="../media/image45.png"/><Relationship Id="rId1" Type="http://schemas.openxmlformats.org/officeDocument/2006/relationships/slideLayout" Target="../slideLayouts/slideLayout2.xml"/><Relationship Id="rId11" Type="http://schemas.openxmlformats.org/officeDocument/2006/relationships/image" Target="../media/image155.png"/><Relationship Id="rId15" Type="http://schemas.openxmlformats.org/officeDocument/2006/relationships/image" Target="../media/image159.png"/><Relationship Id="rId10" Type="http://schemas.openxmlformats.org/officeDocument/2006/relationships/image" Target="../media/image154.png"/><Relationship Id="rId19" Type="http://schemas.openxmlformats.org/officeDocument/2006/relationships/image" Target="../media/image162.png"/><Relationship Id="rId9" Type="http://schemas.openxmlformats.org/officeDocument/2006/relationships/image" Target="../media/image153.png"/><Relationship Id="rId14" Type="http://schemas.openxmlformats.org/officeDocument/2006/relationships/image" Target="../media/image158.png"/></Relationships>
</file>

<file path=ppt/slides/_rels/slide16.xml.rels><?xml version="1.0" encoding="UTF-8" standalone="yes"?>
<Relationships xmlns="http://schemas.openxmlformats.org/package/2006/relationships"><Relationship Id="rId8" Type="http://schemas.openxmlformats.org/officeDocument/2006/relationships/image" Target="../media/image167.jpeg"/><Relationship Id="rId3" Type="http://schemas.openxmlformats.org/officeDocument/2006/relationships/image" Target="../media/image163.png"/><Relationship Id="rId7" Type="http://schemas.microsoft.com/office/2007/relationships/hdphoto" Target="../media/hdphoto11.wdp"/><Relationship Id="rId12" Type="http://schemas.microsoft.com/office/2007/relationships/hdphoto" Target="../media/hdphoto12.wd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66.png"/><Relationship Id="rId11" Type="http://schemas.openxmlformats.org/officeDocument/2006/relationships/image" Target="../media/image170.png"/><Relationship Id="rId5" Type="http://schemas.openxmlformats.org/officeDocument/2006/relationships/image" Target="../media/image165.png"/><Relationship Id="rId10" Type="http://schemas.openxmlformats.org/officeDocument/2006/relationships/image" Target="../media/image169.png"/><Relationship Id="rId4" Type="http://schemas.openxmlformats.org/officeDocument/2006/relationships/image" Target="../media/image164.png"/><Relationship Id="rId9" Type="http://schemas.openxmlformats.org/officeDocument/2006/relationships/image" Target="../media/image168.jpeg"/></Relationships>
</file>

<file path=ppt/slides/_rels/slide17.xml.rels><?xml version="1.0" encoding="UTF-8" standalone="yes"?>
<Relationships xmlns="http://schemas.openxmlformats.org/package/2006/relationships"><Relationship Id="rId8" Type="http://schemas.openxmlformats.org/officeDocument/2006/relationships/image" Target="../media/image1200.png"/><Relationship Id="rId13" Type="http://schemas.openxmlformats.org/officeDocument/2006/relationships/image" Target="../media/image180.png"/><Relationship Id="rId18" Type="http://schemas.openxmlformats.org/officeDocument/2006/relationships/image" Target="../media/image185.png"/><Relationship Id="rId3" Type="http://schemas.openxmlformats.org/officeDocument/2006/relationships/image" Target="../media/image172.png"/><Relationship Id="rId21" Type="http://schemas.openxmlformats.org/officeDocument/2006/relationships/image" Target="../media/image188.png"/><Relationship Id="rId7" Type="http://schemas.openxmlformats.org/officeDocument/2006/relationships/image" Target="../media/image51.png"/><Relationship Id="rId12" Type="http://schemas.openxmlformats.org/officeDocument/2006/relationships/image" Target="../media/image179.png"/><Relationship Id="rId17" Type="http://schemas.openxmlformats.org/officeDocument/2006/relationships/image" Target="../media/image184.png"/><Relationship Id="rId2" Type="http://schemas.openxmlformats.org/officeDocument/2006/relationships/notesSlide" Target="../notesSlides/notesSlide17.xml"/><Relationship Id="rId16" Type="http://schemas.openxmlformats.org/officeDocument/2006/relationships/image" Target="../media/image183.png"/><Relationship Id="rId20" Type="http://schemas.openxmlformats.org/officeDocument/2006/relationships/image" Target="../media/image187.png"/><Relationship Id="rId1" Type="http://schemas.openxmlformats.org/officeDocument/2006/relationships/slideLayout" Target="../slideLayouts/slideLayout2.xml"/><Relationship Id="rId6" Type="http://schemas.openxmlformats.org/officeDocument/2006/relationships/image" Target="../media/image175.png"/><Relationship Id="rId11" Type="http://schemas.openxmlformats.org/officeDocument/2006/relationships/image" Target="../media/image178.png"/><Relationship Id="rId5" Type="http://schemas.openxmlformats.org/officeDocument/2006/relationships/image" Target="../media/image174.png"/><Relationship Id="rId15" Type="http://schemas.openxmlformats.org/officeDocument/2006/relationships/image" Target="../media/image182.png"/><Relationship Id="rId10" Type="http://schemas.openxmlformats.org/officeDocument/2006/relationships/image" Target="../media/image177.png"/><Relationship Id="rId19" Type="http://schemas.openxmlformats.org/officeDocument/2006/relationships/image" Target="../media/image186.png"/><Relationship Id="rId4" Type="http://schemas.openxmlformats.org/officeDocument/2006/relationships/image" Target="../media/image173.png"/><Relationship Id="rId9" Type="http://schemas.openxmlformats.org/officeDocument/2006/relationships/image" Target="../media/image176.png"/><Relationship Id="rId14" Type="http://schemas.openxmlformats.org/officeDocument/2006/relationships/image" Target="../media/image181.png"/><Relationship Id="rId22" Type="http://schemas.openxmlformats.org/officeDocument/2006/relationships/image" Target="../media/image189.png"/></Relationships>
</file>

<file path=ppt/slides/_rels/slide1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91.png"/><Relationship Id="rId4" Type="http://schemas.openxmlformats.org/officeDocument/2006/relationships/image" Target="../media/image190.png"/></Relationships>
</file>

<file path=ppt/slides/_rels/slide19.xml.rels><?xml version="1.0" encoding="UTF-8" standalone="yes"?>
<Relationships xmlns="http://schemas.openxmlformats.org/package/2006/relationships"><Relationship Id="rId3" Type="http://schemas.openxmlformats.org/officeDocument/2006/relationships/image" Target="../media/image192.png"/><Relationship Id="rId7" Type="http://schemas.openxmlformats.org/officeDocument/2006/relationships/image" Target="../media/image19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95.png"/><Relationship Id="rId5" Type="http://schemas.openxmlformats.org/officeDocument/2006/relationships/image" Target="../media/image194.png"/><Relationship Id="rId4" Type="http://schemas.openxmlformats.org/officeDocument/2006/relationships/image" Target="../media/image193.pn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gif"/><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gif"/><Relationship Id="rId4" Type="http://schemas.openxmlformats.org/officeDocument/2006/relationships/image" Target="../media/image5.gif"/><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9.jpeg"/><Relationship Id="rId18" Type="http://schemas.microsoft.com/office/2007/relationships/hdphoto" Target="../media/hdphoto6.wdp"/><Relationship Id="rId3" Type="http://schemas.openxmlformats.org/officeDocument/2006/relationships/image" Target="../media/image13.png"/><Relationship Id="rId7" Type="http://schemas.openxmlformats.org/officeDocument/2006/relationships/image" Target="../media/image15.png"/><Relationship Id="rId12" Type="http://schemas.openxmlformats.org/officeDocument/2006/relationships/image" Target="../media/image18.png"/><Relationship Id="rId17" Type="http://schemas.openxmlformats.org/officeDocument/2006/relationships/image" Target="../media/image22.png"/><Relationship Id="rId2" Type="http://schemas.openxmlformats.org/officeDocument/2006/relationships/notesSlide" Target="../notesSlides/notesSlide3.xml"/><Relationship Id="rId16" Type="http://schemas.microsoft.com/office/2007/relationships/hdphoto" Target="../media/hdphoto5.wdp"/><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17.gif"/><Relationship Id="rId5" Type="http://schemas.openxmlformats.org/officeDocument/2006/relationships/image" Target="../media/image14.png"/><Relationship Id="rId15" Type="http://schemas.openxmlformats.org/officeDocument/2006/relationships/image" Target="../media/image21.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6.png"/><Relationship Id="rId1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media/media2.mp4"/><Relationship Id="rId7" Type="http://schemas.openxmlformats.org/officeDocument/2006/relationships/image" Target="../media/image2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video" Target="../media/media2.mp4"/><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5.png"/><Relationship Id="rId18" Type="http://schemas.openxmlformats.org/officeDocument/2006/relationships/image" Target="../media/image39.png"/><Relationship Id="rId3" Type="http://schemas.openxmlformats.org/officeDocument/2006/relationships/image" Target="../media/image26.png"/><Relationship Id="rId21" Type="http://schemas.openxmlformats.org/officeDocument/2006/relationships/image" Target="../media/image42.png"/><Relationship Id="rId7" Type="http://schemas.openxmlformats.org/officeDocument/2006/relationships/image" Target="../media/image30.png"/><Relationship Id="rId12" Type="http://schemas.openxmlformats.org/officeDocument/2006/relationships/image" Target="../media/image34.png"/><Relationship Id="rId17" Type="http://schemas.openxmlformats.org/officeDocument/2006/relationships/image" Target="../media/image20.png"/><Relationship Id="rId25" Type="http://schemas.openxmlformats.org/officeDocument/2006/relationships/image" Target="../media/image45.png"/><Relationship Id="rId2" Type="http://schemas.openxmlformats.org/officeDocument/2006/relationships/notesSlide" Target="../notesSlides/notesSlide5.xml"/><Relationship Id="rId16" Type="http://schemas.openxmlformats.org/officeDocument/2006/relationships/image" Target="../media/image38.png"/><Relationship Id="rId20"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3.png"/><Relationship Id="rId24" Type="http://schemas.microsoft.com/office/2007/relationships/hdphoto" Target="../media/hdphoto7.wdp"/><Relationship Id="rId5" Type="http://schemas.openxmlformats.org/officeDocument/2006/relationships/image" Target="../media/image28.jpeg"/><Relationship Id="rId15" Type="http://schemas.openxmlformats.org/officeDocument/2006/relationships/image" Target="../media/image37.png"/><Relationship Id="rId23" Type="http://schemas.openxmlformats.org/officeDocument/2006/relationships/image" Target="../media/image44.png"/><Relationship Id="rId10" Type="http://schemas.openxmlformats.org/officeDocument/2006/relationships/image" Target="../media/image32.png"/><Relationship Id="rId19" Type="http://schemas.openxmlformats.org/officeDocument/2006/relationships/image" Target="../media/image40.png"/><Relationship Id="rId4" Type="http://schemas.openxmlformats.org/officeDocument/2006/relationships/image" Target="../media/image27.jpeg"/><Relationship Id="rId9" Type="http://schemas.openxmlformats.org/officeDocument/2006/relationships/image" Target="../media/image18.png"/><Relationship Id="rId14" Type="http://schemas.openxmlformats.org/officeDocument/2006/relationships/image" Target="../media/image36.png"/><Relationship Id="rId22" Type="http://schemas.openxmlformats.org/officeDocument/2006/relationships/image" Target="../media/image43.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6.png"/><Relationship Id="rId7" Type="http://schemas.openxmlformats.org/officeDocument/2006/relationships/image" Target="../media/image48.jpeg"/><Relationship Id="rId12" Type="http://schemas.openxmlformats.org/officeDocument/2006/relationships/image" Target="../media/image46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7.jpeg"/><Relationship Id="rId11" Type="http://schemas.openxmlformats.org/officeDocument/2006/relationships/image" Target="../media/image450.png"/><Relationship Id="rId5" Type="http://schemas.openxmlformats.org/officeDocument/2006/relationships/image" Target="../media/image31.png"/><Relationship Id="rId10" Type="http://schemas.openxmlformats.org/officeDocument/2006/relationships/image" Target="../media/image440.png"/><Relationship Id="rId4" Type="http://schemas.openxmlformats.org/officeDocument/2006/relationships/image" Target="../media/image46.png"/><Relationship Id="rId9" Type="http://schemas.openxmlformats.org/officeDocument/2006/relationships/image" Target="../media/image430.png"/></Relationships>
</file>

<file path=ppt/slides/_rels/slide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490.png"/><Relationship Id="rId13" Type="http://schemas.openxmlformats.org/officeDocument/2006/relationships/image" Target="../media/image54.png"/><Relationship Id="rId18" Type="http://schemas.openxmlformats.org/officeDocument/2006/relationships/image" Target="../media/image59.png"/><Relationship Id="rId3" Type="http://schemas.openxmlformats.org/officeDocument/2006/relationships/image" Target="../media/image50.png"/><Relationship Id="rId21" Type="http://schemas.openxmlformats.org/officeDocument/2006/relationships/image" Target="../media/image31.png"/><Relationship Id="rId7" Type="http://schemas.openxmlformats.org/officeDocument/2006/relationships/image" Target="../media/image48.png"/><Relationship Id="rId12" Type="http://schemas.openxmlformats.org/officeDocument/2006/relationships/image" Target="../media/image530.png"/><Relationship Id="rId17" Type="http://schemas.openxmlformats.org/officeDocument/2006/relationships/image" Target="../media/image58.png"/><Relationship Id="rId25" Type="http://schemas.openxmlformats.org/officeDocument/2006/relationships/image" Target="../media/image62.png"/><Relationship Id="rId2" Type="http://schemas.openxmlformats.org/officeDocument/2006/relationships/notesSlide" Target="../notesSlides/notesSlide8.xml"/><Relationship Id="rId16" Type="http://schemas.openxmlformats.org/officeDocument/2006/relationships/image" Target="../media/image57.png"/><Relationship Id="rId20"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520.png"/><Relationship Id="rId24" Type="http://schemas.openxmlformats.org/officeDocument/2006/relationships/image" Target="../media/image64.png"/><Relationship Id="rId5" Type="http://schemas.openxmlformats.org/officeDocument/2006/relationships/image" Target="../media/image52.png"/><Relationship Id="rId15" Type="http://schemas.openxmlformats.org/officeDocument/2006/relationships/image" Target="../media/image56.png"/><Relationship Id="rId23" Type="http://schemas.openxmlformats.org/officeDocument/2006/relationships/image" Target="../media/image63.png"/><Relationship Id="rId10" Type="http://schemas.openxmlformats.org/officeDocument/2006/relationships/image" Target="../media/image510.png"/><Relationship Id="rId19" Type="http://schemas.openxmlformats.org/officeDocument/2006/relationships/image" Target="../media/image60.png"/><Relationship Id="rId4" Type="http://schemas.openxmlformats.org/officeDocument/2006/relationships/image" Target="../media/image51.png"/><Relationship Id="rId9" Type="http://schemas.openxmlformats.org/officeDocument/2006/relationships/image" Target="../media/image500.png"/><Relationship Id="rId14" Type="http://schemas.openxmlformats.org/officeDocument/2006/relationships/image" Target="../media/image55.png"/><Relationship Id="rId22" Type="http://schemas.openxmlformats.org/officeDocument/2006/relationships/image" Target="../media/image61.jpeg"/></Relationships>
</file>

<file path=ppt/slides/_rels/slide9.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18" Type="http://schemas.openxmlformats.org/officeDocument/2006/relationships/image" Target="../media/image81.png"/><Relationship Id="rId26" Type="http://schemas.openxmlformats.org/officeDocument/2006/relationships/image" Target="../media/image89.png"/><Relationship Id="rId3" Type="http://schemas.openxmlformats.org/officeDocument/2006/relationships/image" Target="../media/image66.png"/><Relationship Id="rId21" Type="http://schemas.openxmlformats.org/officeDocument/2006/relationships/image" Target="../media/image84.png"/><Relationship Id="rId7" Type="http://schemas.openxmlformats.org/officeDocument/2006/relationships/image" Target="../media/image70.png"/><Relationship Id="rId12" Type="http://schemas.openxmlformats.org/officeDocument/2006/relationships/image" Target="../media/image75.png"/><Relationship Id="rId17" Type="http://schemas.openxmlformats.org/officeDocument/2006/relationships/image" Target="../media/image80.png"/><Relationship Id="rId25" Type="http://schemas.openxmlformats.org/officeDocument/2006/relationships/image" Target="../media/image65.png"/><Relationship Id="rId2" Type="http://schemas.openxmlformats.org/officeDocument/2006/relationships/notesSlide" Target="../notesSlides/notesSlide9.xml"/><Relationship Id="rId16" Type="http://schemas.openxmlformats.org/officeDocument/2006/relationships/image" Target="../media/image79.png"/><Relationship Id="rId20" Type="http://schemas.openxmlformats.org/officeDocument/2006/relationships/image" Target="../media/image83.png"/><Relationship Id="rId29"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74.png"/><Relationship Id="rId24" Type="http://schemas.openxmlformats.org/officeDocument/2006/relationships/image" Target="../media/image87.png"/><Relationship Id="rId5" Type="http://schemas.openxmlformats.org/officeDocument/2006/relationships/image" Target="../media/image68.png"/><Relationship Id="rId15" Type="http://schemas.openxmlformats.org/officeDocument/2006/relationships/image" Target="../media/image78.png"/><Relationship Id="rId23" Type="http://schemas.openxmlformats.org/officeDocument/2006/relationships/image" Target="../media/image86.png"/><Relationship Id="rId28" Type="http://schemas.openxmlformats.org/officeDocument/2006/relationships/image" Target="../media/image91.png"/><Relationship Id="rId10" Type="http://schemas.openxmlformats.org/officeDocument/2006/relationships/image" Target="../media/image73.png"/><Relationship Id="rId19" Type="http://schemas.openxmlformats.org/officeDocument/2006/relationships/image" Target="../media/image82.png"/><Relationship Id="rId4" Type="http://schemas.openxmlformats.org/officeDocument/2006/relationships/image" Target="../media/image67.png"/><Relationship Id="rId9" Type="http://schemas.openxmlformats.org/officeDocument/2006/relationships/image" Target="../media/image72.png"/><Relationship Id="rId14" Type="http://schemas.openxmlformats.org/officeDocument/2006/relationships/image" Target="../media/image77.png"/><Relationship Id="rId22" Type="http://schemas.openxmlformats.org/officeDocument/2006/relationships/image" Target="../media/image85.png"/><Relationship Id="rId27" Type="http://schemas.openxmlformats.org/officeDocument/2006/relationships/image" Target="../media/image9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86A562C-2DC0-42B3-8760-FD02F08668C5}"/>
              </a:ext>
            </a:extLst>
          </p:cNvPr>
          <p:cNvPicPr>
            <a:picLocks noChangeAspect="1"/>
          </p:cNvPicPr>
          <p:nvPr/>
        </p:nvPicPr>
        <p:blipFill rotWithShape="1">
          <a:blip r:embed="rId3"/>
          <a:srcRect r="-5296"/>
          <a:stretch/>
        </p:blipFill>
        <p:spPr>
          <a:xfrm>
            <a:off x="6698442" y="4447584"/>
            <a:ext cx="216024" cy="141164"/>
          </a:xfrm>
          <a:prstGeom prst="rect">
            <a:avLst/>
          </a:prstGeom>
        </p:spPr>
      </p:pic>
      <p:sp>
        <p:nvSpPr>
          <p:cNvPr id="2" name="标题 1"/>
          <p:cNvSpPr>
            <a:spLocks noGrp="1"/>
          </p:cNvSpPr>
          <p:nvPr>
            <p:ph type="ctrTitle"/>
          </p:nvPr>
        </p:nvSpPr>
        <p:spPr>
          <a:xfrm>
            <a:off x="767396" y="1556792"/>
            <a:ext cx="10657205" cy="2232248"/>
          </a:xfrm>
        </p:spPr>
        <p:txBody>
          <a:bodyPr/>
          <a:lstStyle/>
          <a:p>
            <a:r>
              <a:rPr lang="en-US" altLang="zh-CN" dirty="0">
                <a:solidFill>
                  <a:srgbClr val="EA4A54"/>
                </a:solidFill>
                <a:latin typeface="Century Gothic (标题)"/>
                <a:ea typeface="Microsoft YaHei" panose="020B0503020204020204" charset="-122"/>
              </a:rPr>
              <a:t>Motion Inspires Notion: </a:t>
            </a:r>
            <a:br>
              <a:rPr lang="en-US" altLang="zh-CN" dirty="0">
                <a:latin typeface="Century Gothic (标题)"/>
                <a:ea typeface="Microsoft YaHei" panose="020B0503020204020204" charset="-122"/>
              </a:rPr>
            </a:br>
            <a:r>
              <a:rPr lang="en-US" altLang="zh-CN" dirty="0">
                <a:latin typeface="Century Gothic (标题)"/>
                <a:ea typeface="Microsoft YaHei" panose="020B0503020204020204" charset="-122"/>
              </a:rPr>
              <a:t>Self-supervised Visual-LiDAR Fusion for </a:t>
            </a:r>
            <a:r>
              <a:rPr lang="en-US" altLang="zh-CN" dirty="0">
                <a:solidFill>
                  <a:srgbClr val="0CA1C9"/>
                </a:solidFill>
                <a:latin typeface="Century Gothic (标题)"/>
                <a:ea typeface="Microsoft YaHei" panose="020B0503020204020204" charset="-122"/>
              </a:rPr>
              <a:t>Environment Depth Estimation</a:t>
            </a:r>
            <a:endParaRPr lang="zh-CN" altLang="" dirty="0">
              <a:solidFill>
                <a:srgbClr val="0CA1C9"/>
              </a:solidFill>
              <a:latin typeface="Century Gothic (标题)"/>
              <a:ea typeface="Microsoft YaHei" panose="020B0503020204020204" charset="-122"/>
            </a:endParaRPr>
          </a:p>
        </p:txBody>
      </p:sp>
      <p:pic>
        <p:nvPicPr>
          <p:cNvPr id="5" name="图片 4">
            <a:extLst>
              <a:ext uri="{FF2B5EF4-FFF2-40B4-BE49-F238E27FC236}">
                <a16:creationId xmlns:a16="http://schemas.microsoft.com/office/drawing/2014/main" id="{76912617-3B71-432C-9C15-CC9BFCBFB54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83241" y="260648"/>
            <a:ext cx="2081518" cy="720000"/>
          </a:xfrm>
          <a:prstGeom prst="rect">
            <a:avLst/>
          </a:prstGeom>
        </p:spPr>
      </p:pic>
      <p:sp>
        <p:nvSpPr>
          <p:cNvPr id="6" name="Rectangle 3">
            <a:extLst>
              <a:ext uri="{FF2B5EF4-FFF2-40B4-BE49-F238E27FC236}">
                <a16:creationId xmlns:a16="http://schemas.microsoft.com/office/drawing/2014/main" id="{36932185-093A-4CB9-B6CA-5E6437F5F952}"/>
              </a:ext>
            </a:extLst>
          </p:cNvPr>
          <p:cNvSpPr txBox="1">
            <a:spLocks noChangeArrowheads="1"/>
          </p:cNvSpPr>
          <p:nvPr/>
        </p:nvSpPr>
        <p:spPr bwMode="auto">
          <a:xfrm>
            <a:off x="137592" y="4365104"/>
            <a:ext cx="11935072"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FontTx/>
              <a:buNone/>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rgbClr val="FF6600"/>
                </a:solidFill>
                <a:latin typeface="+mn-lt"/>
              </a:defRPr>
            </a:lvl6pPr>
            <a:lvl7pPr marL="2971800" indent="-228600" algn="l" rtl="0" eaLnBrk="1" fontAlgn="base" hangingPunct="1">
              <a:spcBef>
                <a:spcPct val="20000"/>
              </a:spcBef>
              <a:spcAft>
                <a:spcPct val="0"/>
              </a:spcAft>
              <a:buChar char="»"/>
              <a:defRPr sz="1600">
                <a:solidFill>
                  <a:srgbClr val="FF6600"/>
                </a:solidFill>
                <a:latin typeface="+mn-lt"/>
              </a:defRPr>
            </a:lvl7pPr>
            <a:lvl8pPr marL="3429000" indent="-228600" algn="l" rtl="0" eaLnBrk="1" fontAlgn="base" hangingPunct="1">
              <a:spcBef>
                <a:spcPct val="20000"/>
              </a:spcBef>
              <a:spcAft>
                <a:spcPct val="0"/>
              </a:spcAft>
              <a:buChar char="»"/>
              <a:defRPr sz="1600">
                <a:solidFill>
                  <a:srgbClr val="FF6600"/>
                </a:solidFill>
                <a:latin typeface="+mn-lt"/>
              </a:defRPr>
            </a:lvl8pPr>
            <a:lvl9pPr marL="3886200" indent="-228600" algn="l" rtl="0" eaLnBrk="1" fontAlgn="base" hangingPunct="1">
              <a:spcBef>
                <a:spcPct val="20000"/>
              </a:spcBef>
              <a:spcAft>
                <a:spcPct val="0"/>
              </a:spcAft>
              <a:buChar char="»"/>
              <a:defRPr sz="1600">
                <a:solidFill>
                  <a:srgbClr val="FF6600"/>
                </a:solidFill>
                <a:latin typeface="+mn-lt"/>
              </a:defRPr>
            </a:lvl9pPr>
          </a:lstStyle>
          <a:p>
            <a:pPr algn="ctr"/>
            <a:r>
              <a:rPr lang="en-US" altLang="zh-CN" sz="2000" dirty="0" err="1"/>
              <a:t>Danyang</a:t>
            </a:r>
            <a:r>
              <a:rPr lang="en-US" altLang="zh-CN" sz="2000" dirty="0"/>
              <a:t> Li</a:t>
            </a:r>
            <a:r>
              <a:rPr lang="en-US" altLang="zh-CN" sz="2000" baseline="30000" dirty="0"/>
              <a:t>1</a:t>
            </a:r>
            <a:r>
              <a:rPr lang="en-US" altLang="zh-CN" sz="2000" dirty="0"/>
              <a:t>, </a:t>
            </a:r>
            <a:r>
              <a:rPr lang="en-US" altLang="zh-CN" sz="2000" dirty="0" err="1"/>
              <a:t>Jingao</a:t>
            </a:r>
            <a:r>
              <a:rPr lang="en-US" altLang="zh-CN" sz="2000" dirty="0"/>
              <a:t> Xu</a:t>
            </a:r>
            <a:r>
              <a:rPr lang="en-US" altLang="zh-CN" sz="2000" baseline="30000" dirty="0"/>
              <a:t>1</a:t>
            </a:r>
            <a:r>
              <a:rPr lang="en-US" altLang="zh-CN" sz="2000" dirty="0"/>
              <a:t>, Zheng Yang</a:t>
            </a:r>
            <a:r>
              <a:rPr lang="en-US" altLang="zh-CN" sz="2000" baseline="30000" dirty="0"/>
              <a:t>1    </a:t>
            </a:r>
            <a:r>
              <a:rPr lang="en-US" altLang="zh-CN" sz="2000" dirty="0"/>
              <a:t>, Qian Zhang</a:t>
            </a:r>
            <a:r>
              <a:rPr lang="en-US" altLang="zh-CN" sz="2000" baseline="30000" dirty="0"/>
              <a:t>1</a:t>
            </a:r>
            <a:r>
              <a:rPr lang="en-US" altLang="zh-CN" sz="2000" dirty="0"/>
              <a:t>, </a:t>
            </a:r>
            <a:r>
              <a:rPr lang="en-US" altLang="zh-CN" sz="2000" dirty="0" err="1"/>
              <a:t>Qiang</a:t>
            </a:r>
            <a:r>
              <a:rPr lang="en-US" altLang="zh-CN" sz="2000" dirty="0"/>
              <a:t> Ma</a:t>
            </a:r>
            <a:r>
              <a:rPr lang="en-US" altLang="zh-CN" sz="2000" baseline="30000" dirty="0"/>
              <a:t>1</a:t>
            </a:r>
            <a:r>
              <a:rPr lang="en-US" altLang="zh-CN" sz="2000" dirty="0"/>
              <a:t>, </a:t>
            </a:r>
          </a:p>
          <a:p>
            <a:pPr algn="ctr"/>
            <a:r>
              <a:rPr lang="en-US" altLang="zh-CN" sz="2000" dirty="0"/>
              <a:t>Li Zhang</a:t>
            </a:r>
            <a:r>
              <a:rPr lang="en-US" altLang="zh-CN" sz="2000" baseline="30000" dirty="0"/>
              <a:t>2</a:t>
            </a:r>
            <a:r>
              <a:rPr lang="en-US" altLang="zh-CN" sz="2000" dirty="0"/>
              <a:t>, </a:t>
            </a:r>
            <a:r>
              <a:rPr lang="en-US" altLang="zh-CN" sz="2000" dirty="0" err="1"/>
              <a:t>Pengpeng</a:t>
            </a:r>
            <a:r>
              <a:rPr lang="en-US" altLang="zh-CN" sz="2000" dirty="0"/>
              <a:t> Chen</a:t>
            </a:r>
            <a:r>
              <a:rPr lang="en-US" altLang="zh-CN" sz="2000" baseline="30000" dirty="0"/>
              <a:t>3</a:t>
            </a:r>
            <a:endParaRPr lang="en-US" altLang="zh-CN" sz="2000" b="1" kern="0" dirty="0">
              <a:ea typeface="宋体" charset="-122"/>
              <a:cs typeface="Arial" panose="020B0604020202020204" pitchFamily="34" charset="0"/>
            </a:endParaRPr>
          </a:p>
          <a:p>
            <a:pPr algn="ctr"/>
            <a:r>
              <a:rPr lang="en-US" altLang="zh-CN" sz="1800" baseline="30000" dirty="0"/>
              <a:t>1 </a:t>
            </a:r>
            <a:r>
              <a:rPr lang="en-US" altLang="zh-CN" sz="1600" kern="0" dirty="0">
                <a:ea typeface="宋体" charset="-122"/>
                <a:cs typeface="Arial" panose="020B0604020202020204" pitchFamily="34" charset="0"/>
              </a:rPr>
              <a:t>School of Software and </a:t>
            </a:r>
            <a:r>
              <a:rPr lang="en-US" altLang="zh-CN" sz="1600" kern="0" dirty="0" err="1">
                <a:ea typeface="宋体" charset="-122"/>
                <a:cs typeface="Arial" panose="020B0604020202020204" pitchFamily="34" charset="0"/>
              </a:rPr>
              <a:t>BNRist</a:t>
            </a:r>
            <a:r>
              <a:rPr lang="en-US" altLang="zh-CN" sz="1600" kern="0" dirty="0">
                <a:ea typeface="宋体" charset="-122"/>
                <a:cs typeface="Arial" panose="020B0604020202020204" pitchFamily="34" charset="0"/>
              </a:rPr>
              <a:t>, Tsinghua University</a:t>
            </a:r>
          </a:p>
          <a:p>
            <a:pPr algn="ctr"/>
            <a:r>
              <a:rPr lang="en-US" altLang="zh-CN" sz="1800" kern="0" dirty="0">
                <a:ea typeface="宋体" charset="-122"/>
                <a:cs typeface="Arial" panose="020B0604020202020204" pitchFamily="34" charset="0"/>
              </a:rPr>
              <a:t> </a:t>
            </a:r>
            <a:r>
              <a:rPr lang="en-US" altLang="zh-CN" sz="1800" kern="0" baseline="30000" dirty="0">
                <a:ea typeface="宋体" charset="-122"/>
                <a:cs typeface="Arial" panose="020B0604020202020204" pitchFamily="34" charset="0"/>
              </a:rPr>
              <a:t>2</a:t>
            </a:r>
            <a:r>
              <a:rPr lang="en-US" altLang="zh-CN" sz="2000" baseline="30000" dirty="0"/>
              <a:t> </a:t>
            </a:r>
            <a:r>
              <a:rPr lang="en-US" altLang="zh-CN" sz="1600" kern="0" dirty="0" err="1">
                <a:ea typeface="宋体" charset="-122"/>
                <a:cs typeface="Arial" panose="020B0604020202020204" pitchFamily="34" charset="0"/>
              </a:rPr>
              <a:t>HeFei</a:t>
            </a:r>
            <a:r>
              <a:rPr lang="en-US" altLang="zh-CN" sz="1600" kern="0" dirty="0">
                <a:ea typeface="宋体" charset="-122"/>
                <a:cs typeface="Arial" panose="020B0604020202020204" pitchFamily="34" charset="0"/>
              </a:rPr>
              <a:t> University of Technology   </a:t>
            </a:r>
            <a:r>
              <a:rPr lang="en-US" altLang="zh-CN" sz="1800" baseline="30000" dirty="0"/>
              <a:t>3 </a:t>
            </a:r>
            <a:r>
              <a:rPr lang="en-US" altLang="zh-CN" sz="1600" kern="0" dirty="0">
                <a:ea typeface="宋体" charset="-122"/>
                <a:cs typeface="Arial" panose="020B0604020202020204" pitchFamily="34" charset="0"/>
              </a:rPr>
              <a:t>China University of Mining and Technology </a:t>
            </a:r>
            <a:br>
              <a:rPr lang="en-US" altLang="zh-CN" sz="1600" dirty="0"/>
            </a:br>
            <a:br>
              <a:rPr lang="en-US" altLang="zh-CN" sz="1600" dirty="0"/>
            </a:br>
            <a:endParaRPr lang="en-US" altLang="zh-CN" sz="1600" kern="0" dirty="0">
              <a:ea typeface="宋体" charset="-122"/>
              <a:cs typeface="Arial" panose="020B0604020202020204" pitchFamily="34" charset="0"/>
            </a:endParaRPr>
          </a:p>
          <a:p>
            <a:pPr algn="r"/>
            <a:r>
              <a:rPr lang="en-US" altLang="zh-CN" sz="1600" kern="0" dirty="0">
                <a:ea typeface="宋体" charset="-122"/>
                <a:cs typeface="Arial" panose="020B0604020202020204" pitchFamily="34" charset="0"/>
              </a:rPr>
              <a:t> </a:t>
            </a:r>
          </a:p>
        </p:txBody>
      </p:sp>
      <p:sp>
        <p:nvSpPr>
          <p:cNvPr id="11" name="矩形 10">
            <a:extLst>
              <a:ext uri="{FF2B5EF4-FFF2-40B4-BE49-F238E27FC236}">
                <a16:creationId xmlns:a16="http://schemas.microsoft.com/office/drawing/2014/main" id="{69EB457B-C591-4090-BCE9-E6EFF7855A2E}"/>
              </a:ext>
            </a:extLst>
          </p:cNvPr>
          <p:cNvSpPr/>
          <p:nvPr/>
        </p:nvSpPr>
        <p:spPr>
          <a:xfrm>
            <a:off x="4799856" y="5909210"/>
            <a:ext cx="2536272" cy="400110"/>
          </a:xfrm>
          <a:prstGeom prst="rect">
            <a:avLst/>
          </a:prstGeom>
        </p:spPr>
        <p:txBody>
          <a:bodyPr wrap="none">
            <a:spAutoFit/>
          </a:bodyPr>
          <a:lstStyle/>
          <a:p>
            <a:r>
              <a:rPr lang="en-US" altLang="zh-CN" sz="2000" b="1" dirty="0">
                <a:ea typeface="宋体" charset="-122"/>
              </a:rPr>
              <a:t>ACM</a:t>
            </a:r>
            <a:r>
              <a:rPr lang="zh-CN" altLang="en-US" sz="2000" b="1" dirty="0">
                <a:ea typeface="宋体" charset="-122"/>
              </a:rPr>
              <a:t> </a:t>
            </a:r>
            <a:r>
              <a:rPr lang="en-US" altLang="zh-CN" sz="2000" b="1" dirty="0" err="1">
                <a:ea typeface="宋体" charset="-122"/>
              </a:rPr>
              <a:t>MobiSys</a:t>
            </a:r>
            <a:r>
              <a:rPr lang="en-US" altLang="zh-CN" sz="2000" b="1" dirty="0">
                <a:ea typeface="宋体" charset="-122"/>
              </a:rPr>
              <a:t> 2022</a:t>
            </a:r>
          </a:p>
        </p:txBody>
      </p:sp>
      <p:sp>
        <p:nvSpPr>
          <p:cNvPr id="10" name="灯片编号占位符 3">
            <a:extLst>
              <a:ext uri="{FF2B5EF4-FFF2-40B4-BE49-F238E27FC236}">
                <a16:creationId xmlns:a16="http://schemas.microsoft.com/office/drawing/2014/main" id="{E4F920C5-22FA-4A5C-9125-4FFFA04E3561}"/>
              </a:ext>
            </a:extLst>
          </p:cNvPr>
          <p:cNvSpPr txBox="1">
            <a:spLocks/>
          </p:cNvSpPr>
          <p:nvPr/>
        </p:nvSpPr>
        <p:spPr>
          <a:xfrm>
            <a:off x="9011840" y="6381328"/>
            <a:ext cx="2844800" cy="476250"/>
          </a:xfrm>
          <a:prstGeom prst="rect">
            <a:avLst/>
          </a:prstGeom>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a:fld id="{87AB51E9-348C-4DC8-84CE-839F8B9DCC07}" type="slidenum">
              <a:rPr lang="en-US" altLang="zh-CN" sz="1400" smtClean="0">
                <a:latin typeface="Calibri" panose="020F0502020204030204" pitchFamily="34" charset="0"/>
                <a:ea typeface="宋体" panose="02010600030101010101" charset="-122"/>
              </a:rPr>
              <a:pPr algn="r"/>
              <a:t>1</a:t>
            </a:fld>
            <a:endParaRPr lang="en-US" altLang="zh-CN" sz="1400" dirty="0">
              <a:latin typeface="Calibri" panose="020F0502020204030204" pitchFamily="34" charset="0"/>
              <a:ea typeface="宋体" panose="02010600030101010101" charset="-122"/>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3" name="直接连接符 142">
            <a:extLst>
              <a:ext uri="{FF2B5EF4-FFF2-40B4-BE49-F238E27FC236}">
                <a16:creationId xmlns:a16="http://schemas.microsoft.com/office/drawing/2014/main" id="{23E9A7B9-CC27-48B0-89EC-224F4AA76413}"/>
              </a:ext>
            </a:extLst>
          </p:cNvPr>
          <p:cNvCxnSpPr>
            <a:cxnSpLocks/>
          </p:cNvCxnSpPr>
          <p:nvPr/>
        </p:nvCxnSpPr>
        <p:spPr>
          <a:xfrm flipV="1">
            <a:off x="9223565" y="2647155"/>
            <a:ext cx="899433" cy="838406"/>
          </a:xfrm>
          <a:prstGeom prst="line">
            <a:avLst/>
          </a:prstGeom>
          <a:noFill/>
          <a:ln w="25400" cap="rnd" cmpd="sng" algn="ctr">
            <a:solidFill>
              <a:srgbClr val="44546A"/>
            </a:solidFill>
            <a:prstDash val="solid"/>
            <a:miter lim="800000"/>
            <a:headEnd type="none" w="sm" len="sm"/>
          </a:ln>
          <a:effectLst/>
        </p:spPr>
      </p:cxnSp>
      <p:cxnSp>
        <p:nvCxnSpPr>
          <p:cNvPr id="109" name="直接连接符 108">
            <a:extLst>
              <a:ext uri="{FF2B5EF4-FFF2-40B4-BE49-F238E27FC236}">
                <a16:creationId xmlns:a16="http://schemas.microsoft.com/office/drawing/2014/main" id="{3A034F7F-D0D7-486A-94B6-C4AAB46F2FCD}"/>
              </a:ext>
            </a:extLst>
          </p:cNvPr>
          <p:cNvCxnSpPr>
            <a:cxnSpLocks/>
          </p:cNvCxnSpPr>
          <p:nvPr/>
        </p:nvCxnSpPr>
        <p:spPr>
          <a:xfrm flipV="1">
            <a:off x="8848923" y="2642616"/>
            <a:ext cx="1271977" cy="1185670"/>
          </a:xfrm>
          <a:prstGeom prst="line">
            <a:avLst/>
          </a:prstGeom>
          <a:noFill/>
          <a:ln w="25400" cap="rnd" cmpd="sng" algn="ctr">
            <a:solidFill>
              <a:schemeClr val="tx1">
                <a:lumMod val="75000"/>
                <a:lumOff val="25000"/>
              </a:schemeClr>
            </a:solidFill>
            <a:prstDash val="solid"/>
            <a:miter lim="800000"/>
            <a:headEnd type="none" w="sm" len="sm"/>
          </a:ln>
          <a:effectLst/>
        </p:spPr>
      </p:cxnSp>
      <p:cxnSp>
        <p:nvCxnSpPr>
          <p:cNvPr id="138" name="直接连接符 137">
            <a:extLst>
              <a:ext uri="{FF2B5EF4-FFF2-40B4-BE49-F238E27FC236}">
                <a16:creationId xmlns:a16="http://schemas.microsoft.com/office/drawing/2014/main" id="{DD1756AD-DB9B-4DA3-918A-C31EDAC81E54}"/>
              </a:ext>
            </a:extLst>
          </p:cNvPr>
          <p:cNvCxnSpPr>
            <a:cxnSpLocks/>
          </p:cNvCxnSpPr>
          <p:nvPr/>
        </p:nvCxnSpPr>
        <p:spPr>
          <a:xfrm flipV="1">
            <a:off x="10116830" y="2250915"/>
            <a:ext cx="428677" cy="399591"/>
          </a:xfrm>
          <a:prstGeom prst="line">
            <a:avLst/>
          </a:prstGeom>
          <a:noFill/>
          <a:ln w="25400" cap="rnd" cmpd="sng" algn="ctr">
            <a:solidFill>
              <a:schemeClr val="bg2">
                <a:lumMod val="60000"/>
                <a:lumOff val="40000"/>
              </a:schemeClr>
            </a:solidFill>
            <a:prstDash val="solid"/>
            <a:miter lim="800000"/>
            <a:headEnd type="none" w="sm" len="sm"/>
          </a:ln>
          <a:effectLst/>
        </p:spPr>
      </p:cxnSp>
      <p:sp>
        <p:nvSpPr>
          <p:cNvPr id="139" name="平行四边形 138">
            <a:extLst>
              <a:ext uri="{FF2B5EF4-FFF2-40B4-BE49-F238E27FC236}">
                <a16:creationId xmlns:a16="http://schemas.microsoft.com/office/drawing/2014/main" id="{2A1F9220-A7BD-4D56-8AA4-B6F098C34C04}"/>
              </a:ext>
            </a:extLst>
          </p:cNvPr>
          <p:cNvSpPr/>
          <p:nvPr/>
        </p:nvSpPr>
        <p:spPr>
          <a:xfrm rot="991905" flipH="1">
            <a:off x="7607259" y="2778922"/>
            <a:ext cx="2956029" cy="1771083"/>
          </a:xfrm>
          <a:prstGeom prst="parallelogram">
            <a:avLst>
              <a:gd name="adj" fmla="val 30281"/>
            </a:avLst>
          </a:prstGeom>
          <a:solidFill>
            <a:srgbClr val="F4B183">
              <a:alpha val="30000"/>
            </a:srgbClr>
          </a:solidFill>
          <a:ln w="22225" cap="flat" cmpd="sng" algn="ctr">
            <a:solidFill>
              <a:sysClr val="windowText" lastClr="000000">
                <a:lumMod val="85000"/>
                <a:lumOff val="15000"/>
              </a:sysClr>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lumMod val="75000"/>
                  <a:lumOff val="25000"/>
                </a:prstClr>
              </a:solidFill>
              <a:effectLst/>
              <a:uLnTx/>
              <a:uFillTx/>
              <a:latin typeface="等线" panose="020F0502020204030204"/>
              <a:ea typeface="等线" panose="02010600030101010101" pitchFamily="2" charset="-122"/>
              <a:cs typeface="+mn-cs"/>
            </a:endParaRPr>
          </a:p>
        </p:txBody>
      </p:sp>
      <p:grpSp>
        <p:nvGrpSpPr>
          <p:cNvPr id="140" name="组合 139">
            <a:extLst>
              <a:ext uri="{FF2B5EF4-FFF2-40B4-BE49-F238E27FC236}">
                <a16:creationId xmlns:a16="http://schemas.microsoft.com/office/drawing/2014/main" id="{B304CBD9-FD99-48FF-8FFA-98469B24393A}"/>
              </a:ext>
            </a:extLst>
          </p:cNvPr>
          <p:cNvGrpSpPr/>
          <p:nvPr/>
        </p:nvGrpSpPr>
        <p:grpSpPr>
          <a:xfrm>
            <a:off x="8226638" y="2967536"/>
            <a:ext cx="1749611" cy="1446931"/>
            <a:chOff x="6218275" y="4090991"/>
            <a:chExt cx="885984" cy="732711"/>
          </a:xfrm>
        </p:grpSpPr>
        <p:sp>
          <p:nvSpPr>
            <p:cNvPr id="141" name="任意多边形: 形状 140">
              <a:extLst>
                <a:ext uri="{FF2B5EF4-FFF2-40B4-BE49-F238E27FC236}">
                  <a16:creationId xmlns:a16="http://schemas.microsoft.com/office/drawing/2014/main" id="{505D0CD4-62CA-4839-BFA1-19AB22C38A1F}"/>
                </a:ext>
              </a:extLst>
            </p:cNvPr>
            <p:cNvSpPr/>
            <p:nvPr/>
          </p:nvSpPr>
          <p:spPr>
            <a:xfrm rot="843330">
              <a:off x="6218275" y="4090991"/>
              <a:ext cx="885984" cy="297283"/>
            </a:xfrm>
            <a:custGeom>
              <a:avLst/>
              <a:gdLst>
                <a:gd name="connsiteX0" fmla="*/ 1745149 w 1745149"/>
                <a:gd name="connsiteY0" fmla="*/ 0 h 1437748"/>
                <a:gd name="connsiteX1" fmla="*/ 1521629 w 1745149"/>
                <a:gd name="connsiteY1" fmla="*/ 274320 h 1437748"/>
                <a:gd name="connsiteX2" fmla="*/ 1152059 w 1745149"/>
                <a:gd name="connsiteY2" fmla="*/ 458470 h 1437748"/>
                <a:gd name="connsiteX3" fmla="*/ 783759 w 1745149"/>
                <a:gd name="connsiteY3" fmla="*/ 542290 h 1437748"/>
                <a:gd name="connsiteX4" fmla="*/ 448479 w 1745149"/>
                <a:gd name="connsiteY4" fmla="*/ 574040 h 1437748"/>
                <a:gd name="connsiteX5" fmla="*/ 146219 w 1745149"/>
                <a:gd name="connsiteY5" fmla="*/ 501650 h 1437748"/>
                <a:gd name="connsiteX6" fmla="*/ 15409 w 1745149"/>
                <a:gd name="connsiteY6" fmla="*/ 389890 h 1437748"/>
                <a:gd name="connsiteX7" fmla="*/ 14139 w 1745149"/>
                <a:gd name="connsiteY7" fmla="*/ 270510 h 1437748"/>
                <a:gd name="connsiteX8" fmla="*/ 119549 w 1745149"/>
                <a:gd name="connsiteY8" fmla="*/ 182880 h 1437748"/>
                <a:gd name="connsiteX9" fmla="*/ 228769 w 1745149"/>
                <a:gd name="connsiteY9" fmla="*/ 170180 h 1437748"/>
                <a:gd name="connsiteX10" fmla="*/ 387519 w 1745149"/>
                <a:gd name="connsiteY10" fmla="*/ 209550 h 1437748"/>
                <a:gd name="connsiteX11" fmla="*/ 574209 w 1745149"/>
                <a:gd name="connsiteY11" fmla="*/ 327660 h 1437748"/>
                <a:gd name="connsiteX12" fmla="*/ 694859 w 1745149"/>
                <a:gd name="connsiteY12" fmla="*/ 455930 h 1437748"/>
                <a:gd name="connsiteX13" fmla="*/ 767249 w 1745149"/>
                <a:gd name="connsiteY13" fmla="*/ 534670 h 1437748"/>
                <a:gd name="connsiteX14" fmla="*/ 877739 w 1745149"/>
                <a:gd name="connsiteY14" fmla="*/ 662940 h 1437748"/>
                <a:gd name="connsiteX15" fmla="*/ 1022519 w 1745149"/>
                <a:gd name="connsiteY15" fmla="*/ 862330 h 1437748"/>
                <a:gd name="connsiteX16" fmla="*/ 1102529 w 1745149"/>
                <a:gd name="connsiteY16" fmla="*/ 1040130 h 1437748"/>
                <a:gd name="connsiteX17" fmla="*/ 1127929 w 1745149"/>
                <a:gd name="connsiteY17" fmla="*/ 1245870 h 1437748"/>
                <a:gd name="connsiteX18" fmla="*/ 1096179 w 1745149"/>
                <a:gd name="connsiteY18" fmla="*/ 1384300 h 1437748"/>
                <a:gd name="connsiteX19" fmla="*/ 983149 w 1745149"/>
                <a:gd name="connsiteY19" fmla="*/ 1437640 h 1437748"/>
                <a:gd name="connsiteX20" fmla="*/ 890439 w 1745149"/>
                <a:gd name="connsiteY20" fmla="*/ 1372870 h 1437748"/>
                <a:gd name="connsiteX21" fmla="*/ 839639 w 1745149"/>
                <a:gd name="connsiteY21" fmla="*/ 1249680 h 1437748"/>
                <a:gd name="connsiteX22" fmla="*/ 798999 w 1745149"/>
                <a:gd name="connsiteY22" fmla="*/ 1090930 h 1437748"/>
                <a:gd name="connsiteX23" fmla="*/ 767249 w 1745149"/>
                <a:gd name="connsiteY23" fmla="*/ 892810 h 1437748"/>
                <a:gd name="connsiteX0" fmla="*/ 1728957 w 1728957"/>
                <a:gd name="connsiteY0" fmla="*/ 0 h 1437748"/>
                <a:gd name="connsiteX1" fmla="*/ 1521629 w 1728957"/>
                <a:gd name="connsiteY1" fmla="*/ 274320 h 1437748"/>
                <a:gd name="connsiteX2" fmla="*/ 1152059 w 1728957"/>
                <a:gd name="connsiteY2" fmla="*/ 458470 h 1437748"/>
                <a:gd name="connsiteX3" fmla="*/ 783759 w 1728957"/>
                <a:gd name="connsiteY3" fmla="*/ 542290 h 1437748"/>
                <a:gd name="connsiteX4" fmla="*/ 448479 w 1728957"/>
                <a:gd name="connsiteY4" fmla="*/ 574040 h 1437748"/>
                <a:gd name="connsiteX5" fmla="*/ 146219 w 1728957"/>
                <a:gd name="connsiteY5" fmla="*/ 501650 h 1437748"/>
                <a:gd name="connsiteX6" fmla="*/ 15409 w 1728957"/>
                <a:gd name="connsiteY6" fmla="*/ 389890 h 1437748"/>
                <a:gd name="connsiteX7" fmla="*/ 14139 w 1728957"/>
                <a:gd name="connsiteY7" fmla="*/ 270510 h 1437748"/>
                <a:gd name="connsiteX8" fmla="*/ 119549 w 1728957"/>
                <a:gd name="connsiteY8" fmla="*/ 182880 h 1437748"/>
                <a:gd name="connsiteX9" fmla="*/ 228769 w 1728957"/>
                <a:gd name="connsiteY9" fmla="*/ 170180 h 1437748"/>
                <a:gd name="connsiteX10" fmla="*/ 387519 w 1728957"/>
                <a:gd name="connsiteY10" fmla="*/ 209550 h 1437748"/>
                <a:gd name="connsiteX11" fmla="*/ 574209 w 1728957"/>
                <a:gd name="connsiteY11" fmla="*/ 327660 h 1437748"/>
                <a:gd name="connsiteX12" fmla="*/ 694859 w 1728957"/>
                <a:gd name="connsiteY12" fmla="*/ 455930 h 1437748"/>
                <a:gd name="connsiteX13" fmla="*/ 767249 w 1728957"/>
                <a:gd name="connsiteY13" fmla="*/ 534670 h 1437748"/>
                <a:gd name="connsiteX14" fmla="*/ 877739 w 1728957"/>
                <a:gd name="connsiteY14" fmla="*/ 662940 h 1437748"/>
                <a:gd name="connsiteX15" fmla="*/ 1022519 w 1728957"/>
                <a:gd name="connsiteY15" fmla="*/ 862330 h 1437748"/>
                <a:gd name="connsiteX16" fmla="*/ 1102529 w 1728957"/>
                <a:gd name="connsiteY16" fmla="*/ 1040130 h 1437748"/>
                <a:gd name="connsiteX17" fmla="*/ 1127929 w 1728957"/>
                <a:gd name="connsiteY17" fmla="*/ 1245870 h 1437748"/>
                <a:gd name="connsiteX18" fmla="*/ 1096179 w 1728957"/>
                <a:gd name="connsiteY18" fmla="*/ 1384300 h 1437748"/>
                <a:gd name="connsiteX19" fmla="*/ 983149 w 1728957"/>
                <a:gd name="connsiteY19" fmla="*/ 1437640 h 1437748"/>
                <a:gd name="connsiteX20" fmla="*/ 890439 w 1728957"/>
                <a:gd name="connsiteY20" fmla="*/ 1372870 h 1437748"/>
                <a:gd name="connsiteX21" fmla="*/ 839639 w 1728957"/>
                <a:gd name="connsiteY21" fmla="*/ 1249680 h 1437748"/>
                <a:gd name="connsiteX22" fmla="*/ 798999 w 1728957"/>
                <a:gd name="connsiteY22" fmla="*/ 1090930 h 1437748"/>
                <a:gd name="connsiteX23" fmla="*/ 767249 w 1728957"/>
                <a:gd name="connsiteY23" fmla="*/ 892810 h 1437748"/>
                <a:gd name="connsiteX0" fmla="*/ 1728957 w 1728957"/>
                <a:gd name="connsiteY0" fmla="*/ 0 h 1437748"/>
                <a:gd name="connsiteX1" fmla="*/ 1521629 w 1728957"/>
                <a:gd name="connsiteY1" fmla="*/ 274320 h 1437748"/>
                <a:gd name="connsiteX2" fmla="*/ 1152059 w 1728957"/>
                <a:gd name="connsiteY2" fmla="*/ 458470 h 1437748"/>
                <a:gd name="connsiteX3" fmla="*/ 783759 w 1728957"/>
                <a:gd name="connsiteY3" fmla="*/ 542290 h 1437748"/>
                <a:gd name="connsiteX4" fmla="*/ 448479 w 1728957"/>
                <a:gd name="connsiteY4" fmla="*/ 574040 h 1437748"/>
                <a:gd name="connsiteX5" fmla="*/ 146219 w 1728957"/>
                <a:gd name="connsiteY5" fmla="*/ 501650 h 1437748"/>
                <a:gd name="connsiteX6" fmla="*/ 15409 w 1728957"/>
                <a:gd name="connsiteY6" fmla="*/ 389890 h 1437748"/>
                <a:gd name="connsiteX7" fmla="*/ 14139 w 1728957"/>
                <a:gd name="connsiteY7" fmla="*/ 270510 h 1437748"/>
                <a:gd name="connsiteX8" fmla="*/ 119549 w 1728957"/>
                <a:gd name="connsiteY8" fmla="*/ 182880 h 1437748"/>
                <a:gd name="connsiteX9" fmla="*/ 228769 w 1728957"/>
                <a:gd name="connsiteY9" fmla="*/ 170180 h 1437748"/>
                <a:gd name="connsiteX10" fmla="*/ 387519 w 1728957"/>
                <a:gd name="connsiteY10" fmla="*/ 209550 h 1437748"/>
                <a:gd name="connsiteX11" fmla="*/ 574209 w 1728957"/>
                <a:gd name="connsiteY11" fmla="*/ 327660 h 1437748"/>
                <a:gd name="connsiteX12" fmla="*/ 694859 w 1728957"/>
                <a:gd name="connsiteY12" fmla="*/ 455930 h 1437748"/>
                <a:gd name="connsiteX13" fmla="*/ 767249 w 1728957"/>
                <a:gd name="connsiteY13" fmla="*/ 534670 h 1437748"/>
                <a:gd name="connsiteX14" fmla="*/ 877739 w 1728957"/>
                <a:gd name="connsiteY14" fmla="*/ 662940 h 1437748"/>
                <a:gd name="connsiteX15" fmla="*/ 1022519 w 1728957"/>
                <a:gd name="connsiteY15" fmla="*/ 862330 h 1437748"/>
                <a:gd name="connsiteX16" fmla="*/ 1102529 w 1728957"/>
                <a:gd name="connsiteY16" fmla="*/ 1040130 h 1437748"/>
                <a:gd name="connsiteX17" fmla="*/ 1127929 w 1728957"/>
                <a:gd name="connsiteY17" fmla="*/ 1245870 h 1437748"/>
                <a:gd name="connsiteX18" fmla="*/ 1096179 w 1728957"/>
                <a:gd name="connsiteY18" fmla="*/ 1384300 h 1437748"/>
                <a:gd name="connsiteX19" fmla="*/ 983149 w 1728957"/>
                <a:gd name="connsiteY19" fmla="*/ 1437640 h 1437748"/>
                <a:gd name="connsiteX20" fmla="*/ 890439 w 1728957"/>
                <a:gd name="connsiteY20" fmla="*/ 1372870 h 1437748"/>
                <a:gd name="connsiteX21" fmla="*/ 839639 w 1728957"/>
                <a:gd name="connsiteY21" fmla="*/ 1249680 h 1437748"/>
                <a:gd name="connsiteX22" fmla="*/ 798999 w 1728957"/>
                <a:gd name="connsiteY22" fmla="*/ 1090930 h 1437748"/>
                <a:gd name="connsiteX23" fmla="*/ 767249 w 1728957"/>
                <a:gd name="connsiteY23" fmla="*/ 892810 h 1437748"/>
                <a:gd name="connsiteX0" fmla="*/ 1728957 w 1728957"/>
                <a:gd name="connsiteY0" fmla="*/ 0 h 1437748"/>
                <a:gd name="connsiteX1" fmla="*/ 1513057 w 1728957"/>
                <a:gd name="connsiteY1" fmla="*/ 270510 h 1437748"/>
                <a:gd name="connsiteX2" fmla="*/ 1152059 w 1728957"/>
                <a:gd name="connsiteY2" fmla="*/ 458470 h 1437748"/>
                <a:gd name="connsiteX3" fmla="*/ 783759 w 1728957"/>
                <a:gd name="connsiteY3" fmla="*/ 542290 h 1437748"/>
                <a:gd name="connsiteX4" fmla="*/ 448479 w 1728957"/>
                <a:gd name="connsiteY4" fmla="*/ 574040 h 1437748"/>
                <a:gd name="connsiteX5" fmla="*/ 146219 w 1728957"/>
                <a:gd name="connsiteY5" fmla="*/ 501650 h 1437748"/>
                <a:gd name="connsiteX6" fmla="*/ 15409 w 1728957"/>
                <a:gd name="connsiteY6" fmla="*/ 389890 h 1437748"/>
                <a:gd name="connsiteX7" fmla="*/ 14139 w 1728957"/>
                <a:gd name="connsiteY7" fmla="*/ 270510 h 1437748"/>
                <a:gd name="connsiteX8" fmla="*/ 119549 w 1728957"/>
                <a:gd name="connsiteY8" fmla="*/ 182880 h 1437748"/>
                <a:gd name="connsiteX9" fmla="*/ 228769 w 1728957"/>
                <a:gd name="connsiteY9" fmla="*/ 170180 h 1437748"/>
                <a:gd name="connsiteX10" fmla="*/ 387519 w 1728957"/>
                <a:gd name="connsiteY10" fmla="*/ 209550 h 1437748"/>
                <a:gd name="connsiteX11" fmla="*/ 574209 w 1728957"/>
                <a:gd name="connsiteY11" fmla="*/ 327660 h 1437748"/>
                <a:gd name="connsiteX12" fmla="*/ 694859 w 1728957"/>
                <a:gd name="connsiteY12" fmla="*/ 455930 h 1437748"/>
                <a:gd name="connsiteX13" fmla="*/ 767249 w 1728957"/>
                <a:gd name="connsiteY13" fmla="*/ 534670 h 1437748"/>
                <a:gd name="connsiteX14" fmla="*/ 877739 w 1728957"/>
                <a:gd name="connsiteY14" fmla="*/ 662940 h 1437748"/>
                <a:gd name="connsiteX15" fmla="*/ 1022519 w 1728957"/>
                <a:gd name="connsiteY15" fmla="*/ 862330 h 1437748"/>
                <a:gd name="connsiteX16" fmla="*/ 1102529 w 1728957"/>
                <a:gd name="connsiteY16" fmla="*/ 1040130 h 1437748"/>
                <a:gd name="connsiteX17" fmla="*/ 1127929 w 1728957"/>
                <a:gd name="connsiteY17" fmla="*/ 1245870 h 1437748"/>
                <a:gd name="connsiteX18" fmla="*/ 1096179 w 1728957"/>
                <a:gd name="connsiteY18" fmla="*/ 1384300 h 1437748"/>
                <a:gd name="connsiteX19" fmla="*/ 983149 w 1728957"/>
                <a:gd name="connsiteY19" fmla="*/ 1437640 h 1437748"/>
                <a:gd name="connsiteX20" fmla="*/ 890439 w 1728957"/>
                <a:gd name="connsiteY20" fmla="*/ 1372870 h 1437748"/>
                <a:gd name="connsiteX21" fmla="*/ 839639 w 1728957"/>
                <a:gd name="connsiteY21" fmla="*/ 1249680 h 1437748"/>
                <a:gd name="connsiteX22" fmla="*/ 798999 w 1728957"/>
                <a:gd name="connsiteY22" fmla="*/ 1090930 h 1437748"/>
                <a:gd name="connsiteX23" fmla="*/ 767249 w 1728957"/>
                <a:gd name="connsiteY23" fmla="*/ 892810 h 1437748"/>
                <a:gd name="connsiteX0" fmla="*/ 1728957 w 1728957"/>
                <a:gd name="connsiteY0" fmla="*/ 0 h 1437748"/>
                <a:gd name="connsiteX1" fmla="*/ 1505437 w 1728957"/>
                <a:gd name="connsiteY1" fmla="*/ 270510 h 1437748"/>
                <a:gd name="connsiteX2" fmla="*/ 1152059 w 1728957"/>
                <a:gd name="connsiteY2" fmla="*/ 458470 h 1437748"/>
                <a:gd name="connsiteX3" fmla="*/ 783759 w 1728957"/>
                <a:gd name="connsiteY3" fmla="*/ 542290 h 1437748"/>
                <a:gd name="connsiteX4" fmla="*/ 448479 w 1728957"/>
                <a:gd name="connsiteY4" fmla="*/ 574040 h 1437748"/>
                <a:gd name="connsiteX5" fmla="*/ 146219 w 1728957"/>
                <a:gd name="connsiteY5" fmla="*/ 501650 h 1437748"/>
                <a:gd name="connsiteX6" fmla="*/ 15409 w 1728957"/>
                <a:gd name="connsiteY6" fmla="*/ 389890 h 1437748"/>
                <a:gd name="connsiteX7" fmla="*/ 14139 w 1728957"/>
                <a:gd name="connsiteY7" fmla="*/ 270510 h 1437748"/>
                <a:gd name="connsiteX8" fmla="*/ 119549 w 1728957"/>
                <a:gd name="connsiteY8" fmla="*/ 182880 h 1437748"/>
                <a:gd name="connsiteX9" fmla="*/ 228769 w 1728957"/>
                <a:gd name="connsiteY9" fmla="*/ 170180 h 1437748"/>
                <a:gd name="connsiteX10" fmla="*/ 387519 w 1728957"/>
                <a:gd name="connsiteY10" fmla="*/ 209550 h 1437748"/>
                <a:gd name="connsiteX11" fmla="*/ 574209 w 1728957"/>
                <a:gd name="connsiteY11" fmla="*/ 327660 h 1437748"/>
                <a:gd name="connsiteX12" fmla="*/ 694859 w 1728957"/>
                <a:gd name="connsiteY12" fmla="*/ 455930 h 1437748"/>
                <a:gd name="connsiteX13" fmla="*/ 767249 w 1728957"/>
                <a:gd name="connsiteY13" fmla="*/ 534670 h 1437748"/>
                <a:gd name="connsiteX14" fmla="*/ 877739 w 1728957"/>
                <a:gd name="connsiteY14" fmla="*/ 662940 h 1437748"/>
                <a:gd name="connsiteX15" fmla="*/ 1022519 w 1728957"/>
                <a:gd name="connsiteY15" fmla="*/ 862330 h 1437748"/>
                <a:gd name="connsiteX16" fmla="*/ 1102529 w 1728957"/>
                <a:gd name="connsiteY16" fmla="*/ 1040130 h 1437748"/>
                <a:gd name="connsiteX17" fmla="*/ 1127929 w 1728957"/>
                <a:gd name="connsiteY17" fmla="*/ 1245870 h 1437748"/>
                <a:gd name="connsiteX18" fmla="*/ 1096179 w 1728957"/>
                <a:gd name="connsiteY18" fmla="*/ 1384300 h 1437748"/>
                <a:gd name="connsiteX19" fmla="*/ 983149 w 1728957"/>
                <a:gd name="connsiteY19" fmla="*/ 1437640 h 1437748"/>
                <a:gd name="connsiteX20" fmla="*/ 890439 w 1728957"/>
                <a:gd name="connsiteY20" fmla="*/ 1372870 h 1437748"/>
                <a:gd name="connsiteX21" fmla="*/ 839639 w 1728957"/>
                <a:gd name="connsiteY21" fmla="*/ 1249680 h 1437748"/>
                <a:gd name="connsiteX22" fmla="*/ 798999 w 1728957"/>
                <a:gd name="connsiteY22" fmla="*/ 1090930 h 1437748"/>
                <a:gd name="connsiteX23" fmla="*/ 767249 w 1728957"/>
                <a:gd name="connsiteY23" fmla="*/ 892810 h 1437748"/>
                <a:gd name="connsiteX0" fmla="*/ 1728957 w 1728957"/>
                <a:gd name="connsiteY0" fmla="*/ 0 h 1437748"/>
                <a:gd name="connsiteX1" fmla="*/ 1514962 w 1728957"/>
                <a:gd name="connsiteY1" fmla="*/ 274320 h 1437748"/>
                <a:gd name="connsiteX2" fmla="*/ 1152059 w 1728957"/>
                <a:gd name="connsiteY2" fmla="*/ 458470 h 1437748"/>
                <a:gd name="connsiteX3" fmla="*/ 783759 w 1728957"/>
                <a:gd name="connsiteY3" fmla="*/ 542290 h 1437748"/>
                <a:gd name="connsiteX4" fmla="*/ 448479 w 1728957"/>
                <a:gd name="connsiteY4" fmla="*/ 574040 h 1437748"/>
                <a:gd name="connsiteX5" fmla="*/ 146219 w 1728957"/>
                <a:gd name="connsiteY5" fmla="*/ 501650 h 1437748"/>
                <a:gd name="connsiteX6" fmla="*/ 15409 w 1728957"/>
                <a:gd name="connsiteY6" fmla="*/ 389890 h 1437748"/>
                <a:gd name="connsiteX7" fmla="*/ 14139 w 1728957"/>
                <a:gd name="connsiteY7" fmla="*/ 270510 h 1437748"/>
                <a:gd name="connsiteX8" fmla="*/ 119549 w 1728957"/>
                <a:gd name="connsiteY8" fmla="*/ 182880 h 1437748"/>
                <a:gd name="connsiteX9" fmla="*/ 228769 w 1728957"/>
                <a:gd name="connsiteY9" fmla="*/ 170180 h 1437748"/>
                <a:gd name="connsiteX10" fmla="*/ 387519 w 1728957"/>
                <a:gd name="connsiteY10" fmla="*/ 209550 h 1437748"/>
                <a:gd name="connsiteX11" fmla="*/ 574209 w 1728957"/>
                <a:gd name="connsiteY11" fmla="*/ 327660 h 1437748"/>
                <a:gd name="connsiteX12" fmla="*/ 694859 w 1728957"/>
                <a:gd name="connsiteY12" fmla="*/ 455930 h 1437748"/>
                <a:gd name="connsiteX13" fmla="*/ 767249 w 1728957"/>
                <a:gd name="connsiteY13" fmla="*/ 534670 h 1437748"/>
                <a:gd name="connsiteX14" fmla="*/ 877739 w 1728957"/>
                <a:gd name="connsiteY14" fmla="*/ 662940 h 1437748"/>
                <a:gd name="connsiteX15" fmla="*/ 1022519 w 1728957"/>
                <a:gd name="connsiteY15" fmla="*/ 862330 h 1437748"/>
                <a:gd name="connsiteX16" fmla="*/ 1102529 w 1728957"/>
                <a:gd name="connsiteY16" fmla="*/ 1040130 h 1437748"/>
                <a:gd name="connsiteX17" fmla="*/ 1127929 w 1728957"/>
                <a:gd name="connsiteY17" fmla="*/ 1245870 h 1437748"/>
                <a:gd name="connsiteX18" fmla="*/ 1096179 w 1728957"/>
                <a:gd name="connsiteY18" fmla="*/ 1384300 h 1437748"/>
                <a:gd name="connsiteX19" fmla="*/ 983149 w 1728957"/>
                <a:gd name="connsiteY19" fmla="*/ 1437640 h 1437748"/>
                <a:gd name="connsiteX20" fmla="*/ 890439 w 1728957"/>
                <a:gd name="connsiteY20" fmla="*/ 1372870 h 1437748"/>
                <a:gd name="connsiteX21" fmla="*/ 839639 w 1728957"/>
                <a:gd name="connsiteY21" fmla="*/ 1249680 h 1437748"/>
                <a:gd name="connsiteX22" fmla="*/ 798999 w 1728957"/>
                <a:gd name="connsiteY22" fmla="*/ 1090930 h 1437748"/>
                <a:gd name="connsiteX23" fmla="*/ 767249 w 1728957"/>
                <a:gd name="connsiteY23" fmla="*/ 892810 h 1437748"/>
                <a:gd name="connsiteX0" fmla="*/ 1736577 w 1736577"/>
                <a:gd name="connsiteY0" fmla="*/ 0 h 1428223"/>
                <a:gd name="connsiteX1" fmla="*/ 1514962 w 1736577"/>
                <a:gd name="connsiteY1" fmla="*/ 264795 h 1428223"/>
                <a:gd name="connsiteX2" fmla="*/ 1152059 w 1736577"/>
                <a:gd name="connsiteY2" fmla="*/ 448945 h 1428223"/>
                <a:gd name="connsiteX3" fmla="*/ 783759 w 1736577"/>
                <a:gd name="connsiteY3" fmla="*/ 532765 h 1428223"/>
                <a:gd name="connsiteX4" fmla="*/ 448479 w 1736577"/>
                <a:gd name="connsiteY4" fmla="*/ 564515 h 1428223"/>
                <a:gd name="connsiteX5" fmla="*/ 146219 w 1736577"/>
                <a:gd name="connsiteY5" fmla="*/ 492125 h 1428223"/>
                <a:gd name="connsiteX6" fmla="*/ 15409 w 1736577"/>
                <a:gd name="connsiteY6" fmla="*/ 380365 h 1428223"/>
                <a:gd name="connsiteX7" fmla="*/ 14139 w 1736577"/>
                <a:gd name="connsiteY7" fmla="*/ 260985 h 1428223"/>
                <a:gd name="connsiteX8" fmla="*/ 119549 w 1736577"/>
                <a:gd name="connsiteY8" fmla="*/ 173355 h 1428223"/>
                <a:gd name="connsiteX9" fmla="*/ 228769 w 1736577"/>
                <a:gd name="connsiteY9" fmla="*/ 160655 h 1428223"/>
                <a:gd name="connsiteX10" fmla="*/ 387519 w 1736577"/>
                <a:gd name="connsiteY10" fmla="*/ 200025 h 1428223"/>
                <a:gd name="connsiteX11" fmla="*/ 574209 w 1736577"/>
                <a:gd name="connsiteY11" fmla="*/ 318135 h 1428223"/>
                <a:gd name="connsiteX12" fmla="*/ 694859 w 1736577"/>
                <a:gd name="connsiteY12" fmla="*/ 446405 h 1428223"/>
                <a:gd name="connsiteX13" fmla="*/ 767249 w 1736577"/>
                <a:gd name="connsiteY13" fmla="*/ 525145 h 1428223"/>
                <a:gd name="connsiteX14" fmla="*/ 877739 w 1736577"/>
                <a:gd name="connsiteY14" fmla="*/ 653415 h 1428223"/>
                <a:gd name="connsiteX15" fmla="*/ 1022519 w 1736577"/>
                <a:gd name="connsiteY15" fmla="*/ 852805 h 1428223"/>
                <a:gd name="connsiteX16" fmla="*/ 1102529 w 1736577"/>
                <a:gd name="connsiteY16" fmla="*/ 1030605 h 1428223"/>
                <a:gd name="connsiteX17" fmla="*/ 1127929 w 1736577"/>
                <a:gd name="connsiteY17" fmla="*/ 1236345 h 1428223"/>
                <a:gd name="connsiteX18" fmla="*/ 1096179 w 1736577"/>
                <a:gd name="connsiteY18" fmla="*/ 1374775 h 1428223"/>
                <a:gd name="connsiteX19" fmla="*/ 983149 w 1736577"/>
                <a:gd name="connsiteY19" fmla="*/ 1428115 h 1428223"/>
                <a:gd name="connsiteX20" fmla="*/ 890439 w 1736577"/>
                <a:gd name="connsiteY20" fmla="*/ 1363345 h 1428223"/>
                <a:gd name="connsiteX21" fmla="*/ 839639 w 1736577"/>
                <a:gd name="connsiteY21" fmla="*/ 1240155 h 1428223"/>
                <a:gd name="connsiteX22" fmla="*/ 798999 w 1736577"/>
                <a:gd name="connsiteY22" fmla="*/ 1081405 h 1428223"/>
                <a:gd name="connsiteX23" fmla="*/ 767249 w 1736577"/>
                <a:gd name="connsiteY23" fmla="*/ 883285 h 1428223"/>
                <a:gd name="connsiteX0" fmla="*/ 1736577 w 1736577"/>
                <a:gd name="connsiteY0" fmla="*/ 0 h 1428223"/>
                <a:gd name="connsiteX1" fmla="*/ 1514962 w 1736577"/>
                <a:gd name="connsiteY1" fmla="*/ 264795 h 1428223"/>
                <a:gd name="connsiteX2" fmla="*/ 1152059 w 1736577"/>
                <a:gd name="connsiteY2" fmla="*/ 448945 h 1428223"/>
                <a:gd name="connsiteX3" fmla="*/ 783759 w 1736577"/>
                <a:gd name="connsiteY3" fmla="*/ 532765 h 1428223"/>
                <a:gd name="connsiteX4" fmla="*/ 448479 w 1736577"/>
                <a:gd name="connsiteY4" fmla="*/ 564515 h 1428223"/>
                <a:gd name="connsiteX5" fmla="*/ 146219 w 1736577"/>
                <a:gd name="connsiteY5" fmla="*/ 492125 h 1428223"/>
                <a:gd name="connsiteX6" fmla="*/ 15409 w 1736577"/>
                <a:gd name="connsiteY6" fmla="*/ 380365 h 1428223"/>
                <a:gd name="connsiteX7" fmla="*/ 14139 w 1736577"/>
                <a:gd name="connsiteY7" fmla="*/ 260985 h 1428223"/>
                <a:gd name="connsiteX8" fmla="*/ 119549 w 1736577"/>
                <a:gd name="connsiteY8" fmla="*/ 173355 h 1428223"/>
                <a:gd name="connsiteX9" fmla="*/ 228769 w 1736577"/>
                <a:gd name="connsiteY9" fmla="*/ 160655 h 1428223"/>
                <a:gd name="connsiteX10" fmla="*/ 387519 w 1736577"/>
                <a:gd name="connsiteY10" fmla="*/ 200025 h 1428223"/>
                <a:gd name="connsiteX11" fmla="*/ 574209 w 1736577"/>
                <a:gd name="connsiteY11" fmla="*/ 318135 h 1428223"/>
                <a:gd name="connsiteX12" fmla="*/ 694859 w 1736577"/>
                <a:gd name="connsiteY12" fmla="*/ 446405 h 1428223"/>
                <a:gd name="connsiteX13" fmla="*/ 767249 w 1736577"/>
                <a:gd name="connsiteY13" fmla="*/ 525145 h 1428223"/>
                <a:gd name="connsiteX14" fmla="*/ 877739 w 1736577"/>
                <a:gd name="connsiteY14" fmla="*/ 653415 h 1428223"/>
                <a:gd name="connsiteX15" fmla="*/ 1022519 w 1736577"/>
                <a:gd name="connsiteY15" fmla="*/ 852805 h 1428223"/>
                <a:gd name="connsiteX16" fmla="*/ 1102529 w 1736577"/>
                <a:gd name="connsiteY16" fmla="*/ 1030605 h 1428223"/>
                <a:gd name="connsiteX17" fmla="*/ 1127929 w 1736577"/>
                <a:gd name="connsiteY17" fmla="*/ 1236345 h 1428223"/>
                <a:gd name="connsiteX18" fmla="*/ 1096179 w 1736577"/>
                <a:gd name="connsiteY18" fmla="*/ 1374775 h 1428223"/>
                <a:gd name="connsiteX19" fmla="*/ 983149 w 1736577"/>
                <a:gd name="connsiteY19" fmla="*/ 1428115 h 1428223"/>
                <a:gd name="connsiteX20" fmla="*/ 890439 w 1736577"/>
                <a:gd name="connsiteY20" fmla="*/ 1363345 h 1428223"/>
                <a:gd name="connsiteX21" fmla="*/ 839639 w 1736577"/>
                <a:gd name="connsiteY21" fmla="*/ 1240155 h 1428223"/>
                <a:gd name="connsiteX22" fmla="*/ 798999 w 1736577"/>
                <a:gd name="connsiteY22" fmla="*/ 1081405 h 1428223"/>
                <a:gd name="connsiteX0" fmla="*/ 1736577 w 1736577"/>
                <a:gd name="connsiteY0" fmla="*/ 0 h 1428223"/>
                <a:gd name="connsiteX1" fmla="*/ 1514962 w 1736577"/>
                <a:gd name="connsiteY1" fmla="*/ 264795 h 1428223"/>
                <a:gd name="connsiteX2" fmla="*/ 1152059 w 1736577"/>
                <a:gd name="connsiteY2" fmla="*/ 448945 h 1428223"/>
                <a:gd name="connsiteX3" fmla="*/ 783759 w 1736577"/>
                <a:gd name="connsiteY3" fmla="*/ 532765 h 1428223"/>
                <a:gd name="connsiteX4" fmla="*/ 448479 w 1736577"/>
                <a:gd name="connsiteY4" fmla="*/ 564515 h 1428223"/>
                <a:gd name="connsiteX5" fmla="*/ 146219 w 1736577"/>
                <a:gd name="connsiteY5" fmla="*/ 492125 h 1428223"/>
                <a:gd name="connsiteX6" fmla="*/ 15409 w 1736577"/>
                <a:gd name="connsiteY6" fmla="*/ 380365 h 1428223"/>
                <a:gd name="connsiteX7" fmla="*/ 14139 w 1736577"/>
                <a:gd name="connsiteY7" fmla="*/ 260985 h 1428223"/>
                <a:gd name="connsiteX8" fmla="*/ 119549 w 1736577"/>
                <a:gd name="connsiteY8" fmla="*/ 173355 h 1428223"/>
                <a:gd name="connsiteX9" fmla="*/ 228769 w 1736577"/>
                <a:gd name="connsiteY9" fmla="*/ 160655 h 1428223"/>
                <a:gd name="connsiteX10" fmla="*/ 387519 w 1736577"/>
                <a:gd name="connsiteY10" fmla="*/ 200025 h 1428223"/>
                <a:gd name="connsiteX11" fmla="*/ 574209 w 1736577"/>
                <a:gd name="connsiteY11" fmla="*/ 318135 h 1428223"/>
                <a:gd name="connsiteX12" fmla="*/ 694859 w 1736577"/>
                <a:gd name="connsiteY12" fmla="*/ 446405 h 1428223"/>
                <a:gd name="connsiteX13" fmla="*/ 767249 w 1736577"/>
                <a:gd name="connsiteY13" fmla="*/ 525145 h 1428223"/>
                <a:gd name="connsiteX14" fmla="*/ 877739 w 1736577"/>
                <a:gd name="connsiteY14" fmla="*/ 653415 h 1428223"/>
                <a:gd name="connsiteX15" fmla="*/ 1022519 w 1736577"/>
                <a:gd name="connsiteY15" fmla="*/ 852805 h 1428223"/>
                <a:gd name="connsiteX16" fmla="*/ 1102529 w 1736577"/>
                <a:gd name="connsiteY16" fmla="*/ 1030605 h 1428223"/>
                <a:gd name="connsiteX17" fmla="*/ 1127929 w 1736577"/>
                <a:gd name="connsiteY17" fmla="*/ 1236345 h 1428223"/>
                <a:gd name="connsiteX18" fmla="*/ 1096179 w 1736577"/>
                <a:gd name="connsiteY18" fmla="*/ 1374775 h 1428223"/>
                <a:gd name="connsiteX19" fmla="*/ 983149 w 1736577"/>
                <a:gd name="connsiteY19" fmla="*/ 1428115 h 1428223"/>
                <a:gd name="connsiteX20" fmla="*/ 890439 w 1736577"/>
                <a:gd name="connsiteY20" fmla="*/ 1363345 h 1428223"/>
                <a:gd name="connsiteX21" fmla="*/ 839639 w 1736577"/>
                <a:gd name="connsiteY21" fmla="*/ 1240155 h 1428223"/>
                <a:gd name="connsiteX0" fmla="*/ 1736577 w 1736577"/>
                <a:gd name="connsiteY0" fmla="*/ 0 h 1428223"/>
                <a:gd name="connsiteX1" fmla="*/ 1514962 w 1736577"/>
                <a:gd name="connsiteY1" fmla="*/ 264795 h 1428223"/>
                <a:gd name="connsiteX2" fmla="*/ 1152059 w 1736577"/>
                <a:gd name="connsiteY2" fmla="*/ 448945 h 1428223"/>
                <a:gd name="connsiteX3" fmla="*/ 783759 w 1736577"/>
                <a:gd name="connsiteY3" fmla="*/ 532765 h 1428223"/>
                <a:gd name="connsiteX4" fmla="*/ 448479 w 1736577"/>
                <a:gd name="connsiteY4" fmla="*/ 564515 h 1428223"/>
                <a:gd name="connsiteX5" fmla="*/ 146219 w 1736577"/>
                <a:gd name="connsiteY5" fmla="*/ 492125 h 1428223"/>
                <a:gd name="connsiteX6" fmla="*/ 15409 w 1736577"/>
                <a:gd name="connsiteY6" fmla="*/ 380365 h 1428223"/>
                <a:gd name="connsiteX7" fmla="*/ 14139 w 1736577"/>
                <a:gd name="connsiteY7" fmla="*/ 260985 h 1428223"/>
                <a:gd name="connsiteX8" fmla="*/ 119549 w 1736577"/>
                <a:gd name="connsiteY8" fmla="*/ 173355 h 1428223"/>
                <a:gd name="connsiteX9" fmla="*/ 228769 w 1736577"/>
                <a:gd name="connsiteY9" fmla="*/ 160655 h 1428223"/>
                <a:gd name="connsiteX10" fmla="*/ 387519 w 1736577"/>
                <a:gd name="connsiteY10" fmla="*/ 200025 h 1428223"/>
                <a:gd name="connsiteX11" fmla="*/ 574209 w 1736577"/>
                <a:gd name="connsiteY11" fmla="*/ 318135 h 1428223"/>
                <a:gd name="connsiteX12" fmla="*/ 694859 w 1736577"/>
                <a:gd name="connsiteY12" fmla="*/ 446405 h 1428223"/>
                <a:gd name="connsiteX13" fmla="*/ 767249 w 1736577"/>
                <a:gd name="connsiteY13" fmla="*/ 525145 h 1428223"/>
                <a:gd name="connsiteX14" fmla="*/ 877739 w 1736577"/>
                <a:gd name="connsiteY14" fmla="*/ 653415 h 1428223"/>
                <a:gd name="connsiteX15" fmla="*/ 1022519 w 1736577"/>
                <a:gd name="connsiteY15" fmla="*/ 852805 h 1428223"/>
                <a:gd name="connsiteX16" fmla="*/ 1102529 w 1736577"/>
                <a:gd name="connsiteY16" fmla="*/ 1030605 h 1428223"/>
                <a:gd name="connsiteX17" fmla="*/ 1127929 w 1736577"/>
                <a:gd name="connsiteY17" fmla="*/ 1236345 h 1428223"/>
                <a:gd name="connsiteX18" fmla="*/ 1096179 w 1736577"/>
                <a:gd name="connsiteY18" fmla="*/ 1374775 h 1428223"/>
                <a:gd name="connsiteX19" fmla="*/ 983149 w 1736577"/>
                <a:gd name="connsiteY19" fmla="*/ 1428115 h 1428223"/>
                <a:gd name="connsiteX20" fmla="*/ 890439 w 1736577"/>
                <a:gd name="connsiteY20" fmla="*/ 1363345 h 1428223"/>
                <a:gd name="connsiteX0" fmla="*/ 1736577 w 1736577"/>
                <a:gd name="connsiteY0" fmla="*/ 0 h 1428223"/>
                <a:gd name="connsiteX1" fmla="*/ 1514962 w 1736577"/>
                <a:gd name="connsiteY1" fmla="*/ 264795 h 1428223"/>
                <a:gd name="connsiteX2" fmla="*/ 1152059 w 1736577"/>
                <a:gd name="connsiteY2" fmla="*/ 448945 h 1428223"/>
                <a:gd name="connsiteX3" fmla="*/ 783759 w 1736577"/>
                <a:gd name="connsiteY3" fmla="*/ 532765 h 1428223"/>
                <a:gd name="connsiteX4" fmla="*/ 448479 w 1736577"/>
                <a:gd name="connsiteY4" fmla="*/ 564515 h 1428223"/>
                <a:gd name="connsiteX5" fmla="*/ 146219 w 1736577"/>
                <a:gd name="connsiteY5" fmla="*/ 492125 h 1428223"/>
                <a:gd name="connsiteX6" fmla="*/ 15409 w 1736577"/>
                <a:gd name="connsiteY6" fmla="*/ 380365 h 1428223"/>
                <a:gd name="connsiteX7" fmla="*/ 14139 w 1736577"/>
                <a:gd name="connsiteY7" fmla="*/ 260985 h 1428223"/>
                <a:gd name="connsiteX8" fmla="*/ 119549 w 1736577"/>
                <a:gd name="connsiteY8" fmla="*/ 173355 h 1428223"/>
                <a:gd name="connsiteX9" fmla="*/ 228769 w 1736577"/>
                <a:gd name="connsiteY9" fmla="*/ 160655 h 1428223"/>
                <a:gd name="connsiteX10" fmla="*/ 387519 w 1736577"/>
                <a:gd name="connsiteY10" fmla="*/ 200025 h 1428223"/>
                <a:gd name="connsiteX11" fmla="*/ 574209 w 1736577"/>
                <a:gd name="connsiteY11" fmla="*/ 318135 h 1428223"/>
                <a:gd name="connsiteX12" fmla="*/ 694859 w 1736577"/>
                <a:gd name="connsiteY12" fmla="*/ 446405 h 1428223"/>
                <a:gd name="connsiteX13" fmla="*/ 767249 w 1736577"/>
                <a:gd name="connsiteY13" fmla="*/ 525145 h 1428223"/>
                <a:gd name="connsiteX14" fmla="*/ 877739 w 1736577"/>
                <a:gd name="connsiteY14" fmla="*/ 653415 h 1428223"/>
                <a:gd name="connsiteX15" fmla="*/ 1022519 w 1736577"/>
                <a:gd name="connsiteY15" fmla="*/ 852805 h 1428223"/>
                <a:gd name="connsiteX16" fmla="*/ 1102529 w 1736577"/>
                <a:gd name="connsiteY16" fmla="*/ 1030605 h 1428223"/>
                <a:gd name="connsiteX17" fmla="*/ 1127929 w 1736577"/>
                <a:gd name="connsiteY17" fmla="*/ 1236345 h 1428223"/>
                <a:gd name="connsiteX18" fmla="*/ 1096179 w 1736577"/>
                <a:gd name="connsiteY18" fmla="*/ 1374775 h 1428223"/>
                <a:gd name="connsiteX19" fmla="*/ 983149 w 1736577"/>
                <a:gd name="connsiteY19" fmla="*/ 1428115 h 1428223"/>
                <a:gd name="connsiteX0" fmla="*/ 1736577 w 1736577"/>
                <a:gd name="connsiteY0" fmla="*/ 0 h 1374775"/>
                <a:gd name="connsiteX1" fmla="*/ 1514962 w 1736577"/>
                <a:gd name="connsiteY1" fmla="*/ 264795 h 1374775"/>
                <a:gd name="connsiteX2" fmla="*/ 1152059 w 1736577"/>
                <a:gd name="connsiteY2" fmla="*/ 448945 h 1374775"/>
                <a:gd name="connsiteX3" fmla="*/ 783759 w 1736577"/>
                <a:gd name="connsiteY3" fmla="*/ 532765 h 1374775"/>
                <a:gd name="connsiteX4" fmla="*/ 448479 w 1736577"/>
                <a:gd name="connsiteY4" fmla="*/ 564515 h 1374775"/>
                <a:gd name="connsiteX5" fmla="*/ 146219 w 1736577"/>
                <a:gd name="connsiteY5" fmla="*/ 492125 h 1374775"/>
                <a:gd name="connsiteX6" fmla="*/ 15409 w 1736577"/>
                <a:gd name="connsiteY6" fmla="*/ 380365 h 1374775"/>
                <a:gd name="connsiteX7" fmla="*/ 14139 w 1736577"/>
                <a:gd name="connsiteY7" fmla="*/ 260985 h 1374775"/>
                <a:gd name="connsiteX8" fmla="*/ 119549 w 1736577"/>
                <a:gd name="connsiteY8" fmla="*/ 173355 h 1374775"/>
                <a:gd name="connsiteX9" fmla="*/ 228769 w 1736577"/>
                <a:gd name="connsiteY9" fmla="*/ 160655 h 1374775"/>
                <a:gd name="connsiteX10" fmla="*/ 387519 w 1736577"/>
                <a:gd name="connsiteY10" fmla="*/ 200025 h 1374775"/>
                <a:gd name="connsiteX11" fmla="*/ 574209 w 1736577"/>
                <a:gd name="connsiteY11" fmla="*/ 318135 h 1374775"/>
                <a:gd name="connsiteX12" fmla="*/ 694859 w 1736577"/>
                <a:gd name="connsiteY12" fmla="*/ 446405 h 1374775"/>
                <a:gd name="connsiteX13" fmla="*/ 767249 w 1736577"/>
                <a:gd name="connsiteY13" fmla="*/ 525145 h 1374775"/>
                <a:gd name="connsiteX14" fmla="*/ 877739 w 1736577"/>
                <a:gd name="connsiteY14" fmla="*/ 653415 h 1374775"/>
                <a:gd name="connsiteX15" fmla="*/ 1022519 w 1736577"/>
                <a:gd name="connsiteY15" fmla="*/ 852805 h 1374775"/>
                <a:gd name="connsiteX16" fmla="*/ 1102529 w 1736577"/>
                <a:gd name="connsiteY16" fmla="*/ 1030605 h 1374775"/>
                <a:gd name="connsiteX17" fmla="*/ 1127929 w 1736577"/>
                <a:gd name="connsiteY17" fmla="*/ 1236345 h 1374775"/>
                <a:gd name="connsiteX18" fmla="*/ 1096179 w 1736577"/>
                <a:gd name="connsiteY18" fmla="*/ 1374775 h 1374775"/>
                <a:gd name="connsiteX0" fmla="*/ 1736577 w 1736577"/>
                <a:gd name="connsiteY0" fmla="*/ 0 h 1236345"/>
                <a:gd name="connsiteX1" fmla="*/ 1514962 w 1736577"/>
                <a:gd name="connsiteY1" fmla="*/ 264795 h 1236345"/>
                <a:gd name="connsiteX2" fmla="*/ 1152059 w 1736577"/>
                <a:gd name="connsiteY2" fmla="*/ 448945 h 1236345"/>
                <a:gd name="connsiteX3" fmla="*/ 783759 w 1736577"/>
                <a:gd name="connsiteY3" fmla="*/ 532765 h 1236345"/>
                <a:gd name="connsiteX4" fmla="*/ 448479 w 1736577"/>
                <a:gd name="connsiteY4" fmla="*/ 564515 h 1236345"/>
                <a:gd name="connsiteX5" fmla="*/ 146219 w 1736577"/>
                <a:gd name="connsiteY5" fmla="*/ 492125 h 1236345"/>
                <a:gd name="connsiteX6" fmla="*/ 15409 w 1736577"/>
                <a:gd name="connsiteY6" fmla="*/ 380365 h 1236345"/>
                <a:gd name="connsiteX7" fmla="*/ 14139 w 1736577"/>
                <a:gd name="connsiteY7" fmla="*/ 260985 h 1236345"/>
                <a:gd name="connsiteX8" fmla="*/ 119549 w 1736577"/>
                <a:gd name="connsiteY8" fmla="*/ 173355 h 1236345"/>
                <a:gd name="connsiteX9" fmla="*/ 228769 w 1736577"/>
                <a:gd name="connsiteY9" fmla="*/ 160655 h 1236345"/>
                <a:gd name="connsiteX10" fmla="*/ 387519 w 1736577"/>
                <a:gd name="connsiteY10" fmla="*/ 200025 h 1236345"/>
                <a:gd name="connsiteX11" fmla="*/ 574209 w 1736577"/>
                <a:gd name="connsiteY11" fmla="*/ 318135 h 1236345"/>
                <a:gd name="connsiteX12" fmla="*/ 694859 w 1736577"/>
                <a:gd name="connsiteY12" fmla="*/ 446405 h 1236345"/>
                <a:gd name="connsiteX13" fmla="*/ 767249 w 1736577"/>
                <a:gd name="connsiteY13" fmla="*/ 525145 h 1236345"/>
                <a:gd name="connsiteX14" fmla="*/ 877739 w 1736577"/>
                <a:gd name="connsiteY14" fmla="*/ 653415 h 1236345"/>
                <a:gd name="connsiteX15" fmla="*/ 1022519 w 1736577"/>
                <a:gd name="connsiteY15" fmla="*/ 852805 h 1236345"/>
                <a:gd name="connsiteX16" fmla="*/ 1102529 w 1736577"/>
                <a:gd name="connsiteY16" fmla="*/ 1030605 h 1236345"/>
                <a:gd name="connsiteX17" fmla="*/ 1127929 w 1736577"/>
                <a:gd name="connsiteY17" fmla="*/ 1236345 h 1236345"/>
                <a:gd name="connsiteX0" fmla="*/ 1736577 w 1736577"/>
                <a:gd name="connsiteY0" fmla="*/ 0 h 1030605"/>
                <a:gd name="connsiteX1" fmla="*/ 1514962 w 1736577"/>
                <a:gd name="connsiteY1" fmla="*/ 264795 h 1030605"/>
                <a:gd name="connsiteX2" fmla="*/ 1152059 w 1736577"/>
                <a:gd name="connsiteY2" fmla="*/ 448945 h 1030605"/>
                <a:gd name="connsiteX3" fmla="*/ 783759 w 1736577"/>
                <a:gd name="connsiteY3" fmla="*/ 532765 h 1030605"/>
                <a:gd name="connsiteX4" fmla="*/ 448479 w 1736577"/>
                <a:gd name="connsiteY4" fmla="*/ 564515 h 1030605"/>
                <a:gd name="connsiteX5" fmla="*/ 146219 w 1736577"/>
                <a:gd name="connsiteY5" fmla="*/ 492125 h 1030605"/>
                <a:gd name="connsiteX6" fmla="*/ 15409 w 1736577"/>
                <a:gd name="connsiteY6" fmla="*/ 380365 h 1030605"/>
                <a:gd name="connsiteX7" fmla="*/ 14139 w 1736577"/>
                <a:gd name="connsiteY7" fmla="*/ 260985 h 1030605"/>
                <a:gd name="connsiteX8" fmla="*/ 119549 w 1736577"/>
                <a:gd name="connsiteY8" fmla="*/ 173355 h 1030605"/>
                <a:gd name="connsiteX9" fmla="*/ 228769 w 1736577"/>
                <a:gd name="connsiteY9" fmla="*/ 160655 h 1030605"/>
                <a:gd name="connsiteX10" fmla="*/ 387519 w 1736577"/>
                <a:gd name="connsiteY10" fmla="*/ 200025 h 1030605"/>
                <a:gd name="connsiteX11" fmla="*/ 574209 w 1736577"/>
                <a:gd name="connsiteY11" fmla="*/ 318135 h 1030605"/>
                <a:gd name="connsiteX12" fmla="*/ 694859 w 1736577"/>
                <a:gd name="connsiteY12" fmla="*/ 446405 h 1030605"/>
                <a:gd name="connsiteX13" fmla="*/ 767249 w 1736577"/>
                <a:gd name="connsiteY13" fmla="*/ 525145 h 1030605"/>
                <a:gd name="connsiteX14" fmla="*/ 877739 w 1736577"/>
                <a:gd name="connsiteY14" fmla="*/ 653415 h 1030605"/>
                <a:gd name="connsiteX15" fmla="*/ 1022519 w 1736577"/>
                <a:gd name="connsiteY15" fmla="*/ 852805 h 1030605"/>
                <a:gd name="connsiteX16" fmla="*/ 1102529 w 1736577"/>
                <a:gd name="connsiteY16" fmla="*/ 1030605 h 1030605"/>
                <a:gd name="connsiteX0" fmla="*/ 1736577 w 1736577"/>
                <a:gd name="connsiteY0" fmla="*/ 0 h 852805"/>
                <a:gd name="connsiteX1" fmla="*/ 1514962 w 1736577"/>
                <a:gd name="connsiteY1" fmla="*/ 264795 h 852805"/>
                <a:gd name="connsiteX2" fmla="*/ 1152059 w 1736577"/>
                <a:gd name="connsiteY2" fmla="*/ 448945 h 852805"/>
                <a:gd name="connsiteX3" fmla="*/ 783759 w 1736577"/>
                <a:gd name="connsiteY3" fmla="*/ 532765 h 852805"/>
                <a:gd name="connsiteX4" fmla="*/ 448479 w 1736577"/>
                <a:gd name="connsiteY4" fmla="*/ 564515 h 852805"/>
                <a:gd name="connsiteX5" fmla="*/ 146219 w 1736577"/>
                <a:gd name="connsiteY5" fmla="*/ 492125 h 852805"/>
                <a:gd name="connsiteX6" fmla="*/ 15409 w 1736577"/>
                <a:gd name="connsiteY6" fmla="*/ 380365 h 852805"/>
                <a:gd name="connsiteX7" fmla="*/ 14139 w 1736577"/>
                <a:gd name="connsiteY7" fmla="*/ 260985 h 852805"/>
                <a:gd name="connsiteX8" fmla="*/ 119549 w 1736577"/>
                <a:gd name="connsiteY8" fmla="*/ 173355 h 852805"/>
                <a:gd name="connsiteX9" fmla="*/ 228769 w 1736577"/>
                <a:gd name="connsiteY9" fmla="*/ 160655 h 852805"/>
                <a:gd name="connsiteX10" fmla="*/ 387519 w 1736577"/>
                <a:gd name="connsiteY10" fmla="*/ 200025 h 852805"/>
                <a:gd name="connsiteX11" fmla="*/ 574209 w 1736577"/>
                <a:gd name="connsiteY11" fmla="*/ 318135 h 852805"/>
                <a:gd name="connsiteX12" fmla="*/ 694859 w 1736577"/>
                <a:gd name="connsiteY12" fmla="*/ 446405 h 852805"/>
                <a:gd name="connsiteX13" fmla="*/ 767249 w 1736577"/>
                <a:gd name="connsiteY13" fmla="*/ 525145 h 852805"/>
                <a:gd name="connsiteX14" fmla="*/ 877739 w 1736577"/>
                <a:gd name="connsiteY14" fmla="*/ 653415 h 852805"/>
                <a:gd name="connsiteX15" fmla="*/ 1022519 w 1736577"/>
                <a:gd name="connsiteY15" fmla="*/ 852805 h 852805"/>
                <a:gd name="connsiteX0" fmla="*/ 1736577 w 1736577"/>
                <a:gd name="connsiteY0" fmla="*/ 0 h 653415"/>
                <a:gd name="connsiteX1" fmla="*/ 1514962 w 1736577"/>
                <a:gd name="connsiteY1" fmla="*/ 264795 h 653415"/>
                <a:gd name="connsiteX2" fmla="*/ 1152059 w 1736577"/>
                <a:gd name="connsiteY2" fmla="*/ 448945 h 653415"/>
                <a:gd name="connsiteX3" fmla="*/ 783759 w 1736577"/>
                <a:gd name="connsiteY3" fmla="*/ 532765 h 653415"/>
                <a:gd name="connsiteX4" fmla="*/ 448479 w 1736577"/>
                <a:gd name="connsiteY4" fmla="*/ 564515 h 653415"/>
                <a:gd name="connsiteX5" fmla="*/ 146219 w 1736577"/>
                <a:gd name="connsiteY5" fmla="*/ 492125 h 653415"/>
                <a:gd name="connsiteX6" fmla="*/ 15409 w 1736577"/>
                <a:gd name="connsiteY6" fmla="*/ 380365 h 653415"/>
                <a:gd name="connsiteX7" fmla="*/ 14139 w 1736577"/>
                <a:gd name="connsiteY7" fmla="*/ 260985 h 653415"/>
                <a:gd name="connsiteX8" fmla="*/ 119549 w 1736577"/>
                <a:gd name="connsiteY8" fmla="*/ 173355 h 653415"/>
                <a:gd name="connsiteX9" fmla="*/ 228769 w 1736577"/>
                <a:gd name="connsiteY9" fmla="*/ 160655 h 653415"/>
                <a:gd name="connsiteX10" fmla="*/ 387519 w 1736577"/>
                <a:gd name="connsiteY10" fmla="*/ 200025 h 653415"/>
                <a:gd name="connsiteX11" fmla="*/ 574209 w 1736577"/>
                <a:gd name="connsiteY11" fmla="*/ 318135 h 653415"/>
                <a:gd name="connsiteX12" fmla="*/ 694859 w 1736577"/>
                <a:gd name="connsiteY12" fmla="*/ 446405 h 653415"/>
                <a:gd name="connsiteX13" fmla="*/ 767249 w 1736577"/>
                <a:gd name="connsiteY13" fmla="*/ 525145 h 653415"/>
                <a:gd name="connsiteX14" fmla="*/ 877739 w 1736577"/>
                <a:gd name="connsiteY14" fmla="*/ 653415 h 653415"/>
                <a:gd name="connsiteX0" fmla="*/ 1736577 w 1736577"/>
                <a:gd name="connsiteY0" fmla="*/ 0 h 565900"/>
                <a:gd name="connsiteX1" fmla="*/ 1514962 w 1736577"/>
                <a:gd name="connsiteY1" fmla="*/ 264795 h 565900"/>
                <a:gd name="connsiteX2" fmla="*/ 1152059 w 1736577"/>
                <a:gd name="connsiteY2" fmla="*/ 448945 h 565900"/>
                <a:gd name="connsiteX3" fmla="*/ 783759 w 1736577"/>
                <a:gd name="connsiteY3" fmla="*/ 532765 h 565900"/>
                <a:gd name="connsiteX4" fmla="*/ 448479 w 1736577"/>
                <a:gd name="connsiteY4" fmla="*/ 564515 h 565900"/>
                <a:gd name="connsiteX5" fmla="*/ 146219 w 1736577"/>
                <a:gd name="connsiteY5" fmla="*/ 492125 h 565900"/>
                <a:gd name="connsiteX6" fmla="*/ 15409 w 1736577"/>
                <a:gd name="connsiteY6" fmla="*/ 380365 h 565900"/>
                <a:gd name="connsiteX7" fmla="*/ 14139 w 1736577"/>
                <a:gd name="connsiteY7" fmla="*/ 260985 h 565900"/>
                <a:gd name="connsiteX8" fmla="*/ 119549 w 1736577"/>
                <a:gd name="connsiteY8" fmla="*/ 173355 h 565900"/>
                <a:gd name="connsiteX9" fmla="*/ 228769 w 1736577"/>
                <a:gd name="connsiteY9" fmla="*/ 160655 h 565900"/>
                <a:gd name="connsiteX10" fmla="*/ 387519 w 1736577"/>
                <a:gd name="connsiteY10" fmla="*/ 200025 h 565900"/>
                <a:gd name="connsiteX11" fmla="*/ 574209 w 1736577"/>
                <a:gd name="connsiteY11" fmla="*/ 318135 h 565900"/>
                <a:gd name="connsiteX12" fmla="*/ 694859 w 1736577"/>
                <a:gd name="connsiteY12" fmla="*/ 446405 h 565900"/>
                <a:gd name="connsiteX13" fmla="*/ 767249 w 1736577"/>
                <a:gd name="connsiteY13" fmla="*/ 525145 h 565900"/>
                <a:gd name="connsiteX0" fmla="*/ 1736577 w 1736577"/>
                <a:gd name="connsiteY0" fmla="*/ 0 h 565900"/>
                <a:gd name="connsiteX1" fmla="*/ 1503532 w 1736577"/>
                <a:gd name="connsiteY1" fmla="*/ 259080 h 565900"/>
                <a:gd name="connsiteX2" fmla="*/ 1152059 w 1736577"/>
                <a:gd name="connsiteY2" fmla="*/ 448945 h 565900"/>
                <a:gd name="connsiteX3" fmla="*/ 783759 w 1736577"/>
                <a:gd name="connsiteY3" fmla="*/ 532765 h 565900"/>
                <a:gd name="connsiteX4" fmla="*/ 448479 w 1736577"/>
                <a:gd name="connsiteY4" fmla="*/ 564515 h 565900"/>
                <a:gd name="connsiteX5" fmla="*/ 146219 w 1736577"/>
                <a:gd name="connsiteY5" fmla="*/ 492125 h 565900"/>
                <a:gd name="connsiteX6" fmla="*/ 15409 w 1736577"/>
                <a:gd name="connsiteY6" fmla="*/ 380365 h 565900"/>
                <a:gd name="connsiteX7" fmla="*/ 14139 w 1736577"/>
                <a:gd name="connsiteY7" fmla="*/ 260985 h 565900"/>
                <a:gd name="connsiteX8" fmla="*/ 119549 w 1736577"/>
                <a:gd name="connsiteY8" fmla="*/ 173355 h 565900"/>
                <a:gd name="connsiteX9" fmla="*/ 228769 w 1736577"/>
                <a:gd name="connsiteY9" fmla="*/ 160655 h 565900"/>
                <a:gd name="connsiteX10" fmla="*/ 387519 w 1736577"/>
                <a:gd name="connsiteY10" fmla="*/ 200025 h 565900"/>
                <a:gd name="connsiteX11" fmla="*/ 574209 w 1736577"/>
                <a:gd name="connsiteY11" fmla="*/ 318135 h 565900"/>
                <a:gd name="connsiteX12" fmla="*/ 694859 w 1736577"/>
                <a:gd name="connsiteY12" fmla="*/ 446405 h 565900"/>
                <a:gd name="connsiteX13" fmla="*/ 767249 w 1736577"/>
                <a:gd name="connsiteY13" fmla="*/ 525145 h 565900"/>
                <a:gd name="connsiteX0" fmla="*/ 1736577 w 1736577"/>
                <a:gd name="connsiteY0" fmla="*/ 0 h 565949"/>
                <a:gd name="connsiteX1" fmla="*/ 1503532 w 1736577"/>
                <a:gd name="connsiteY1" fmla="*/ 259080 h 565949"/>
                <a:gd name="connsiteX2" fmla="*/ 1140629 w 1736577"/>
                <a:gd name="connsiteY2" fmla="*/ 443230 h 565949"/>
                <a:gd name="connsiteX3" fmla="*/ 783759 w 1736577"/>
                <a:gd name="connsiteY3" fmla="*/ 532765 h 565949"/>
                <a:gd name="connsiteX4" fmla="*/ 448479 w 1736577"/>
                <a:gd name="connsiteY4" fmla="*/ 564515 h 565949"/>
                <a:gd name="connsiteX5" fmla="*/ 146219 w 1736577"/>
                <a:gd name="connsiteY5" fmla="*/ 492125 h 565949"/>
                <a:gd name="connsiteX6" fmla="*/ 15409 w 1736577"/>
                <a:gd name="connsiteY6" fmla="*/ 380365 h 565949"/>
                <a:gd name="connsiteX7" fmla="*/ 14139 w 1736577"/>
                <a:gd name="connsiteY7" fmla="*/ 260985 h 565949"/>
                <a:gd name="connsiteX8" fmla="*/ 119549 w 1736577"/>
                <a:gd name="connsiteY8" fmla="*/ 173355 h 565949"/>
                <a:gd name="connsiteX9" fmla="*/ 228769 w 1736577"/>
                <a:gd name="connsiteY9" fmla="*/ 160655 h 565949"/>
                <a:gd name="connsiteX10" fmla="*/ 387519 w 1736577"/>
                <a:gd name="connsiteY10" fmla="*/ 200025 h 565949"/>
                <a:gd name="connsiteX11" fmla="*/ 574209 w 1736577"/>
                <a:gd name="connsiteY11" fmla="*/ 318135 h 565949"/>
                <a:gd name="connsiteX12" fmla="*/ 694859 w 1736577"/>
                <a:gd name="connsiteY12" fmla="*/ 446405 h 565949"/>
                <a:gd name="connsiteX13" fmla="*/ 767249 w 1736577"/>
                <a:gd name="connsiteY13" fmla="*/ 525145 h 565949"/>
                <a:gd name="connsiteX0" fmla="*/ 1736945 w 1736945"/>
                <a:gd name="connsiteY0" fmla="*/ 0 h 565291"/>
                <a:gd name="connsiteX1" fmla="*/ 1503900 w 1736945"/>
                <a:gd name="connsiteY1" fmla="*/ 259080 h 565291"/>
                <a:gd name="connsiteX2" fmla="*/ 1140997 w 1736945"/>
                <a:gd name="connsiteY2" fmla="*/ 443230 h 565291"/>
                <a:gd name="connsiteX3" fmla="*/ 784127 w 1736945"/>
                <a:gd name="connsiteY3" fmla="*/ 532765 h 565291"/>
                <a:gd name="connsiteX4" fmla="*/ 448847 w 1736945"/>
                <a:gd name="connsiteY4" fmla="*/ 564515 h 565291"/>
                <a:gd name="connsiteX5" fmla="*/ 152302 w 1736945"/>
                <a:gd name="connsiteY5" fmla="*/ 505460 h 565291"/>
                <a:gd name="connsiteX6" fmla="*/ 15777 w 1736945"/>
                <a:gd name="connsiteY6" fmla="*/ 380365 h 565291"/>
                <a:gd name="connsiteX7" fmla="*/ 14507 w 1736945"/>
                <a:gd name="connsiteY7" fmla="*/ 260985 h 565291"/>
                <a:gd name="connsiteX8" fmla="*/ 119917 w 1736945"/>
                <a:gd name="connsiteY8" fmla="*/ 173355 h 565291"/>
                <a:gd name="connsiteX9" fmla="*/ 229137 w 1736945"/>
                <a:gd name="connsiteY9" fmla="*/ 160655 h 565291"/>
                <a:gd name="connsiteX10" fmla="*/ 387887 w 1736945"/>
                <a:gd name="connsiteY10" fmla="*/ 200025 h 565291"/>
                <a:gd name="connsiteX11" fmla="*/ 574577 w 1736945"/>
                <a:gd name="connsiteY11" fmla="*/ 318135 h 565291"/>
                <a:gd name="connsiteX12" fmla="*/ 695227 w 1736945"/>
                <a:gd name="connsiteY12" fmla="*/ 446405 h 565291"/>
                <a:gd name="connsiteX13" fmla="*/ 767617 w 1736945"/>
                <a:gd name="connsiteY13" fmla="*/ 525145 h 565291"/>
                <a:gd name="connsiteX0" fmla="*/ 1735853 w 1735853"/>
                <a:gd name="connsiteY0" fmla="*/ 0 h 565291"/>
                <a:gd name="connsiteX1" fmla="*/ 1502808 w 1735853"/>
                <a:gd name="connsiteY1" fmla="*/ 259080 h 565291"/>
                <a:gd name="connsiteX2" fmla="*/ 1139905 w 1735853"/>
                <a:gd name="connsiteY2" fmla="*/ 443230 h 565291"/>
                <a:gd name="connsiteX3" fmla="*/ 783035 w 1735853"/>
                <a:gd name="connsiteY3" fmla="*/ 532765 h 565291"/>
                <a:gd name="connsiteX4" fmla="*/ 447755 w 1735853"/>
                <a:gd name="connsiteY4" fmla="*/ 564515 h 565291"/>
                <a:gd name="connsiteX5" fmla="*/ 151210 w 1735853"/>
                <a:gd name="connsiteY5" fmla="*/ 505460 h 565291"/>
                <a:gd name="connsiteX6" fmla="*/ 16590 w 1735853"/>
                <a:gd name="connsiteY6" fmla="*/ 389890 h 565291"/>
                <a:gd name="connsiteX7" fmla="*/ 13415 w 1735853"/>
                <a:gd name="connsiteY7" fmla="*/ 260985 h 565291"/>
                <a:gd name="connsiteX8" fmla="*/ 118825 w 1735853"/>
                <a:gd name="connsiteY8" fmla="*/ 173355 h 565291"/>
                <a:gd name="connsiteX9" fmla="*/ 228045 w 1735853"/>
                <a:gd name="connsiteY9" fmla="*/ 160655 h 565291"/>
                <a:gd name="connsiteX10" fmla="*/ 386795 w 1735853"/>
                <a:gd name="connsiteY10" fmla="*/ 200025 h 565291"/>
                <a:gd name="connsiteX11" fmla="*/ 573485 w 1735853"/>
                <a:gd name="connsiteY11" fmla="*/ 318135 h 565291"/>
                <a:gd name="connsiteX12" fmla="*/ 694135 w 1735853"/>
                <a:gd name="connsiteY12" fmla="*/ 446405 h 565291"/>
                <a:gd name="connsiteX13" fmla="*/ 766525 w 1735853"/>
                <a:gd name="connsiteY13" fmla="*/ 525145 h 565291"/>
                <a:gd name="connsiteX0" fmla="*/ 1736335 w 1736335"/>
                <a:gd name="connsiteY0" fmla="*/ 0 h 565291"/>
                <a:gd name="connsiteX1" fmla="*/ 1503290 w 1736335"/>
                <a:gd name="connsiteY1" fmla="*/ 259080 h 565291"/>
                <a:gd name="connsiteX2" fmla="*/ 1140387 w 1736335"/>
                <a:gd name="connsiteY2" fmla="*/ 443230 h 565291"/>
                <a:gd name="connsiteX3" fmla="*/ 783517 w 1736335"/>
                <a:gd name="connsiteY3" fmla="*/ 532765 h 565291"/>
                <a:gd name="connsiteX4" fmla="*/ 448237 w 1736335"/>
                <a:gd name="connsiteY4" fmla="*/ 564515 h 565291"/>
                <a:gd name="connsiteX5" fmla="*/ 151692 w 1736335"/>
                <a:gd name="connsiteY5" fmla="*/ 505460 h 565291"/>
                <a:gd name="connsiteX6" fmla="*/ 17072 w 1736335"/>
                <a:gd name="connsiteY6" fmla="*/ 389890 h 565291"/>
                <a:gd name="connsiteX7" fmla="*/ 13897 w 1736335"/>
                <a:gd name="connsiteY7" fmla="*/ 260985 h 565291"/>
                <a:gd name="connsiteX8" fmla="*/ 126927 w 1736335"/>
                <a:gd name="connsiteY8" fmla="*/ 173355 h 565291"/>
                <a:gd name="connsiteX9" fmla="*/ 228527 w 1736335"/>
                <a:gd name="connsiteY9" fmla="*/ 160655 h 565291"/>
                <a:gd name="connsiteX10" fmla="*/ 387277 w 1736335"/>
                <a:gd name="connsiteY10" fmla="*/ 200025 h 565291"/>
                <a:gd name="connsiteX11" fmla="*/ 573967 w 1736335"/>
                <a:gd name="connsiteY11" fmla="*/ 318135 h 565291"/>
                <a:gd name="connsiteX12" fmla="*/ 694617 w 1736335"/>
                <a:gd name="connsiteY12" fmla="*/ 446405 h 565291"/>
                <a:gd name="connsiteX13" fmla="*/ 767007 w 1736335"/>
                <a:gd name="connsiteY13" fmla="*/ 525145 h 565291"/>
                <a:gd name="connsiteX0" fmla="*/ 1736335 w 1736335"/>
                <a:gd name="connsiteY0" fmla="*/ 0 h 565291"/>
                <a:gd name="connsiteX1" fmla="*/ 1503290 w 1736335"/>
                <a:gd name="connsiteY1" fmla="*/ 259080 h 565291"/>
                <a:gd name="connsiteX2" fmla="*/ 1140387 w 1736335"/>
                <a:gd name="connsiteY2" fmla="*/ 443230 h 565291"/>
                <a:gd name="connsiteX3" fmla="*/ 783517 w 1736335"/>
                <a:gd name="connsiteY3" fmla="*/ 532765 h 565291"/>
                <a:gd name="connsiteX4" fmla="*/ 448237 w 1736335"/>
                <a:gd name="connsiteY4" fmla="*/ 564515 h 565291"/>
                <a:gd name="connsiteX5" fmla="*/ 151692 w 1736335"/>
                <a:gd name="connsiteY5" fmla="*/ 505460 h 565291"/>
                <a:gd name="connsiteX6" fmla="*/ 17072 w 1736335"/>
                <a:gd name="connsiteY6" fmla="*/ 389890 h 565291"/>
                <a:gd name="connsiteX7" fmla="*/ 13897 w 1736335"/>
                <a:gd name="connsiteY7" fmla="*/ 260985 h 565291"/>
                <a:gd name="connsiteX8" fmla="*/ 126927 w 1736335"/>
                <a:gd name="connsiteY8" fmla="*/ 173355 h 565291"/>
                <a:gd name="connsiteX9" fmla="*/ 228527 w 1736335"/>
                <a:gd name="connsiteY9" fmla="*/ 160655 h 565291"/>
                <a:gd name="connsiteX10" fmla="*/ 387277 w 1736335"/>
                <a:gd name="connsiteY10" fmla="*/ 200025 h 565291"/>
                <a:gd name="connsiteX11" fmla="*/ 573967 w 1736335"/>
                <a:gd name="connsiteY11" fmla="*/ 318135 h 565291"/>
                <a:gd name="connsiteX12" fmla="*/ 694617 w 1736335"/>
                <a:gd name="connsiteY12" fmla="*/ 446405 h 565291"/>
                <a:gd name="connsiteX13" fmla="*/ 767007 w 1736335"/>
                <a:gd name="connsiteY13" fmla="*/ 525145 h 565291"/>
                <a:gd name="connsiteX0" fmla="*/ 1736335 w 1736335"/>
                <a:gd name="connsiteY0" fmla="*/ 0 h 565291"/>
                <a:gd name="connsiteX1" fmla="*/ 1503290 w 1736335"/>
                <a:gd name="connsiteY1" fmla="*/ 259080 h 565291"/>
                <a:gd name="connsiteX2" fmla="*/ 1140387 w 1736335"/>
                <a:gd name="connsiteY2" fmla="*/ 443230 h 565291"/>
                <a:gd name="connsiteX3" fmla="*/ 783517 w 1736335"/>
                <a:gd name="connsiteY3" fmla="*/ 532765 h 565291"/>
                <a:gd name="connsiteX4" fmla="*/ 448237 w 1736335"/>
                <a:gd name="connsiteY4" fmla="*/ 564515 h 565291"/>
                <a:gd name="connsiteX5" fmla="*/ 151692 w 1736335"/>
                <a:gd name="connsiteY5" fmla="*/ 505460 h 565291"/>
                <a:gd name="connsiteX6" fmla="*/ 17072 w 1736335"/>
                <a:gd name="connsiteY6" fmla="*/ 389890 h 565291"/>
                <a:gd name="connsiteX7" fmla="*/ 13897 w 1736335"/>
                <a:gd name="connsiteY7" fmla="*/ 260985 h 565291"/>
                <a:gd name="connsiteX8" fmla="*/ 126927 w 1736335"/>
                <a:gd name="connsiteY8" fmla="*/ 173355 h 565291"/>
                <a:gd name="connsiteX9" fmla="*/ 228527 w 1736335"/>
                <a:gd name="connsiteY9" fmla="*/ 160655 h 565291"/>
                <a:gd name="connsiteX10" fmla="*/ 387277 w 1736335"/>
                <a:gd name="connsiteY10" fmla="*/ 200025 h 565291"/>
                <a:gd name="connsiteX11" fmla="*/ 573967 w 1736335"/>
                <a:gd name="connsiteY11" fmla="*/ 318135 h 565291"/>
                <a:gd name="connsiteX12" fmla="*/ 694617 w 1736335"/>
                <a:gd name="connsiteY12" fmla="*/ 446405 h 565291"/>
                <a:gd name="connsiteX13" fmla="*/ 767007 w 1736335"/>
                <a:gd name="connsiteY13" fmla="*/ 525145 h 565291"/>
                <a:gd name="connsiteX0" fmla="*/ 1736335 w 1736335"/>
                <a:gd name="connsiteY0" fmla="*/ 0 h 565291"/>
                <a:gd name="connsiteX1" fmla="*/ 1503290 w 1736335"/>
                <a:gd name="connsiteY1" fmla="*/ 259080 h 565291"/>
                <a:gd name="connsiteX2" fmla="*/ 1140387 w 1736335"/>
                <a:gd name="connsiteY2" fmla="*/ 443230 h 565291"/>
                <a:gd name="connsiteX3" fmla="*/ 783517 w 1736335"/>
                <a:gd name="connsiteY3" fmla="*/ 532765 h 565291"/>
                <a:gd name="connsiteX4" fmla="*/ 448237 w 1736335"/>
                <a:gd name="connsiteY4" fmla="*/ 564515 h 565291"/>
                <a:gd name="connsiteX5" fmla="*/ 151692 w 1736335"/>
                <a:gd name="connsiteY5" fmla="*/ 505460 h 565291"/>
                <a:gd name="connsiteX6" fmla="*/ 17072 w 1736335"/>
                <a:gd name="connsiteY6" fmla="*/ 389890 h 565291"/>
                <a:gd name="connsiteX7" fmla="*/ 13897 w 1736335"/>
                <a:gd name="connsiteY7" fmla="*/ 260985 h 565291"/>
                <a:gd name="connsiteX8" fmla="*/ 126927 w 1736335"/>
                <a:gd name="connsiteY8" fmla="*/ 173355 h 565291"/>
                <a:gd name="connsiteX9" fmla="*/ 228527 w 1736335"/>
                <a:gd name="connsiteY9" fmla="*/ 160655 h 565291"/>
                <a:gd name="connsiteX10" fmla="*/ 381562 w 1736335"/>
                <a:gd name="connsiteY10" fmla="*/ 203835 h 565291"/>
                <a:gd name="connsiteX11" fmla="*/ 573967 w 1736335"/>
                <a:gd name="connsiteY11" fmla="*/ 318135 h 565291"/>
                <a:gd name="connsiteX12" fmla="*/ 694617 w 1736335"/>
                <a:gd name="connsiteY12" fmla="*/ 446405 h 565291"/>
                <a:gd name="connsiteX13" fmla="*/ 767007 w 1736335"/>
                <a:gd name="connsiteY13" fmla="*/ 525145 h 565291"/>
                <a:gd name="connsiteX0" fmla="*/ 1736335 w 1736335"/>
                <a:gd name="connsiteY0" fmla="*/ 0 h 565291"/>
                <a:gd name="connsiteX1" fmla="*/ 1503290 w 1736335"/>
                <a:gd name="connsiteY1" fmla="*/ 259080 h 565291"/>
                <a:gd name="connsiteX2" fmla="*/ 1140387 w 1736335"/>
                <a:gd name="connsiteY2" fmla="*/ 443230 h 565291"/>
                <a:gd name="connsiteX3" fmla="*/ 783517 w 1736335"/>
                <a:gd name="connsiteY3" fmla="*/ 532765 h 565291"/>
                <a:gd name="connsiteX4" fmla="*/ 448237 w 1736335"/>
                <a:gd name="connsiteY4" fmla="*/ 564515 h 565291"/>
                <a:gd name="connsiteX5" fmla="*/ 151692 w 1736335"/>
                <a:gd name="connsiteY5" fmla="*/ 505460 h 565291"/>
                <a:gd name="connsiteX6" fmla="*/ 17072 w 1736335"/>
                <a:gd name="connsiteY6" fmla="*/ 389890 h 565291"/>
                <a:gd name="connsiteX7" fmla="*/ 13897 w 1736335"/>
                <a:gd name="connsiteY7" fmla="*/ 260985 h 565291"/>
                <a:gd name="connsiteX8" fmla="*/ 126927 w 1736335"/>
                <a:gd name="connsiteY8" fmla="*/ 173355 h 565291"/>
                <a:gd name="connsiteX9" fmla="*/ 228527 w 1736335"/>
                <a:gd name="connsiteY9" fmla="*/ 160655 h 565291"/>
                <a:gd name="connsiteX10" fmla="*/ 381562 w 1736335"/>
                <a:gd name="connsiteY10" fmla="*/ 203835 h 565291"/>
                <a:gd name="connsiteX11" fmla="*/ 570157 w 1736335"/>
                <a:gd name="connsiteY11" fmla="*/ 323850 h 565291"/>
                <a:gd name="connsiteX12" fmla="*/ 694617 w 1736335"/>
                <a:gd name="connsiteY12" fmla="*/ 446405 h 565291"/>
                <a:gd name="connsiteX13" fmla="*/ 767007 w 1736335"/>
                <a:gd name="connsiteY13" fmla="*/ 525145 h 565291"/>
                <a:gd name="connsiteX0" fmla="*/ 1736335 w 1736335"/>
                <a:gd name="connsiteY0" fmla="*/ 0 h 565291"/>
                <a:gd name="connsiteX1" fmla="*/ 1503290 w 1736335"/>
                <a:gd name="connsiteY1" fmla="*/ 259080 h 565291"/>
                <a:gd name="connsiteX2" fmla="*/ 1140387 w 1736335"/>
                <a:gd name="connsiteY2" fmla="*/ 443230 h 565291"/>
                <a:gd name="connsiteX3" fmla="*/ 783517 w 1736335"/>
                <a:gd name="connsiteY3" fmla="*/ 532765 h 565291"/>
                <a:gd name="connsiteX4" fmla="*/ 448237 w 1736335"/>
                <a:gd name="connsiteY4" fmla="*/ 564515 h 565291"/>
                <a:gd name="connsiteX5" fmla="*/ 151692 w 1736335"/>
                <a:gd name="connsiteY5" fmla="*/ 505460 h 565291"/>
                <a:gd name="connsiteX6" fmla="*/ 17072 w 1736335"/>
                <a:gd name="connsiteY6" fmla="*/ 389890 h 565291"/>
                <a:gd name="connsiteX7" fmla="*/ 13897 w 1736335"/>
                <a:gd name="connsiteY7" fmla="*/ 260985 h 565291"/>
                <a:gd name="connsiteX8" fmla="*/ 126927 w 1736335"/>
                <a:gd name="connsiteY8" fmla="*/ 173355 h 565291"/>
                <a:gd name="connsiteX9" fmla="*/ 228527 w 1736335"/>
                <a:gd name="connsiteY9" fmla="*/ 160655 h 565291"/>
                <a:gd name="connsiteX10" fmla="*/ 381562 w 1736335"/>
                <a:gd name="connsiteY10" fmla="*/ 203835 h 565291"/>
                <a:gd name="connsiteX11" fmla="*/ 570157 w 1736335"/>
                <a:gd name="connsiteY11" fmla="*/ 323850 h 565291"/>
                <a:gd name="connsiteX12" fmla="*/ 675567 w 1736335"/>
                <a:gd name="connsiteY12" fmla="*/ 425450 h 565291"/>
                <a:gd name="connsiteX13" fmla="*/ 767007 w 1736335"/>
                <a:gd name="connsiteY13" fmla="*/ 525145 h 565291"/>
                <a:gd name="connsiteX0" fmla="*/ 1738240 w 1738240"/>
                <a:gd name="connsiteY0" fmla="*/ 0 h 584341"/>
                <a:gd name="connsiteX1" fmla="*/ 1503290 w 1738240"/>
                <a:gd name="connsiteY1" fmla="*/ 278130 h 584341"/>
                <a:gd name="connsiteX2" fmla="*/ 1140387 w 1738240"/>
                <a:gd name="connsiteY2" fmla="*/ 462280 h 584341"/>
                <a:gd name="connsiteX3" fmla="*/ 783517 w 1738240"/>
                <a:gd name="connsiteY3" fmla="*/ 551815 h 584341"/>
                <a:gd name="connsiteX4" fmla="*/ 448237 w 1738240"/>
                <a:gd name="connsiteY4" fmla="*/ 583565 h 584341"/>
                <a:gd name="connsiteX5" fmla="*/ 151692 w 1738240"/>
                <a:gd name="connsiteY5" fmla="*/ 524510 h 584341"/>
                <a:gd name="connsiteX6" fmla="*/ 17072 w 1738240"/>
                <a:gd name="connsiteY6" fmla="*/ 408940 h 584341"/>
                <a:gd name="connsiteX7" fmla="*/ 13897 w 1738240"/>
                <a:gd name="connsiteY7" fmla="*/ 280035 h 584341"/>
                <a:gd name="connsiteX8" fmla="*/ 126927 w 1738240"/>
                <a:gd name="connsiteY8" fmla="*/ 192405 h 584341"/>
                <a:gd name="connsiteX9" fmla="*/ 228527 w 1738240"/>
                <a:gd name="connsiteY9" fmla="*/ 179705 h 584341"/>
                <a:gd name="connsiteX10" fmla="*/ 381562 w 1738240"/>
                <a:gd name="connsiteY10" fmla="*/ 222885 h 584341"/>
                <a:gd name="connsiteX11" fmla="*/ 570157 w 1738240"/>
                <a:gd name="connsiteY11" fmla="*/ 342900 h 584341"/>
                <a:gd name="connsiteX12" fmla="*/ 675567 w 1738240"/>
                <a:gd name="connsiteY12" fmla="*/ 444500 h 584341"/>
                <a:gd name="connsiteX13" fmla="*/ 767007 w 1738240"/>
                <a:gd name="connsiteY13" fmla="*/ 544195 h 584341"/>
                <a:gd name="connsiteX0" fmla="*/ 1738240 w 1738240"/>
                <a:gd name="connsiteY0" fmla="*/ 0 h 588151"/>
                <a:gd name="connsiteX1" fmla="*/ 1503290 w 1738240"/>
                <a:gd name="connsiteY1" fmla="*/ 281940 h 588151"/>
                <a:gd name="connsiteX2" fmla="*/ 1140387 w 1738240"/>
                <a:gd name="connsiteY2" fmla="*/ 466090 h 588151"/>
                <a:gd name="connsiteX3" fmla="*/ 783517 w 1738240"/>
                <a:gd name="connsiteY3" fmla="*/ 555625 h 588151"/>
                <a:gd name="connsiteX4" fmla="*/ 448237 w 1738240"/>
                <a:gd name="connsiteY4" fmla="*/ 587375 h 588151"/>
                <a:gd name="connsiteX5" fmla="*/ 151692 w 1738240"/>
                <a:gd name="connsiteY5" fmla="*/ 528320 h 588151"/>
                <a:gd name="connsiteX6" fmla="*/ 17072 w 1738240"/>
                <a:gd name="connsiteY6" fmla="*/ 412750 h 588151"/>
                <a:gd name="connsiteX7" fmla="*/ 13897 w 1738240"/>
                <a:gd name="connsiteY7" fmla="*/ 283845 h 588151"/>
                <a:gd name="connsiteX8" fmla="*/ 126927 w 1738240"/>
                <a:gd name="connsiteY8" fmla="*/ 196215 h 588151"/>
                <a:gd name="connsiteX9" fmla="*/ 228527 w 1738240"/>
                <a:gd name="connsiteY9" fmla="*/ 183515 h 588151"/>
                <a:gd name="connsiteX10" fmla="*/ 381562 w 1738240"/>
                <a:gd name="connsiteY10" fmla="*/ 226695 h 588151"/>
                <a:gd name="connsiteX11" fmla="*/ 570157 w 1738240"/>
                <a:gd name="connsiteY11" fmla="*/ 346710 h 588151"/>
                <a:gd name="connsiteX12" fmla="*/ 675567 w 1738240"/>
                <a:gd name="connsiteY12" fmla="*/ 448310 h 588151"/>
                <a:gd name="connsiteX13" fmla="*/ 767007 w 1738240"/>
                <a:gd name="connsiteY13" fmla="*/ 548005 h 58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38240" h="588151">
                  <a:moveTo>
                    <a:pt x="1738240" y="0"/>
                  </a:moveTo>
                  <a:cubicBezTo>
                    <a:pt x="1689239" y="114194"/>
                    <a:pt x="1602932" y="204258"/>
                    <a:pt x="1503290" y="281940"/>
                  </a:cubicBezTo>
                  <a:cubicBezTo>
                    <a:pt x="1403648" y="359622"/>
                    <a:pt x="1260349" y="420476"/>
                    <a:pt x="1140387" y="466090"/>
                  </a:cubicBezTo>
                  <a:cubicBezTo>
                    <a:pt x="1020425" y="511704"/>
                    <a:pt x="898875" y="535411"/>
                    <a:pt x="783517" y="555625"/>
                  </a:cubicBezTo>
                  <a:cubicBezTo>
                    <a:pt x="668159" y="575839"/>
                    <a:pt x="553541" y="591926"/>
                    <a:pt x="448237" y="587375"/>
                  </a:cubicBezTo>
                  <a:cubicBezTo>
                    <a:pt x="342933" y="582824"/>
                    <a:pt x="223553" y="557424"/>
                    <a:pt x="151692" y="528320"/>
                  </a:cubicBezTo>
                  <a:cubicBezTo>
                    <a:pt x="79831" y="499216"/>
                    <a:pt x="40038" y="453496"/>
                    <a:pt x="17072" y="412750"/>
                  </a:cubicBezTo>
                  <a:cubicBezTo>
                    <a:pt x="-5894" y="372004"/>
                    <a:pt x="-4412" y="319934"/>
                    <a:pt x="13897" y="283845"/>
                  </a:cubicBezTo>
                  <a:cubicBezTo>
                    <a:pt x="32206" y="247756"/>
                    <a:pt x="85440" y="203412"/>
                    <a:pt x="126927" y="196215"/>
                  </a:cubicBezTo>
                  <a:cubicBezTo>
                    <a:pt x="168414" y="189018"/>
                    <a:pt x="186088" y="178435"/>
                    <a:pt x="228527" y="183515"/>
                  </a:cubicBezTo>
                  <a:cubicBezTo>
                    <a:pt x="270966" y="188595"/>
                    <a:pt x="324624" y="199496"/>
                    <a:pt x="381562" y="226695"/>
                  </a:cubicBezTo>
                  <a:cubicBezTo>
                    <a:pt x="438500" y="253894"/>
                    <a:pt x="521156" y="309774"/>
                    <a:pt x="570157" y="346710"/>
                  </a:cubicBezTo>
                  <a:cubicBezTo>
                    <a:pt x="619158" y="383646"/>
                    <a:pt x="643394" y="413808"/>
                    <a:pt x="675567" y="448310"/>
                  </a:cubicBezTo>
                  <a:cubicBezTo>
                    <a:pt x="707740" y="482812"/>
                    <a:pt x="736527" y="513503"/>
                    <a:pt x="767007" y="548005"/>
                  </a:cubicBezTo>
                </a:path>
              </a:pathLst>
            </a:custGeom>
            <a:noFill/>
            <a:ln w="60325" cap="rnd" cmpd="sng" algn="ctr">
              <a:solidFill>
                <a:srgbClr val="70AD47"/>
              </a:solidFill>
              <a:prstDash val="sysDot"/>
              <a:miter lim="800000"/>
              <a:headEnd type="none" w="lg" len="lg"/>
              <a:tailEnd type="non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2" name="任意多边形: 形状 141">
              <a:extLst>
                <a:ext uri="{FF2B5EF4-FFF2-40B4-BE49-F238E27FC236}">
                  <a16:creationId xmlns:a16="http://schemas.microsoft.com/office/drawing/2014/main" id="{62920B9A-375B-4716-9D6B-6969FA824C98}"/>
                </a:ext>
              </a:extLst>
            </p:cNvPr>
            <p:cNvSpPr/>
            <p:nvPr/>
          </p:nvSpPr>
          <p:spPr>
            <a:xfrm rot="843330">
              <a:off x="6491709" y="4326479"/>
              <a:ext cx="220742" cy="497223"/>
            </a:xfrm>
            <a:custGeom>
              <a:avLst/>
              <a:gdLst>
                <a:gd name="connsiteX0" fmla="*/ 1745149 w 1745149"/>
                <a:gd name="connsiteY0" fmla="*/ 0 h 1437748"/>
                <a:gd name="connsiteX1" fmla="*/ 1521629 w 1745149"/>
                <a:gd name="connsiteY1" fmla="*/ 274320 h 1437748"/>
                <a:gd name="connsiteX2" fmla="*/ 1152059 w 1745149"/>
                <a:gd name="connsiteY2" fmla="*/ 458470 h 1437748"/>
                <a:gd name="connsiteX3" fmla="*/ 783759 w 1745149"/>
                <a:gd name="connsiteY3" fmla="*/ 542290 h 1437748"/>
                <a:gd name="connsiteX4" fmla="*/ 448479 w 1745149"/>
                <a:gd name="connsiteY4" fmla="*/ 574040 h 1437748"/>
                <a:gd name="connsiteX5" fmla="*/ 146219 w 1745149"/>
                <a:gd name="connsiteY5" fmla="*/ 501650 h 1437748"/>
                <a:gd name="connsiteX6" fmla="*/ 15409 w 1745149"/>
                <a:gd name="connsiteY6" fmla="*/ 389890 h 1437748"/>
                <a:gd name="connsiteX7" fmla="*/ 14139 w 1745149"/>
                <a:gd name="connsiteY7" fmla="*/ 270510 h 1437748"/>
                <a:gd name="connsiteX8" fmla="*/ 119549 w 1745149"/>
                <a:gd name="connsiteY8" fmla="*/ 182880 h 1437748"/>
                <a:gd name="connsiteX9" fmla="*/ 228769 w 1745149"/>
                <a:gd name="connsiteY9" fmla="*/ 170180 h 1437748"/>
                <a:gd name="connsiteX10" fmla="*/ 387519 w 1745149"/>
                <a:gd name="connsiteY10" fmla="*/ 209550 h 1437748"/>
                <a:gd name="connsiteX11" fmla="*/ 574209 w 1745149"/>
                <a:gd name="connsiteY11" fmla="*/ 327660 h 1437748"/>
                <a:gd name="connsiteX12" fmla="*/ 694859 w 1745149"/>
                <a:gd name="connsiteY12" fmla="*/ 455930 h 1437748"/>
                <a:gd name="connsiteX13" fmla="*/ 767249 w 1745149"/>
                <a:gd name="connsiteY13" fmla="*/ 534670 h 1437748"/>
                <a:gd name="connsiteX14" fmla="*/ 877739 w 1745149"/>
                <a:gd name="connsiteY14" fmla="*/ 662940 h 1437748"/>
                <a:gd name="connsiteX15" fmla="*/ 1022519 w 1745149"/>
                <a:gd name="connsiteY15" fmla="*/ 862330 h 1437748"/>
                <a:gd name="connsiteX16" fmla="*/ 1102529 w 1745149"/>
                <a:gd name="connsiteY16" fmla="*/ 1040130 h 1437748"/>
                <a:gd name="connsiteX17" fmla="*/ 1127929 w 1745149"/>
                <a:gd name="connsiteY17" fmla="*/ 1245870 h 1437748"/>
                <a:gd name="connsiteX18" fmla="*/ 1096179 w 1745149"/>
                <a:gd name="connsiteY18" fmla="*/ 1384300 h 1437748"/>
                <a:gd name="connsiteX19" fmla="*/ 983149 w 1745149"/>
                <a:gd name="connsiteY19" fmla="*/ 1437640 h 1437748"/>
                <a:gd name="connsiteX20" fmla="*/ 890439 w 1745149"/>
                <a:gd name="connsiteY20" fmla="*/ 1372870 h 1437748"/>
                <a:gd name="connsiteX21" fmla="*/ 839639 w 1745149"/>
                <a:gd name="connsiteY21" fmla="*/ 1249680 h 1437748"/>
                <a:gd name="connsiteX22" fmla="*/ 798999 w 1745149"/>
                <a:gd name="connsiteY22" fmla="*/ 1090930 h 1437748"/>
                <a:gd name="connsiteX23" fmla="*/ 767249 w 1745149"/>
                <a:gd name="connsiteY23" fmla="*/ 892810 h 1437748"/>
                <a:gd name="connsiteX0" fmla="*/ 1728957 w 1728957"/>
                <a:gd name="connsiteY0" fmla="*/ 0 h 1437748"/>
                <a:gd name="connsiteX1" fmla="*/ 1521629 w 1728957"/>
                <a:gd name="connsiteY1" fmla="*/ 274320 h 1437748"/>
                <a:gd name="connsiteX2" fmla="*/ 1152059 w 1728957"/>
                <a:gd name="connsiteY2" fmla="*/ 458470 h 1437748"/>
                <a:gd name="connsiteX3" fmla="*/ 783759 w 1728957"/>
                <a:gd name="connsiteY3" fmla="*/ 542290 h 1437748"/>
                <a:gd name="connsiteX4" fmla="*/ 448479 w 1728957"/>
                <a:gd name="connsiteY4" fmla="*/ 574040 h 1437748"/>
                <a:gd name="connsiteX5" fmla="*/ 146219 w 1728957"/>
                <a:gd name="connsiteY5" fmla="*/ 501650 h 1437748"/>
                <a:gd name="connsiteX6" fmla="*/ 15409 w 1728957"/>
                <a:gd name="connsiteY6" fmla="*/ 389890 h 1437748"/>
                <a:gd name="connsiteX7" fmla="*/ 14139 w 1728957"/>
                <a:gd name="connsiteY7" fmla="*/ 270510 h 1437748"/>
                <a:gd name="connsiteX8" fmla="*/ 119549 w 1728957"/>
                <a:gd name="connsiteY8" fmla="*/ 182880 h 1437748"/>
                <a:gd name="connsiteX9" fmla="*/ 228769 w 1728957"/>
                <a:gd name="connsiteY9" fmla="*/ 170180 h 1437748"/>
                <a:gd name="connsiteX10" fmla="*/ 387519 w 1728957"/>
                <a:gd name="connsiteY10" fmla="*/ 209550 h 1437748"/>
                <a:gd name="connsiteX11" fmla="*/ 574209 w 1728957"/>
                <a:gd name="connsiteY11" fmla="*/ 327660 h 1437748"/>
                <a:gd name="connsiteX12" fmla="*/ 694859 w 1728957"/>
                <a:gd name="connsiteY12" fmla="*/ 455930 h 1437748"/>
                <a:gd name="connsiteX13" fmla="*/ 767249 w 1728957"/>
                <a:gd name="connsiteY13" fmla="*/ 534670 h 1437748"/>
                <a:gd name="connsiteX14" fmla="*/ 877739 w 1728957"/>
                <a:gd name="connsiteY14" fmla="*/ 662940 h 1437748"/>
                <a:gd name="connsiteX15" fmla="*/ 1022519 w 1728957"/>
                <a:gd name="connsiteY15" fmla="*/ 862330 h 1437748"/>
                <a:gd name="connsiteX16" fmla="*/ 1102529 w 1728957"/>
                <a:gd name="connsiteY16" fmla="*/ 1040130 h 1437748"/>
                <a:gd name="connsiteX17" fmla="*/ 1127929 w 1728957"/>
                <a:gd name="connsiteY17" fmla="*/ 1245870 h 1437748"/>
                <a:gd name="connsiteX18" fmla="*/ 1096179 w 1728957"/>
                <a:gd name="connsiteY18" fmla="*/ 1384300 h 1437748"/>
                <a:gd name="connsiteX19" fmla="*/ 983149 w 1728957"/>
                <a:gd name="connsiteY19" fmla="*/ 1437640 h 1437748"/>
                <a:gd name="connsiteX20" fmla="*/ 890439 w 1728957"/>
                <a:gd name="connsiteY20" fmla="*/ 1372870 h 1437748"/>
                <a:gd name="connsiteX21" fmla="*/ 839639 w 1728957"/>
                <a:gd name="connsiteY21" fmla="*/ 1249680 h 1437748"/>
                <a:gd name="connsiteX22" fmla="*/ 798999 w 1728957"/>
                <a:gd name="connsiteY22" fmla="*/ 1090930 h 1437748"/>
                <a:gd name="connsiteX23" fmla="*/ 767249 w 1728957"/>
                <a:gd name="connsiteY23" fmla="*/ 892810 h 1437748"/>
                <a:gd name="connsiteX0" fmla="*/ 1728957 w 1728957"/>
                <a:gd name="connsiteY0" fmla="*/ 0 h 1437748"/>
                <a:gd name="connsiteX1" fmla="*/ 1521629 w 1728957"/>
                <a:gd name="connsiteY1" fmla="*/ 274320 h 1437748"/>
                <a:gd name="connsiteX2" fmla="*/ 1152059 w 1728957"/>
                <a:gd name="connsiteY2" fmla="*/ 458470 h 1437748"/>
                <a:gd name="connsiteX3" fmla="*/ 783759 w 1728957"/>
                <a:gd name="connsiteY3" fmla="*/ 542290 h 1437748"/>
                <a:gd name="connsiteX4" fmla="*/ 448479 w 1728957"/>
                <a:gd name="connsiteY4" fmla="*/ 574040 h 1437748"/>
                <a:gd name="connsiteX5" fmla="*/ 146219 w 1728957"/>
                <a:gd name="connsiteY5" fmla="*/ 501650 h 1437748"/>
                <a:gd name="connsiteX6" fmla="*/ 15409 w 1728957"/>
                <a:gd name="connsiteY6" fmla="*/ 389890 h 1437748"/>
                <a:gd name="connsiteX7" fmla="*/ 14139 w 1728957"/>
                <a:gd name="connsiteY7" fmla="*/ 270510 h 1437748"/>
                <a:gd name="connsiteX8" fmla="*/ 119549 w 1728957"/>
                <a:gd name="connsiteY8" fmla="*/ 182880 h 1437748"/>
                <a:gd name="connsiteX9" fmla="*/ 228769 w 1728957"/>
                <a:gd name="connsiteY9" fmla="*/ 170180 h 1437748"/>
                <a:gd name="connsiteX10" fmla="*/ 387519 w 1728957"/>
                <a:gd name="connsiteY10" fmla="*/ 209550 h 1437748"/>
                <a:gd name="connsiteX11" fmla="*/ 574209 w 1728957"/>
                <a:gd name="connsiteY11" fmla="*/ 327660 h 1437748"/>
                <a:gd name="connsiteX12" fmla="*/ 694859 w 1728957"/>
                <a:gd name="connsiteY12" fmla="*/ 455930 h 1437748"/>
                <a:gd name="connsiteX13" fmla="*/ 767249 w 1728957"/>
                <a:gd name="connsiteY13" fmla="*/ 534670 h 1437748"/>
                <a:gd name="connsiteX14" fmla="*/ 877739 w 1728957"/>
                <a:gd name="connsiteY14" fmla="*/ 662940 h 1437748"/>
                <a:gd name="connsiteX15" fmla="*/ 1022519 w 1728957"/>
                <a:gd name="connsiteY15" fmla="*/ 862330 h 1437748"/>
                <a:gd name="connsiteX16" fmla="*/ 1102529 w 1728957"/>
                <a:gd name="connsiteY16" fmla="*/ 1040130 h 1437748"/>
                <a:gd name="connsiteX17" fmla="*/ 1127929 w 1728957"/>
                <a:gd name="connsiteY17" fmla="*/ 1245870 h 1437748"/>
                <a:gd name="connsiteX18" fmla="*/ 1096179 w 1728957"/>
                <a:gd name="connsiteY18" fmla="*/ 1384300 h 1437748"/>
                <a:gd name="connsiteX19" fmla="*/ 983149 w 1728957"/>
                <a:gd name="connsiteY19" fmla="*/ 1437640 h 1437748"/>
                <a:gd name="connsiteX20" fmla="*/ 890439 w 1728957"/>
                <a:gd name="connsiteY20" fmla="*/ 1372870 h 1437748"/>
                <a:gd name="connsiteX21" fmla="*/ 839639 w 1728957"/>
                <a:gd name="connsiteY21" fmla="*/ 1249680 h 1437748"/>
                <a:gd name="connsiteX22" fmla="*/ 798999 w 1728957"/>
                <a:gd name="connsiteY22" fmla="*/ 1090930 h 1437748"/>
                <a:gd name="connsiteX23" fmla="*/ 767249 w 1728957"/>
                <a:gd name="connsiteY23" fmla="*/ 892810 h 1437748"/>
                <a:gd name="connsiteX0" fmla="*/ 1728957 w 1728957"/>
                <a:gd name="connsiteY0" fmla="*/ 0 h 1437748"/>
                <a:gd name="connsiteX1" fmla="*/ 1513057 w 1728957"/>
                <a:gd name="connsiteY1" fmla="*/ 270510 h 1437748"/>
                <a:gd name="connsiteX2" fmla="*/ 1152059 w 1728957"/>
                <a:gd name="connsiteY2" fmla="*/ 458470 h 1437748"/>
                <a:gd name="connsiteX3" fmla="*/ 783759 w 1728957"/>
                <a:gd name="connsiteY3" fmla="*/ 542290 h 1437748"/>
                <a:gd name="connsiteX4" fmla="*/ 448479 w 1728957"/>
                <a:gd name="connsiteY4" fmla="*/ 574040 h 1437748"/>
                <a:gd name="connsiteX5" fmla="*/ 146219 w 1728957"/>
                <a:gd name="connsiteY5" fmla="*/ 501650 h 1437748"/>
                <a:gd name="connsiteX6" fmla="*/ 15409 w 1728957"/>
                <a:gd name="connsiteY6" fmla="*/ 389890 h 1437748"/>
                <a:gd name="connsiteX7" fmla="*/ 14139 w 1728957"/>
                <a:gd name="connsiteY7" fmla="*/ 270510 h 1437748"/>
                <a:gd name="connsiteX8" fmla="*/ 119549 w 1728957"/>
                <a:gd name="connsiteY8" fmla="*/ 182880 h 1437748"/>
                <a:gd name="connsiteX9" fmla="*/ 228769 w 1728957"/>
                <a:gd name="connsiteY9" fmla="*/ 170180 h 1437748"/>
                <a:gd name="connsiteX10" fmla="*/ 387519 w 1728957"/>
                <a:gd name="connsiteY10" fmla="*/ 209550 h 1437748"/>
                <a:gd name="connsiteX11" fmla="*/ 574209 w 1728957"/>
                <a:gd name="connsiteY11" fmla="*/ 327660 h 1437748"/>
                <a:gd name="connsiteX12" fmla="*/ 694859 w 1728957"/>
                <a:gd name="connsiteY12" fmla="*/ 455930 h 1437748"/>
                <a:gd name="connsiteX13" fmla="*/ 767249 w 1728957"/>
                <a:gd name="connsiteY13" fmla="*/ 534670 h 1437748"/>
                <a:gd name="connsiteX14" fmla="*/ 877739 w 1728957"/>
                <a:gd name="connsiteY14" fmla="*/ 662940 h 1437748"/>
                <a:gd name="connsiteX15" fmla="*/ 1022519 w 1728957"/>
                <a:gd name="connsiteY15" fmla="*/ 862330 h 1437748"/>
                <a:gd name="connsiteX16" fmla="*/ 1102529 w 1728957"/>
                <a:gd name="connsiteY16" fmla="*/ 1040130 h 1437748"/>
                <a:gd name="connsiteX17" fmla="*/ 1127929 w 1728957"/>
                <a:gd name="connsiteY17" fmla="*/ 1245870 h 1437748"/>
                <a:gd name="connsiteX18" fmla="*/ 1096179 w 1728957"/>
                <a:gd name="connsiteY18" fmla="*/ 1384300 h 1437748"/>
                <a:gd name="connsiteX19" fmla="*/ 983149 w 1728957"/>
                <a:gd name="connsiteY19" fmla="*/ 1437640 h 1437748"/>
                <a:gd name="connsiteX20" fmla="*/ 890439 w 1728957"/>
                <a:gd name="connsiteY20" fmla="*/ 1372870 h 1437748"/>
                <a:gd name="connsiteX21" fmla="*/ 839639 w 1728957"/>
                <a:gd name="connsiteY21" fmla="*/ 1249680 h 1437748"/>
                <a:gd name="connsiteX22" fmla="*/ 798999 w 1728957"/>
                <a:gd name="connsiteY22" fmla="*/ 1090930 h 1437748"/>
                <a:gd name="connsiteX23" fmla="*/ 767249 w 1728957"/>
                <a:gd name="connsiteY23" fmla="*/ 892810 h 1437748"/>
                <a:gd name="connsiteX0" fmla="*/ 1728957 w 1728957"/>
                <a:gd name="connsiteY0" fmla="*/ 0 h 1437748"/>
                <a:gd name="connsiteX1" fmla="*/ 1505437 w 1728957"/>
                <a:gd name="connsiteY1" fmla="*/ 270510 h 1437748"/>
                <a:gd name="connsiteX2" fmla="*/ 1152059 w 1728957"/>
                <a:gd name="connsiteY2" fmla="*/ 458470 h 1437748"/>
                <a:gd name="connsiteX3" fmla="*/ 783759 w 1728957"/>
                <a:gd name="connsiteY3" fmla="*/ 542290 h 1437748"/>
                <a:gd name="connsiteX4" fmla="*/ 448479 w 1728957"/>
                <a:gd name="connsiteY4" fmla="*/ 574040 h 1437748"/>
                <a:gd name="connsiteX5" fmla="*/ 146219 w 1728957"/>
                <a:gd name="connsiteY5" fmla="*/ 501650 h 1437748"/>
                <a:gd name="connsiteX6" fmla="*/ 15409 w 1728957"/>
                <a:gd name="connsiteY6" fmla="*/ 389890 h 1437748"/>
                <a:gd name="connsiteX7" fmla="*/ 14139 w 1728957"/>
                <a:gd name="connsiteY7" fmla="*/ 270510 h 1437748"/>
                <a:gd name="connsiteX8" fmla="*/ 119549 w 1728957"/>
                <a:gd name="connsiteY8" fmla="*/ 182880 h 1437748"/>
                <a:gd name="connsiteX9" fmla="*/ 228769 w 1728957"/>
                <a:gd name="connsiteY9" fmla="*/ 170180 h 1437748"/>
                <a:gd name="connsiteX10" fmla="*/ 387519 w 1728957"/>
                <a:gd name="connsiteY10" fmla="*/ 209550 h 1437748"/>
                <a:gd name="connsiteX11" fmla="*/ 574209 w 1728957"/>
                <a:gd name="connsiteY11" fmla="*/ 327660 h 1437748"/>
                <a:gd name="connsiteX12" fmla="*/ 694859 w 1728957"/>
                <a:gd name="connsiteY12" fmla="*/ 455930 h 1437748"/>
                <a:gd name="connsiteX13" fmla="*/ 767249 w 1728957"/>
                <a:gd name="connsiteY13" fmla="*/ 534670 h 1437748"/>
                <a:gd name="connsiteX14" fmla="*/ 877739 w 1728957"/>
                <a:gd name="connsiteY14" fmla="*/ 662940 h 1437748"/>
                <a:gd name="connsiteX15" fmla="*/ 1022519 w 1728957"/>
                <a:gd name="connsiteY15" fmla="*/ 862330 h 1437748"/>
                <a:gd name="connsiteX16" fmla="*/ 1102529 w 1728957"/>
                <a:gd name="connsiteY16" fmla="*/ 1040130 h 1437748"/>
                <a:gd name="connsiteX17" fmla="*/ 1127929 w 1728957"/>
                <a:gd name="connsiteY17" fmla="*/ 1245870 h 1437748"/>
                <a:gd name="connsiteX18" fmla="*/ 1096179 w 1728957"/>
                <a:gd name="connsiteY18" fmla="*/ 1384300 h 1437748"/>
                <a:gd name="connsiteX19" fmla="*/ 983149 w 1728957"/>
                <a:gd name="connsiteY19" fmla="*/ 1437640 h 1437748"/>
                <a:gd name="connsiteX20" fmla="*/ 890439 w 1728957"/>
                <a:gd name="connsiteY20" fmla="*/ 1372870 h 1437748"/>
                <a:gd name="connsiteX21" fmla="*/ 839639 w 1728957"/>
                <a:gd name="connsiteY21" fmla="*/ 1249680 h 1437748"/>
                <a:gd name="connsiteX22" fmla="*/ 798999 w 1728957"/>
                <a:gd name="connsiteY22" fmla="*/ 1090930 h 1437748"/>
                <a:gd name="connsiteX23" fmla="*/ 767249 w 1728957"/>
                <a:gd name="connsiteY23" fmla="*/ 892810 h 1437748"/>
                <a:gd name="connsiteX0" fmla="*/ 1728957 w 1728957"/>
                <a:gd name="connsiteY0" fmla="*/ 0 h 1437748"/>
                <a:gd name="connsiteX1" fmla="*/ 1514962 w 1728957"/>
                <a:gd name="connsiteY1" fmla="*/ 274320 h 1437748"/>
                <a:gd name="connsiteX2" fmla="*/ 1152059 w 1728957"/>
                <a:gd name="connsiteY2" fmla="*/ 458470 h 1437748"/>
                <a:gd name="connsiteX3" fmla="*/ 783759 w 1728957"/>
                <a:gd name="connsiteY3" fmla="*/ 542290 h 1437748"/>
                <a:gd name="connsiteX4" fmla="*/ 448479 w 1728957"/>
                <a:gd name="connsiteY4" fmla="*/ 574040 h 1437748"/>
                <a:gd name="connsiteX5" fmla="*/ 146219 w 1728957"/>
                <a:gd name="connsiteY5" fmla="*/ 501650 h 1437748"/>
                <a:gd name="connsiteX6" fmla="*/ 15409 w 1728957"/>
                <a:gd name="connsiteY6" fmla="*/ 389890 h 1437748"/>
                <a:gd name="connsiteX7" fmla="*/ 14139 w 1728957"/>
                <a:gd name="connsiteY7" fmla="*/ 270510 h 1437748"/>
                <a:gd name="connsiteX8" fmla="*/ 119549 w 1728957"/>
                <a:gd name="connsiteY8" fmla="*/ 182880 h 1437748"/>
                <a:gd name="connsiteX9" fmla="*/ 228769 w 1728957"/>
                <a:gd name="connsiteY9" fmla="*/ 170180 h 1437748"/>
                <a:gd name="connsiteX10" fmla="*/ 387519 w 1728957"/>
                <a:gd name="connsiteY10" fmla="*/ 209550 h 1437748"/>
                <a:gd name="connsiteX11" fmla="*/ 574209 w 1728957"/>
                <a:gd name="connsiteY11" fmla="*/ 327660 h 1437748"/>
                <a:gd name="connsiteX12" fmla="*/ 694859 w 1728957"/>
                <a:gd name="connsiteY12" fmla="*/ 455930 h 1437748"/>
                <a:gd name="connsiteX13" fmla="*/ 767249 w 1728957"/>
                <a:gd name="connsiteY13" fmla="*/ 534670 h 1437748"/>
                <a:gd name="connsiteX14" fmla="*/ 877739 w 1728957"/>
                <a:gd name="connsiteY14" fmla="*/ 662940 h 1437748"/>
                <a:gd name="connsiteX15" fmla="*/ 1022519 w 1728957"/>
                <a:gd name="connsiteY15" fmla="*/ 862330 h 1437748"/>
                <a:gd name="connsiteX16" fmla="*/ 1102529 w 1728957"/>
                <a:gd name="connsiteY16" fmla="*/ 1040130 h 1437748"/>
                <a:gd name="connsiteX17" fmla="*/ 1127929 w 1728957"/>
                <a:gd name="connsiteY17" fmla="*/ 1245870 h 1437748"/>
                <a:gd name="connsiteX18" fmla="*/ 1096179 w 1728957"/>
                <a:gd name="connsiteY18" fmla="*/ 1384300 h 1437748"/>
                <a:gd name="connsiteX19" fmla="*/ 983149 w 1728957"/>
                <a:gd name="connsiteY19" fmla="*/ 1437640 h 1437748"/>
                <a:gd name="connsiteX20" fmla="*/ 890439 w 1728957"/>
                <a:gd name="connsiteY20" fmla="*/ 1372870 h 1437748"/>
                <a:gd name="connsiteX21" fmla="*/ 839639 w 1728957"/>
                <a:gd name="connsiteY21" fmla="*/ 1249680 h 1437748"/>
                <a:gd name="connsiteX22" fmla="*/ 798999 w 1728957"/>
                <a:gd name="connsiteY22" fmla="*/ 1090930 h 1437748"/>
                <a:gd name="connsiteX23" fmla="*/ 767249 w 1728957"/>
                <a:gd name="connsiteY23" fmla="*/ 892810 h 1437748"/>
                <a:gd name="connsiteX0" fmla="*/ 1736577 w 1736577"/>
                <a:gd name="connsiteY0" fmla="*/ 0 h 1428223"/>
                <a:gd name="connsiteX1" fmla="*/ 1514962 w 1736577"/>
                <a:gd name="connsiteY1" fmla="*/ 264795 h 1428223"/>
                <a:gd name="connsiteX2" fmla="*/ 1152059 w 1736577"/>
                <a:gd name="connsiteY2" fmla="*/ 448945 h 1428223"/>
                <a:gd name="connsiteX3" fmla="*/ 783759 w 1736577"/>
                <a:gd name="connsiteY3" fmla="*/ 532765 h 1428223"/>
                <a:gd name="connsiteX4" fmla="*/ 448479 w 1736577"/>
                <a:gd name="connsiteY4" fmla="*/ 564515 h 1428223"/>
                <a:gd name="connsiteX5" fmla="*/ 146219 w 1736577"/>
                <a:gd name="connsiteY5" fmla="*/ 492125 h 1428223"/>
                <a:gd name="connsiteX6" fmla="*/ 15409 w 1736577"/>
                <a:gd name="connsiteY6" fmla="*/ 380365 h 1428223"/>
                <a:gd name="connsiteX7" fmla="*/ 14139 w 1736577"/>
                <a:gd name="connsiteY7" fmla="*/ 260985 h 1428223"/>
                <a:gd name="connsiteX8" fmla="*/ 119549 w 1736577"/>
                <a:gd name="connsiteY8" fmla="*/ 173355 h 1428223"/>
                <a:gd name="connsiteX9" fmla="*/ 228769 w 1736577"/>
                <a:gd name="connsiteY9" fmla="*/ 160655 h 1428223"/>
                <a:gd name="connsiteX10" fmla="*/ 387519 w 1736577"/>
                <a:gd name="connsiteY10" fmla="*/ 200025 h 1428223"/>
                <a:gd name="connsiteX11" fmla="*/ 574209 w 1736577"/>
                <a:gd name="connsiteY11" fmla="*/ 318135 h 1428223"/>
                <a:gd name="connsiteX12" fmla="*/ 694859 w 1736577"/>
                <a:gd name="connsiteY12" fmla="*/ 446405 h 1428223"/>
                <a:gd name="connsiteX13" fmla="*/ 767249 w 1736577"/>
                <a:gd name="connsiteY13" fmla="*/ 525145 h 1428223"/>
                <a:gd name="connsiteX14" fmla="*/ 877739 w 1736577"/>
                <a:gd name="connsiteY14" fmla="*/ 653415 h 1428223"/>
                <a:gd name="connsiteX15" fmla="*/ 1022519 w 1736577"/>
                <a:gd name="connsiteY15" fmla="*/ 852805 h 1428223"/>
                <a:gd name="connsiteX16" fmla="*/ 1102529 w 1736577"/>
                <a:gd name="connsiteY16" fmla="*/ 1030605 h 1428223"/>
                <a:gd name="connsiteX17" fmla="*/ 1127929 w 1736577"/>
                <a:gd name="connsiteY17" fmla="*/ 1236345 h 1428223"/>
                <a:gd name="connsiteX18" fmla="*/ 1096179 w 1736577"/>
                <a:gd name="connsiteY18" fmla="*/ 1374775 h 1428223"/>
                <a:gd name="connsiteX19" fmla="*/ 983149 w 1736577"/>
                <a:gd name="connsiteY19" fmla="*/ 1428115 h 1428223"/>
                <a:gd name="connsiteX20" fmla="*/ 890439 w 1736577"/>
                <a:gd name="connsiteY20" fmla="*/ 1363345 h 1428223"/>
                <a:gd name="connsiteX21" fmla="*/ 839639 w 1736577"/>
                <a:gd name="connsiteY21" fmla="*/ 1240155 h 1428223"/>
                <a:gd name="connsiteX22" fmla="*/ 798999 w 1736577"/>
                <a:gd name="connsiteY22" fmla="*/ 1081405 h 1428223"/>
                <a:gd name="connsiteX23" fmla="*/ 767249 w 1736577"/>
                <a:gd name="connsiteY23" fmla="*/ 883285 h 1428223"/>
                <a:gd name="connsiteX0" fmla="*/ 1514962 w 1514962"/>
                <a:gd name="connsiteY0" fmla="*/ 106540 h 1269968"/>
                <a:gd name="connsiteX1" fmla="*/ 1152059 w 1514962"/>
                <a:gd name="connsiteY1" fmla="*/ 290690 h 1269968"/>
                <a:gd name="connsiteX2" fmla="*/ 783759 w 1514962"/>
                <a:gd name="connsiteY2" fmla="*/ 374510 h 1269968"/>
                <a:gd name="connsiteX3" fmla="*/ 448479 w 1514962"/>
                <a:gd name="connsiteY3" fmla="*/ 406260 h 1269968"/>
                <a:gd name="connsiteX4" fmla="*/ 146219 w 1514962"/>
                <a:gd name="connsiteY4" fmla="*/ 333870 h 1269968"/>
                <a:gd name="connsiteX5" fmla="*/ 15409 w 1514962"/>
                <a:gd name="connsiteY5" fmla="*/ 222110 h 1269968"/>
                <a:gd name="connsiteX6" fmla="*/ 14139 w 1514962"/>
                <a:gd name="connsiteY6" fmla="*/ 102730 h 1269968"/>
                <a:gd name="connsiteX7" fmla="*/ 119549 w 1514962"/>
                <a:gd name="connsiteY7" fmla="*/ 15100 h 1269968"/>
                <a:gd name="connsiteX8" fmla="*/ 228769 w 1514962"/>
                <a:gd name="connsiteY8" fmla="*/ 2400 h 1269968"/>
                <a:gd name="connsiteX9" fmla="*/ 387519 w 1514962"/>
                <a:gd name="connsiteY9" fmla="*/ 41770 h 1269968"/>
                <a:gd name="connsiteX10" fmla="*/ 574209 w 1514962"/>
                <a:gd name="connsiteY10" fmla="*/ 159880 h 1269968"/>
                <a:gd name="connsiteX11" fmla="*/ 694859 w 1514962"/>
                <a:gd name="connsiteY11" fmla="*/ 288150 h 1269968"/>
                <a:gd name="connsiteX12" fmla="*/ 767249 w 1514962"/>
                <a:gd name="connsiteY12" fmla="*/ 366890 h 1269968"/>
                <a:gd name="connsiteX13" fmla="*/ 877739 w 1514962"/>
                <a:gd name="connsiteY13" fmla="*/ 495160 h 1269968"/>
                <a:gd name="connsiteX14" fmla="*/ 1022519 w 1514962"/>
                <a:gd name="connsiteY14" fmla="*/ 694550 h 1269968"/>
                <a:gd name="connsiteX15" fmla="*/ 1102529 w 1514962"/>
                <a:gd name="connsiteY15" fmla="*/ 872350 h 1269968"/>
                <a:gd name="connsiteX16" fmla="*/ 1127929 w 1514962"/>
                <a:gd name="connsiteY16" fmla="*/ 1078090 h 1269968"/>
                <a:gd name="connsiteX17" fmla="*/ 1096179 w 1514962"/>
                <a:gd name="connsiteY17" fmla="*/ 1216520 h 1269968"/>
                <a:gd name="connsiteX18" fmla="*/ 983149 w 1514962"/>
                <a:gd name="connsiteY18" fmla="*/ 1269860 h 1269968"/>
                <a:gd name="connsiteX19" fmla="*/ 890439 w 1514962"/>
                <a:gd name="connsiteY19" fmla="*/ 1205090 h 1269968"/>
                <a:gd name="connsiteX20" fmla="*/ 839639 w 1514962"/>
                <a:gd name="connsiteY20" fmla="*/ 1081900 h 1269968"/>
                <a:gd name="connsiteX21" fmla="*/ 798999 w 1514962"/>
                <a:gd name="connsiteY21" fmla="*/ 923150 h 1269968"/>
                <a:gd name="connsiteX22" fmla="*/ 767249 w 1514962"/>
                <a:gd name="connsiteY22" fmla="*/ 725030 h 1269968"/>
                <a:gd name="connsiteX0" fmla="*/ 1152059 w 1152059"/>
                <a:gd name="connsiteY0" fmla="*/ 290690 h 1269968"/>
                <a:gd name="connsiteX1" fmla="*/ 783759 w 1152059"/>
                <a:gd name="connsiteY1" fmla="*/ 374510 h 1269968"/>
                <a:gd name="connsiteX2" fmla="*/ 448479 w 1152059"/>
                <a:gd name="connsiteY2" fmla="*/ 406260 h 1269968"/>
                <a:gd name="connsiteX3" fmla="*/ 146219 w 1152059"/>
                <a:gd name="connsiteY3" fmla="*/ 333870 h 1269968"/>
                <a:gd name="connsiteX4" fmla="*/ 15409 w 1152059"/>
                <a:gd name="connsiteY4" fmla="*/ 222110 h 1269968"/>
                <a:gd name="connsiteX5" fmla="*/ 14139 w 1152059"/>
                <a:gd name="connsiteY5" fmla="*/ 102730 h 1269968"/>
                <a:gd name="connsiteX6" fmla="*/ 119549 w 1152059"/>
                <a:gd name="connsiteY6" fmla="*/ 15100 h 1269968"/>
                <a:gd name="connsiteX7" fmla="*/ 228769 w 1152059"/>
                <a:gd name="connsiteY7" fmla="*/ 2400 h 1269968"/>
                <a:gd name="connsiteX8" fmla="*/ 387519 w 1152059"/>
                <a:gd name="connsiteY8" fmla="*/ 41770 h 1269968"/>
                <a:gd name="connsiteX9" fmla="*/ 574209 w 1152059"/>
                <a:gd name="connsiteY9" fmla="*/ 159880 h 1269968"/>
                <a:gd name="connsiteX10" fmla="*/ 694859 w 1152059"/>
                <a:gd name="connsiteY10" fmla="*/ 288150 h 1269968"/>
                <a:gd name="connsiteX11" fmla="*/ 767249 w 1152059"/>
                <a:gd name="connsiteY11" fmla="*/ 366890 h 1269968"/>
                <a:gd name="connsiteX12" fmla="*/ 877739 w 1152059"/>
                <a:gd name="connsiteY12" fmla="*/ 495160 h 1269968"/>
                <a:gd name="connsiteX13" fmla="*/ 1022519 w 1152059"/>
                <a:gd name="connsiteY13" fmla="*/ 694550 h 1269968"/>
                <a:gd name="connsiteX14" fmla="*/ 1102529 w 1152059"/>
                <a:gd name="connsiteY14" fmla="*/ 872350 h 1269968"/>
                <a:gd name="connsiteX15" fmla="*/ 1127929 w 1152059"/>
                <a:gd name="connsiteY15" fmla="*/ 1078090 h 1269968"/>
                <a:gd name="connsiteX16" fmla="*/ 1096179 w 1152059"/>
                <a:gd name="connsiteY16" fmla="*/ 1216520 h 1269968"/>
                <a:gd name="connsiteX17" fmla="*/ 983149 w 1152059"/>
                <a:gd name="connsiteY17" fmla="*/ 1269860 h 1269968"/>
                <a:gd name="connsiteX18" fmla="*/ 890439 w 1152059"/>
                <a:gd name="connsiteY18" fmla="*/ 1205090 h 1269968"/>
                <a:gd name="connsiteX19" fmla="*/ 839639 w 1152059"/>
                <a:gd name="connsiteY19" fmla="*/ 1081900 h 1269968"/>
                <a:gd name="connsiteX20" fmla="*/ 798999 w 1152059"/>
                <a:gd name="connsiteY20" fmla="*/ 923150 h 1269968"/>
                <a:gd name="connsiteX21" fmla="*/ 767249 w 1152059"/>
                <a:gd name="connsiteY21" fmla="*/ 725030 h 1269968"/>
                <a:gd name="connsiteX0" fmla="*/ 1152059 w 1152059"/>
                <a:gd name="connsiteY0" fmla="*/ 283070 h 1269968"/>
                <a:gd name="connsiteX1" fmla="*/ 783759 w 1152059"/>
                <a:gd name="connsiteY1" fmla="*/ 374510 h 1269968"/>
                <a:gd name="connsiteX2" fmla="*/ 448479 w 1152059"/>
                <a:gd name="connsiteY2" fmla="*/ 406260 h 1269968"/>
                <a:gd name="connsiteX3" fmla="*/ 146219 w 1152059"/>
                <a:gd name="connsiteY3" fmla="*/ 333870 h 1269968"/>
                <a:gd name="connsiteX4" fmla="*/ 15409 w 1152059"/>
                <a:gd name="connsiteY4" fmla="*/ 222110 h 1269968"/>
                <a:gd name="connsiteX5" fmla="*/ 14139 w 1152059"/>
                <a:gd name="connsiteY5" fmla="*/ 102730 h 1269968"/>
                <a:gd name="connsiteX6" fmla="*/ 119549 w 1152059"/>
                <a:gd name="connsiteY6" fmla="*/ 15100 h 1269968"/>
                <a:gd name="connsiteX7" fmla="*/ 228769 w 1152059"/>
                <a:gd name="connsiteY7" fmla="*/ 2400 h 1269968"/>
                <a:gd name="connsiteX8" fmla="*/ 387519 w 1152059"/>
                <a:gd name="connsiteY8" fmla="*/ 41770 h 1269968"/>
                <a:gd name="connsiteX9" fmla="*/ 574209 w 1152059"/>
                <a:gd name="connsiteY9" fmla="*/ 159880 h 1269968"/>
                <a:gd name="connsiteX10" fmla="*/ 694859 w 1152059"/>
                <a:gd name="connsiteY10" fmla="*/ 288150 h 1269968"/>
                <a:gd name="connsiteX11" fmla="*/ 767249 w 1152059"/>
                <a:gd name="connsiteY11" fmla="*/ 366890 h 1269968"/>
                <a:gd name="connsiteX12" fmla="*/ 877739 w 1152059"/>
                <a:gd name="connsiteY12" fmla="*/ 495160 h 1269968"/>
                <a:gd name="connsiteX13" fmla="*/ 1022519 w 1152059"/>
                <a:gd name="connsiteY13" fmla="*/ 694550 h 1269968"/>
                <a:gd name="connsiteX14" fmla="*/ 1102529 w 1152059"/>
                <a:gd name="connsiteY14" fmla="*/ 872350 h 1269968"/>
                <a:gd name="connsiteX15" fmla="*/ 1127929 w 1152059"/>
                <a:gd name="connsiteY15" fmla="*/ 1078090 h 1269968"/>
                <a:gd name="connsiteX16" fmla="*/ 1096179 w 1152059"/>
                <a:gd name="connsiteY16" fmla="*/ 1216520 h 1269968"/>
                <a:gd name="connsiteX17" fmla="*/ 983149 w 1152059"/>
                <a:gd name="connsiteY17" fmla="*/ 1269860 h 1269968"/>
                <a:gd name="connsiteX18" fmla="*/ 890439 w 1152059"/>
                <a:gd name="connsiteY18" fmla="*/ 1205090 h 1269968"/>
                <a:gd name="connsiteX19" fmla="*/ 839639 w 1152059"/>
                <a:gd name="connsiteY19" fmla="*/ 1081900 h 1269968"/>
                <a:gd name="connsiteX20" fmla="*/ 798999 w 1152059"/>
                <a:gd name="connsiteY20" fmla="*/ 923150 h 1269968"/>
                <a:gd name="connsiteX21" fmla="*/ 767249 w 1152059"/>
                <a:gd name="connsiteY21" fmla="*/ 725030 h 1269968"/>
                <a:gd name="connsiteX0" fmla="*/ 783759 w 1128013"/>
                <a:gd name="connsiteY0" fmla="*/ 374510 h 1269968"/>
                <a:gd name="connsiteX1" fmla="*/ 448479 w 1128013"/>
                <a:gd name="connsiteY1" fmla="*/ 406260 h 1269968"/>
                <a:gd name="connsiteX2" fmla="*/ 146219 w 1128013"/>
                <a:gd name="connsiteY2" fmla="*/ 333870 h 1269968"/>
                <a:gd name="connsiteX3" fmla="*/ 15409 w 1128013"/>
                <a:gd name="connsiteY3" fmla="*/ 222110 h 1269968"/>
                <a:gd name="connsiteX4" fmla="*/ 14139 w 1128013"/>
                <a:gd name="connsiteY4" fmla="*/ 102730 h 1269968"/>
                <a:gd name="connsiteX5" fmla="*/ 119549 w 1128013"/>
                <a:gd name="connsiteY5" fmla="*/ 15100 h 1269968"/>
                <a:gd name="connsiteX6" fmla="*/ 228769 w 1128013"/>
                <a:gd name="connsiteY6" fmla="*/ 2400 h 1269968"/>
                <a:gd name="connsiteX7" fmla="*/ 387519 w 1128013"/>
                <a:gd name="connsiteY7" fmla="*/ 41770 h 1269968"/>
                <a:gd name="connsiteX8" fmla="*/ 574209 w 1128013"/>
                <a:gd name="connsiteY8" fmla="*/ 159880 h 1269968"/>
                <a:gd name="connsiteX9" fmla="*/ 694859 w 1128013"/>
                <a:gd name="connsiteY9" fmla="*/ 288150 h 1269968"/>
                <a:gd name="connsiteX10" fmla="*/ 767249 w 1128013"/>
                <a:gd name="connsiteY10" fmla="*/ 366890 h 1269968"/>
                <a:gd name="connsiteX11" fmla="*/ 877739 w 1128013"/>
                <a:gd name="connsiteY11" fmla="*/ 495160 h 1269968"/>
                <a:gd name="connsiteX12" fmla="*/ 1022519 w 1128013"/>
                <a:gd name="connsiteY12" fmla="*/ 694550 h 1269968"/>
                <a:gd name="connsiteX13" fmla="*/ 1102529 w 1128013"/>
                <a:gd name="connsiteY13" fmla="*/ 872350 h 1269968"/>
                <a:gd name="connsiteX14" fmla="*/ 1127929 w 1128013"/>
                <a:gd name="connsiteY14" fmla="*/ 1078090 h 1269968"/>
                <a:gd name="connsiteX15" fmla="*/ 1096179 w 1128013"/>
                <a:gd name="connsiteY15" fmla="*/ 1216520 h 1269968"/>
                <a:gd name="connsiteX16" fmla="*/ 983149 w 1128013"/>
                <a:gd name="connsiteY16" fmla="*/ 1269860 h 1269968"/>
                <a:gd name="connsiteX17" fmla="*/ 890439 w 1128013"/>
                <a:gd name="connsiteY17" fmla="*/ 1205090 h 1269968"/>
                <a:gd name="connsiteX18" fmla="*/ 839639 w 1128013"/>
                <a:gd name="connsiteY18" fmla="*/ 1081900 h 1269968"/>
                <a:gd name="connsiteX19" fmla="*/ 798999 w 1128013"/>
                <a:gd name="connsiteY19" fmla="*/ 923150 h 1269968"/>
                <a:gd name="connsiteX20" fmla="*/ 767249 w 1128013"/>
                <a:gd name="connsiteY20" fmla="*/ 725030 h 1269968"/>
                <a:gd name="connsiteX0" fmla="*/ 783759 w 1128013"/>
                <a:gd name="connsiteY0" fmla="*/ 374510 h 1269968"/>
                <a:gd name="connsiteX1" fmla="*/ 448479 w 1128013"/>
                <a:gd name="connsiteY1" fmla="*/ 406260 h 1269968"/>
                <a:gd name="connsiteX2" fmla="*/ 146219 w 1128013"/>
                <a:gd name="connsiteY2" fmla="*/ 333870 h 1269968"/>
                <a:gd name="connsiteX3" fmla="*/ 15409 w 1128013"/>
                <a:gd name="connsiteY3" fmla="*/ 222110 h 1269968"/>
                <a:gd name="connsiteX4" fmla="*/ 14139 w 1128013"/>
                <a:gd name="connsiteY4" fmla="*/ 102730 h 1269968"/>
                <a:gd name="connsiteX5" fmla="*/ 119549 w 1128013"/>
                <a:gd name="connsiteY5" fmla="*/ 15100 h 1269968"/>
                <a:gd name="connsiteX6" fmla="*/ 228769 w 1128013"/>
                <a:gd name="connsiteY6" fmla="*/ 2400 h 1269968"/>
                <a:gd name="connsiteX7" fmla="*/ 387519 w 1128013"/>
                <a:gd name="connsiteY7" fmla="*/ 41770 h 1269968"/>
                <a:gd name="connsiteX8" fmla="*/ 574209 w 1128013"/>
                <a:gd name="connsiteY8" fmla="*/ 159880 h 1269968"/>
                <a:gd name="connsiteX9" fmla="*/ 694859 w 1128013"/>
                <a:gd name="connsiteY9" fmla="*/ 288150 h 1269968"/>
                <a:gd name="connsiteX10" fmla="*/ 877739 w 1128013"/>
                <a:gd name="connsiteY10" fmla="*/ 495160 h 1269968"/>
                <a:gd name="connsiteX11" fmla="*/ 1022519 w 1128013"/>
                <a:gd name="connsiteY11" fmla="*/ 694550 h 1269968"/>
                <a:gd name="connsiteX12" fmla="*/ 1102529 w 1128013"/>
                <a:gd name="connsiteY12" fmla="*/ 872350 h 1269968"/>
                <a:gd name="connsiteX13" fmla="*/ 1127929 w 1128013"/>
                <a:gd name="connsiteY13" fmla="*/ 1078090 h 1269968"/>
                <a:gd name="connsiteX14" fmla="*/ 1096179 w 1128013"/>
                <a:gd name="connsiteY14" fmla="*/ 1216520 h 1269968"/>
                <a:gd name="connsiteX15" fmla="*/ 983149 w 1128013"/>
                <a:gd name="connsiteY15" fmla="*/ 1269860 h 1269968"/>
                <a:gd name="connsiteX16" fmla="*/ 890439 w 1128013"/>
                <a:gd name="connsiteY16" fmla="*/ 1205090 h 1269968"/>
                <a:gd name="connsiteX17" fmla="*/ 839639 w 1128013"/>
                <a:gd name="connsiteY17" fmla="*/ 1081900 h 1269968"/>
                <a:gd name="connsiteX18" fmla="*/ 798999 w 1128013"/>
                <a:gd name="connsiteY18" fmla="*/ 923150 h 1269968"/>
                <a:gd name="connsiteX19" fmla="*/ 767249 w 1128013"/>
                <a:gd name="connsiteY19" fmla="*/ 725030 h 1269968"/>
                <a:gd name="connsiteX0" fmla="*/ 783759 w 1128013"/>
                <a:gd name="connsiteY0" fmla="*/ 374510 h 1269968"/>
                <a:gd name="connsiteX1" fmla="*/ 146219 w 1128013"/>
                <a:gd name="connsiteY1" fmla="*/ 333870 h 1269968"/>
                <a:gd name="connsiteX2" fmla="*/ 15409 w 1128013"/>
                <a:gd name="connsiteY2" fmla="*/ 222110 h 1269968"/>
                <a:gd name="connsiteX3" fmla="*/ 14139 w 1128013"/>
                <a:gd name="connsiteY3" fmla="*/ 102730 h 1269968"/>
                <a:gd name="connsiteX4" fmla="*/ 119549 w 1128013"/>
                <a:gd name="connsiteY4" fmla="*/ 15100 h 1269968"/>
                <a:gd name="connsiteX5" fmla="*/ 228769 w 1128013"/>
                <a:gd name="connsiteY5" fmla="*/ 2400 h 1269968"/>
                <a:gd name="connsiteX6" fmla="*/ 387519 w 1128013"/>
                <a:gd name="connsiteY6" fmla="*/ 41770 h 1269968"/>
                <a:gd name="connsiteX7" fmla="*/ 574209 w 1128013"/>
                <a:gd name="connsiteY7" fmla="*/ 159880 h 1269968"/>
                <a:gd name="connsiteX8" fmla="*/ 694859 w 1128013"/>
                <a:gd name="connsiteY8" fmla="*/ 288150 h 1269968"/>
                <a:gd name="connsiteX9" fmla="*/ 877739 w 1128013"/>
                <a:gd name="connsiteY9" fmla="*/ 495160 h 1269968"/>
                <a:gd name="connsiteX10" fmla="*/ 1022519 w 1128013"/>
                <a:gd name="connsiteY10" fmla="*/ 694550 h 1269968"/>
                <a:gd name="connsiteX11" fmla="*/ 1102529 w 1128013"/>
                <a:gd name="connsiteY11" fmla="*/ 872350 h 1269968"/>
                <a:gd name="connsiteX12" fmla="*/ 1127929 w 1128013"/>
                <a:gd name="connsiteY12" fmla="*/ 1078090 h 1269968"/>
                <a:gd name="connsiteX13" fmla="*/ 1096179 w 1128013"/>
                <a:gd name="connsiteY13" fmla="*/ 1216520 h 1269968"/>
                <a:gd name="connsiteX14" fmla="*/ 983149 w 1128013"/>
                <a:gd name="connsiteY14" fmla="*/ 1269860 h 1269968"/>
                <a:gd name="connsiteX15" fmla="*/ 890439 w 1128013"/>
                <a:gd name="connsiteY15" fmla="*/ 1205090 h 1269968"/>
                <a:gd name="connsiteX16" fmla="*/ 839639 w 1128013"/>
                <a:gd name="connsiteY16" fmla="*/ 1081900 h 1269968"/>
                <a:gd name="connsiteX17" fmla="*/ 798999 w 1128013"/>
                <a:gd name="connsiteY17" fmla="*/ 923150 h 1269968"/>
                <a:gd name="connsiteX18" fmla="*/ 767249 w 1128013"/>
                <a:gd name="connsiteY18" fmla="*/ 725030 h 1269968"/>
                <a:gd name="connsiteX0" fmla="*/ 829787 w 1174041"/>
                <a:gd name="connsiteY0" fmla="*/ 374510 h 1269968"/>
                <a:gd name="connsiteX1" fmla="*/ 61437 w 1174041"/>
                <a:gd name="connsiteY1" fmla="*/ 222110 h 1269968"/>
                <a:gd name="connsiteX2" fmla="*/ 60167 w 1174041"/>
                <a:gd name="connsiteY2" fmla="*/ 102730 h 1269968"/>
                <a:gd name="connsiteX3" fmla="*/ 165577 w 1174041"/>
                <a:gd name="connsiteY3" fmla="*/ 15100 h 1269968"/>
                <a:gd name="connsiteX4" fmla="*/ 274797 w 1174041"/>
                <a:gd name="connsiteY4" fmla="*/ 2400 h 1269968"/>
                <a:gd name="connsiteX5" fmla="*/ 433547 w 1174041"/>
                <a:gd name="connsiteY5" fmla="*/ 41770 h 1269968"/>
                <a:gd name="connsiteX6" fmla="*/ 620237 w 1174041"/>
                <a:gd name="connsiteY6" fmla="*/ 159880 h 1269968"/>
                <a:gd name="connsiteX7" fmla="*/ 740887 w 1174041"/>
                <a:gd name="connsiteY7" fmla="*/ 288150 h 1269968"/>
                <a:gd name="connsiteX8" fmla="*/ 923767 w 1174041"/>
                <a:gd name="connsiteY8" fmla="*/ 495160 h 1269968"/>
                <a:gd name="connsiteX9" fmla="*/ 1068547 w 1174041"/>
                <a:gd name="connsiteY9" fmla="*/ 694550 h 1269968"/>
                <a:gd name="connsiteX10" fmla="*/ 1148557 w 1174041"/>
                <a:gd name="connsiteY10" fmla="*/ 872350 h 1269968"/>
                <a:gd name="connsiteX11" fmla="*/ 1173957 w 1174041"/>
                <a:gd name="connsiteY11" fmla="*/ 1078090 h 1269968"/>
                <a:gd name="connsiteX12" fmla="*/ 1142207 w 1174041"/>
                <a:gd name="connsiteY12" fmla="*/ 1216520 h 1269968"/>
                <a:gd name="connsiteX13" fmla="*/ 1029177 w 1174041"/>
                <a:gd name="connsiteY13" fmla="*/ 1269860 h 1269968"/>
                <a:gd name="connsiteX14" fmla="*/ 936467 w 1174041"/>
                <a:gd name="connsiteY14" fmla="*/ 1205090 h 1269968"/>
                <a:gd name="connsiteX15" fmla="*/ 885667 w 1174041"/>
                <a:gd name="connsiteY15" fmla="*/ 1081900 h 1269968"/>
                <a:gd name="connsiteX16" fmla="*/ 845027 w 1174041"/>
                <a:gd name="connsiteY16" fmla="*/ 923150 h 1269968"/>
                <a:gd name="connsiteX17" fmla="*/ 813277 w 1174041"/>
                <a:gd name="connsiteY17" fmla="*/ 725030 h 1269968"/>
                <a:gd name="connsiteX0" fmla="*/ 61437 w 1174041"/>
                <a:gd name="connsiteY0" fmla="*/ 222110 h 1269968"/>
                <a:gd name="connsiteX1" fmla="*/ 60167 w 1174041"/>
                <a:gd name="connsiteY1" fmla="*/ 102730 h 1269968"/>
                <a:gd name="connsiteX2" fmla="*/ 165577 w 1174041"/>
                <a:gd name="connsiteY2" fmla="*/ 15100 h 1269968"/>
                <a:gd name="connsiteX3" fmla="*/ 274797 w 1174041"/>
                <a:gd name="connsiteY3" fmla="*/ 2400 h 1269968"/>
                <a:gd name="connsiteX4" fmla="*/ 433547 w 1174041"/>
                <a:gd name="connsiteY4" fmla="*/ 41770 h 1269968"/>
                <a:gd name="connsiteX5" fmla="*/ 620237 w 1174041"/>
                <a:gd name="connsiteY5" fmla="*/ 159880 h 1269968"/>
                <a:gd name="connsiteX6" fmla="*/ 740887 w 1174041"/>
                <a:gd name="connsiteY6" fmla="*/ 288150 h 1269968"/>
                <a:gd name="connsiteX7" fmla="*/ 923767 w 1174041"/>
                <a:gd name="connsiteY7" fmla="*/ 495160 h 1269968"/>
                <a:gd name="connsiteX8" fmla="*/ 1068547 w 1174041"/>
                <a:gd name="connsiteY8" fmla="*/ 694550 h 1269968"/>
                <a:gd name="connsiteX9" fmla="*/ 1148557 w 1174041"/>
                <a:gd name="connsiteY9" fmla="*/ 872350 h 1269968"/>
                <a:gd name="connsiteX10" fmla="*/ 1173957 w 1174041"/>
                <a:gd name="connsiteY10" fmla="*/ 1078090 h 1269968"/>
                <a:gd name="connsiteX11" fmla="*/ 1142207 w 1174041"/>
                <a:gd name="connsiteY11" fmla="*/ 1216520 h 1269968"/>
                <a:gd name="connsiteX12" fmla="*/ 1029177 w 1174041"/>
                <a:gd name="connsiteY12" fmla="*/ 1269860 h 1269968"/>
                <a:gd name="connsiteX13" fmla="*/ 936467 w 1174041"/>
                <a:gd name="connsiteY13" fmla="*/ 1205090 h 1269968"/>
                <a:gd name="connsiteX14" fmla="*/ 885667 w 1174041"/>
                <a:gd name="connsiteY14" fmla="*/ 1081900 h 1269968"/>
                <a:gd name="connsiteX15" fmla="*/ 845027 w 1174041"/>
                <a:gd name="connsiteY15" fmla="*/ 923150 h 1269968"/>
                <a:gd name="connsiteX16" fmla="*/ 813277 w 1174041"/>
                <a:gd name="connsiteY16" fmla="*/ 725030 h 1269968"/>
                <a:gd name="connsiteX0" fmla="*/ 0 w 1113874"/>
                <a:gd name="connsiteY0" fmla="*/ 102730 h 1269968"/>
                <a:gd name="connsiteX1" fmla="*/ 105410 w 1113874"/>
                <a:gd name="connsiteY1" fmla="*/ 15100 h 1269968"/>
                <a:gd name="connsiteX2" fmla="*/ 214630 w 1113874"/>
                <a:gd name="connsiteY2" fmla="*/ 2400 h 1269968"/>
                <a:gd name="connsiteX3" fmla="*/ 373380 w 1113874"/>
                <a:gd name="connsiteY3" fmla="*/ 41770 h 1269968"/>
                <a:gd name="connsiteX4" fmla="*/ 560070 w 1113874"/>
                <a:gd name="connsiteY4" fmla="*/ 159880 h 1269968"/>
                <a:gd name="connsiteX5" fmla="*/ 680720 w 1113874"/>
                <a:gd name="connsiteY5" fmla="*/ 288150 h 1269968"/>
                <a:gd name="connsiteX6" fmla="*/ 863600 w 1113874"/>
                <a:gd name="connsiteY6" fmla="*/ 495160 h 1269968"/>
                <a:gd name="connsiteX7" fmla="*/ 1008380 w 1113874"/>
                <a:gd name="connsiteY7" fmla="*/ 694550 h 1269968"/>
                <a:gd name="connsiteX8" fmla="*/ 1088390 w 1113874"/>
                <a:gd name="connsiteY8" fmla="*/ 872350 h 1269968"/>
                <a:gd name="connsiteX9" fmla="*/ 1113790 w 1113874"/>
                <a:gd name="connsiteY9" fmla="*/ 1078090 h 1269968"/>
                <a:gd name="connsiteX10" fmla="*/ 1082040 w 1113874"/>
                <a:gd name="connsiteY10" fmla="*/ 1216520 h 1269968"/>
                <a:gd name="connsiteX11" fmla="*/ 969010 w 1113874"/>
                <a:gd name="connsiteY11" fmla="*/ 1269860 h 1269968"/>
                <a:gd name="connsiteX12" fmla="*/ 876300 w 1113874"/>
                <a:gd name="connsiteY12" fmla="*/ 1205090 h 1269968"/>
                <a:gd name="connsiteX13" fmla="*/ 825500 w 1113874"/>
                <a:gd name="connsiteY13" fmla="*/ 1081900 h 1269968"/>
                <a:gd name="connsiteX14" fmla="*/ 784860 w 1113874"/>
                <a:gd name="connsiteY14" fmla="*/ 923150 h 1269968"/>
                <a:gd name="connsiteX15" fmla="*/ 753110 w 1113874"/>
                <a:gd name="connsiteY15" fmla="*/ 725030 h 1269968"/>
                <a:gd name="connsiteX0" fmla="*/ 0 w 1008464"/>
                <a:gd name="connsiteY0" fmla="*/ 15100 h 1269968"/>
                <a:gd name="connsiteX1" fmla="*/ 109220 w 1008464"/>
                <a:gd name="connsiteY1" fmla="*/ 2400 h 1269968"/>
                <a:gd name="connsiteX2" fmla="*/ 267970 w 1008464"/>
                <a:gd name="connsiteY2" fmla="*/ 41770 h 1269968"/>
                <a:gd name="connsiteX3" fmla="*/ 454660 w 1008464"/>
                <a:gd name="connsiteY3" fmla="*/ 159880 h 1269968"/>
                <a:gd name="connsiteX4" fmla="*/ 575310 w 1008464"/>
                <a:gd name="connsiteY4" fmla="*/ 288150 h 1269968"/>
                <a:gd name="connsiteX5" fmla="*/ 758190 w 1008464"/>
                <a:gd name="connsiteY5" fmla="*/ 495160 h 1269968"/>
                <a:gd name="connsiteX6" fmla="*/ 902970 w 1008464"/>
                <a:gd name="connsiteY6" fmla="*/ 694550 h 1269968"/>
                <a:gd name="connsiteX7" fmla="*/ 982980 w 1008464"/>
                <a:gd name="connsiteY7" fmla="*/ 872350 h 1269968"/>
                <a:gd name="connsiteX8" fmla="*/ 1008380 w 1008464"/>
                <a:gd name="connsiteY8" fmla="*/ 1078090 h 1269968"/>
                <a:gd name="connsiteX9" fmla="*/ 976630 w 1008464"/>
                <a:gd name="connsiteY9" fmla="*/ 1216520 h 1269968"/>
                <a:gd name="connsiteX10" fmla="*/ 863600 w 1008464"/>
                <a:gd name="connsiteY10" fmla="*/ 1269860 h 1269968"/>
                <a:gd name="connsiteX11" fmla="*/ 770890 w 1008464"/>
                <a:gd name="connsiteY11" fmla="*/ 1205090 h 1269968"/>
                <a:gd name="connsiteX12" fmla="*/ 720090 w 1008464"/>
                <a:gd name="connsiteY12" fmla="*/ 1081900 h 1269968"/>
                <a:gd name="connsiteX13" fmla="*/ 679450 w 1008464"/>
                <a:gd name="connsiteY13" fmla="*/ 923150 h 1269968"/>
                <a:gd name="connsiteX14" fmla="*/ 647700 w 1008464"/>
                <a:gd name="connsiteY14" fmla="*/ 725030 h 1269968"/>
                <a:gd name="connsiteX0" fmla="*/ 0 w 1008464"/>
                <a:gd name="connsiteY0" fmla="*/ 0 h 1254868"/>
                <a:gd name="connsiteX1" fmla="*/ 267970 w 1008464"/>
                <a:gd name="connsiteY1" fmla="*/ 26670 h 1254868"/>
                <a:gd name="connsiteX2" fmla="*/ 454660 w 1008464"/>
                <a:gd name="connsiteY2" fmla="*/ 144780 h 1254868"/>
                <a:gd name="connsiteX3" fmla="*/ 575310 w 1008464"/>
                <a:gd name="connsiteY3" fmla="*/ 273050 h 1254868"/>
                <a:gd name="connsiteX4" fmla="*/ 758190 w 1008464"/>
                <a:gd name="connsiteY4" fmla="*/ 480060 h 1254868"/>
                <a:gd name="connsiteX5" fmla="*/ 902970 w 1008464"/>
                <a:gd name="connsiteY5" fmla="*/ 679450 h 1254868"/>
                <a:gd name="connsiteX6" fmla="*/ 982980 w 1008464"/>
                <a:gd name="connsiteY6" fmla="*/ 857250 h 1254868"/>
                <a:gd name="connsiteX7" fmla="*/ 1008380 w 1008464"/>
                <a:gd name="connsiteY7" fmla="*/ 1062990 h 1254868"/>
                <a:gd name="connsiteX8" fmla="*/ 976630 w 1008464"/>
                <a:gd name="connsiteY8" fmla="*/ 1201420 h 1254868"/>
                <a:gd name="connsiteX9" fmla="*/ 863600 w 1008464"/>
                <a:gd name="connsiteY9" fmla="*/ 1254760 h 1254868"/>
                <a:gd name="connsiteX10" fmla="*/ 770890 w 1008464"/>
                <a:gd name="connsiteY10" fmla="*/ 1189990 h 1254868"/>
                <a:gd name="connsiteX11" fmla="*/ 720090 w 1008464"/>
                <a:gd name="connsiteY11" fmla="*/ 1066800 h 1254868"/>
                <a:gd name="connsiteX12" fmla="*/ 679450 w 1008464"/>
                <a:gd name="connsiteY12" fmla="*/ 908050 h 1254868"/>
                <a:gd name="connsiteX13" fmla="*/ 647700 w 1008464"/>
                <a:gd name="connsiteY13" fmla="*/ 709930 h 1254868"/>
                <a:gd name="connsiteX0" fmla="*/ 0 w 1008464"/>
                <a:gd name="connsiteY0" fmla="*/ 0 h 1254868"/>
                <a:gd name="connsiteX1" fmla="*/ 454660 w 1008464"/>
                <a:gd name="connsiteY1" fmla="*/ 144780 h 1254868"/>
                <a:gd name="connsiteX2" fmla="*/ 575310 w 1008464"/>
                <a:gd name="connsiteY2" fmla="*/ 273050 h 1254868"/>
                <a:gd name="connsiteX3" fmla="*/ 758190 w 1008464"/>
                <a:gd name="connsiteY3" fmla="*/ 480060 h 1254868"/>
                <a:gd name="connsiteX4" fmla="*/ 902970 w 1008464"/>
                <a:gd name="connsiteY4" fmla="*/ 679450 h 1254868"/>
                <a:gd name="connsiteX5" fmla="*/ 982980 w 1008464"/>
                <a:gd name="connsiteY5" fmla="*/ 857250 h 1254868"/>
                <a:gd name="connsiteX6" fmla="*/ 1008380 w 1008464"/>
                <a:gd name="connsiteY6" fmla="*/ 1062990 h 1254868"/>
                <a:gd name="connsiteX7" fmla="*/ 976630 w 1008464"/>
                <a:gd name="connsiteY7" fmla="*/ 1201420 h 1254868"/>
                <a:gd name="connsiteX8" fmla="*/ 863600 w 1008464"/>
                <a:gd name="connsiteY8" fmla="*/ 1254760 h 1254868"/>
                <a:gd name="connsiteX9" fmla="*/ 770890 w 1008464"/>
                <a:gd name="connsiteY9" fmla="*/ 1189990 h 1254868"/>
                <a:gd name="connsiteX10" fmla="*/ 720090 w 1008464"/>
                <a:gd name="connsiteY10" fmla="*/ 1066800 h 1254868"/>
                <a:gd name="connsiteX11" fmla="*/ 679450 w 1008464"/>
                <a:gd name="connsiteY11" fmla="*/ 908050 h 1254868"/>
                <a:gd name="connsiteX12" fmla="*/ 647700 w 1008464"/>
                <a:gd name="connsiteY12" fmla="*/ 709930 h 1254868"/>
                <a:gd name="connsiteX0" fmla="*/ 0 w 553804"/>
                <a:gd name="connsiteY0" fmla="*/ 0 h 1110088"/>
                <a:gd name="connsiteX1" fmla="*/ 120650 w 553804"/>
                <a:gd name="connsiteY1" fmla="*/ 128270 h 1110088"/>
                <a:gd name="connsiteX2" fmla="*/ 303530 w 553804"/>
                <a:gd name="connsiteY2" fmla="*/ 335280 h 1110088"/>
                <a:gd name="connsiteX3" fmla="*/ 448310 w 553804"/>
                <a:gd name="connsiteY3" fmla="*/ 534670 h 1110088"/>
                <a:gd name="connsiteX4" fmla="*/ 528320 w 553804"/>
                <a:gd name="connsiteY4" fmla="*/ 712470 h 1110088"/>
                <a:gd name="connsiteX5" fmla="*/ 553720 w 553804"/>
                <a:gd name="connsiteY5" fmla="*/ 918210 h 1110088"/>
                <a:gd name="connsiteX6" fmla="*/ 521970 w 553804"/>
                <a:gd name="connsiteY6" fmla="*/ 1056640 h 1110088"/>
                <a:gd name="connsiteX7" fmla="*/ 408940 w 553804"/>
                <a:gd name="connsiteY7" fmla="*/ 1109980 h 1110088"/>
                <a:gd name="connsiteX8" fmla="*/ 316230 w 553804"/>
                <a:gd name="connsiteY8" fmla="*/ 1045210 h 1110088"/>
                <a:gd name="connsiteX9" fmla="*/ 265430 w 553804"/>
                <a:gd name="connsiteY9" fmla="*/ 922020 h 1110088"/>
                <a:gd name="connsiteX10" fmla="*/ 224790 w 553804"/>
                <a:gd name="connsiteY10" fmla="*/ 763270 h 1110088"/>
                <a:gd name="connsiteX11" fmla="*/ 193040 w 553804"/>
                <a:gd name="connsiteY11" fmla="*/ 565150 h 1110088"/>
                <a:gd name="connsiteX0" fmla="*/ 0 w 433154"/>
                <a:gd name="connsiteY0" fmla="*/ 0 h 981818"/>
                <a:gd name="connsiteX1" fmla="*/ 182880 w 433154"/>
                <a:gd name="connsiteY1" fmla="*/ 207010 h 981818"/>
                <a:gd name="connsiteX2" fmla="*/ 327660 w 433154"/>
                <a:gd name="connsiteY2" fmla="*/ 406400 h 981818"/>
                <a:gd name="connsiteX3" fmla="*/ 407670 w 433154"/>
                <a:gd name="connsiteY3" fmla="*/ 584200 h 981818"/>
                <a:gd name="connsiteX4" fmla="*/ 433070 w 433154"/>
                <a:gd name="connsiteY4" fmla="*/ 789940 h 981818"/>
                <a:gd name="connsiteX5" fmla="*/ 401320 w 433154"/>
                <a:gd name="connsiteY5" fmla="*/ 928370 h 981818"/>
                <a:gd name="connsiteX6" fmla="*/ 288290 w 433154"/>
                <a:gd name="connsiteY6" fmla="*/ 981710 h 981818"/>
                <a:gd name="connsiteX7" fmla="*/ 195580 w 433154"/>
                <a:gd name="connsiteY7" fmla="*/ 916940 h 981818"/>
                <a:gd name="connsiteX8" fmla="*/ 144780 w 433154"/>
                <a:gd name="connsiteY8" fmla="*/ 793750 h 981818"/>
                <a:gd name="connsiteX9" fmla="*/ 104140 w 433154"/>
                <a:gd name="connsiteY9" fmla="*/ 635000 h 981818"/>
                <a:gd name="connsiteX10" fmla="*/ 72390 w 433154"/>
                <a:gd name="connsiteY10" fmla="*/ 436880 h 981818"/>
                <a:gd name="connsiteX0" fmla="*/ 0 w 433154"/>
                <a:gd name="connsiteY0" fmla="*/ 0 h 982476"/>
                <a:gd name="connsiteX1" fmla="*/ 182880 w 433154"/>
                <a:gd name="connsiteY1" fmla="*/ 207010 h 982476"/>
                <a:gd name="connsiteX2" fmla="*/ 327660 w 433154"/>
                <a:gd name="connsiteY2" fmla="*/ 406400 h 982476"/>
                <a:gd name="connsiteX3" fmla="*/ 407670 w 433154"/>
                <a:gd name="connsiteY3" fmla="*/ 584200 h 982476"/>
                <a:gd name="connsiteX4" fmla="*/ 433070 w 433154"/>
                <a:gd name="connsiteY4" fmla="*/ 789940 h 982476"/>
                <a:gd name="connsiteX5" fmla="*/ 401320 w 433154"/>
                <a:gd name="connsiteY5" fmla="*/ 928370 h 982476"/>
                <a:gd name="connsiteX6" fmla="*/ 288290 w 433154"/>
                <a:gd name="connsiteY6" fmla="*/ 981710 h 982476"/>
                <a:gd name="connsiteX7" fmla="*/ 195580 w 433154"/>
                <a:gd name="connsiteY7" fmla="*/ 916940 h 982476"/>
                <a:gd name="connsiteX8" fmla="*/ 144780 w 433154"/>
                <a:gd name="connsiteY8" fmla="*/ 793750 h 982476"/>
                <a:gd name="connsiteX9" fmla="*/ 104140 w 433154"/>
                <a:gd name="connsiteY9" fmla="*/ 635000 h 982476"/>
                <a:gd name="connsiteX10" fmla="*/ 72390 w 433154"/>
                <a:gd name="connsiteY10" fmla="*/ 436880 h 982476"/>
                <a:gd name="connsiteX0" fmla="*/ 0 w 433154"/>
                <a:gd name="connsiteY0" fmla="*/ 0 h 982476"/>
                <a:gd name="connsiteX1" fmla="*/ 182880 w 433154"/>
                <a:gd name="connsiteY1" fmla="*/ 207010 h 982476"/>
                <a:gd name="connsiteX2" fmla="*/ 327660 w 433154"/>
                <a:gd name="connsiteY2" fmla="*/ 406400 h 982476"/>
                <a:gd name="connsiteX3" fmla="*/ 407670 w 433154"/>
                <a:gd name="connsiteY3" fmla="*/ 584200 h 982476"/>
                <a:gd name="connsiteX4" fmla="*/ 433070 w 433154"/>
                <a:gd name="connsiteY4" fmla="*/ 789940 h 982476"/>
                <a:gd name="connsiteX5" fmla="*/ 401320 w 433154"/>
                <a:gd name="connsiteY5" fmla="*/ 928370 h 982476"/>
                <a:gd name="connsiteX6" fmla="*/ 297815 w 433154"/>
                <a:gd name="connsiteY6" fmla="*/ 981710 h 982476"/>
                <a:gd name="connsiteX7" fmla="*/ 195580 w 433154"/>
                <a:gd name="connsiteY7" fmla="*/ 916940 h 982476"/>
                <a:gd name="connsiteX8" fmla="*/ 144780 w 433154"/>
                <a:gd name="connsiteY8" fmla="*/ 793750 h 982476"/>
                <a:gd name="connsiteX9" fmla="*/ 104140 w 433154"/>
                <a:gd name="connsiteY9" fmla="*/ 635000 h 982476"/>
                <a:gd name="connsiteX10" fmla="*/ 72390 w 433154"/>
                <a:gd name="connsiteY10" fmla="*/ 436880 h 982476"/>
                <a:gd name="connsiteX0" fmla="*/ 0 w 433154"/>
                <a:gd name="connsiteY0" fmla="*/ 0 h 981818"/>
                <a:gd name="connsiteX1" fmla="*/ 182880 w 433154"/>
                <a:gd name="connsiteY1" fmla="*/ 207010 h 981818"/>
                <a:gd name="connsiteX2" fmla="*/ 327660 w 433154"/>
                <a:gd name="connsiteY2" fmla="*/ 406400 h 981818"/>
                <a:gd name="connsiteX3" fmla="*/ 407670 w 433154"/>
                <a:gd name="connsiteY3" fmla="*/ 584200 h 981818"/>
                <a:gd name="connsiteX4" fmla="*/ 433070 w 433154"/>
                <a:gd name="connsiteY4" fmla="*/ 789940 h 981818"/>
                <a:gd name="connsiteX5" fmla="*/ 401320 w 433154"/>
                <a:gd name="connsiteY5" fmla="*/ 928370 h 981818"/>
                <a:gd name="connsiteX6" fmla="*/ 297815 w 433154"/>
                <a:gd name="connsiteY6" fmla="*/ 981710 h 981818"/>
                <a:gd name="connsiteX7" fmla="*/ 195580 w 433154"/>
                <a:gd name="connsiteY7" fmla="*/ 916940 h 981818"/>
                <a:gd name="connsiteX8" fmla="*/ 144780 w 433154"/>
                <a:gd name="connsiteY8" fmla="*/ 793750 h 981818"/>
                <a:gd name="connsiteX9" fmla="*/ 104140 w 433154"/>
                <a:gd name="connsiteY9" fmla="*/ 635000 h 981818"/>
                <a:gd name="connsiteX10" fmla="*/ 72390 w 433154"/>
                <a:gd name="connsiteY10" fmla="*/ 436880 h 981818"/>
                <a:gd name="connsiteX0" fmla="*/ 0 w 433154"/>
                <a:gd name="connsiteY0" fmla="*/ 0 h 981818"/>
                <a:gd name="connsiteX1" fmla="*/ 182880 w 433154"/>
                <a:gd name="connsiteY1" fmla="*/ 207010 h 981818"/>
                <a:gd name="connsiteX2" fmla="*/ 327660 w 433154"/>
                <a:gd name="connsiteY2" fmla="*/ 406400 h 981818"/>
                <a:gd name="connsiteX3" fmla="*/ 407670 w 433154"/>
                <a:gd name="connsiteY3" fmla="*/ 584200 h 981818"/>
                <a:gd name="connsiteX4" fmla="*/ 433070 w 433154"/>
                <a:gd name="connsiteY4" fmla="*/ 789940 h 981818"/>
                <a:gd name="connsiteX5" fmla="*/ 401320 w 433154"/>
                <a:gd name="connsiteY5" fmla="*/ 928370 h 981818"/>
                <a:gd name="connsiteX6" fmla="*/ 297815 w 433154"/>
                <a:gd name="connsiteY6" fmla="*/ 981710 h 981818"/>
                <a:gd name="connsiteX7" fmla="*/ 203200 w 433154"/>
                <a:gd name="connsiteY7" fmla="*/ 916940 h 981818"/>
                <a:gd name="connsiteX8" fmla="*/ 144780 w 433154"/>
                <a:gd name="connsiteY8" fmla="*/ 793750 h 981818"/>
                <a:gd name="connsiteX9" fmla="*/ 104140 w 433154"/>
                <a:gd name="connsiteY9" fmla="*/ 635000 h 981818"/>
                <a:gd name="connsiteX10" fmla="*/ 72390 w 433154"/>
                <a:gd name="connsiteY10" fmla="*/ 436880 h 981818"/>
                <a:gd name="connsiteX0" fmla="*/ 0 w 433080"/>
                <a:gd name="connsiteY0" fmla="*/ 0 h 981818"/>
                <a:gd name="connsiteX1" fmla="*/ 182880 w 433080"/>
                <a:gd name="connsiteY1" fmla="*/ 207010 h 981818"/>
                <a:gd name="connsiteX2" fmla="*/ 327660 w 433080"/>
                <a:gd name="connsiteY2" fmla="*/ 406400 h 981818"/>
                <a:gd name="connsiteX3" fmla="*/ 403860 w 433080"/>
                <a:gd name="connsiteY3" fmla="*/ 584200 h 981818"/>
                <a:gd name="connsiteX4" fmla="*/ 433070 w 433080"/>
                <a:gd name="connsiteY4" fmla="*/ 789940 h 981818"/>
                <a:gd name="connsiteX5" fmla="*/ 401320 w 433080"/>
                <a:gd name="connsiteY5" fmla="*/ 928370 h 981818"/>
                <a:gd name="connsiteX6" fmla="*/ 297815 w 433080"/>
                <a:gd name="connsiteY6" fmla="*/ 981710 h 981818"/>
                <a:gd name="connsiteX7" fmla="*/ 203200 w 433080"/>
                <a:gd name="connsiteY7" fmla="*/ 916940 h 981818"/>
                <a:gd name="connsiteX8" fmla="*/ 144780 w 433080"/>
                <a:gd name="connsiteY8" fmla="*/ 793750 h 981818"/>
                <a:gd name="connsiteX9" fmla="*/ 104140 w 433080"/>
                <a:gd name="connsiteY9" fmla="*/ 635000 h 981818"/>
                <a:gd name="connsiteX10" fmla="*/ 72390 w 433080"/>
                <a:gd name="connsiteY10" fmla="*/ 436880 h 981818"/>
                <a:gd name="connsiteX0" fmla="*/ 0 w 433080"/>
                <a:gd name="connsiteY0" fmla="*/ 0 h 981818"/>
                <a:gd name="connsiteX1" fmla="*/ 182880 w 433080"/>
                <a:gd name="connsiteY1" fmla="*/ 207010 h 981818"/>
                <a:gd name="connsiteX2" fmla="*/ 327660 w 433080"/>
                <a:gd name="connsiteY2" fmla="*/ 406400 h 981818"/>
                <a:gd name="connsiteX3" fmla="*/ 403860 w 433080"/>
                <a:gd name="connsiteY3" fmla="*/ 584200 h 981818"/>
                <a:gd name="connsiteX4" fmla="*/ 433070 w 433080"/>
                <a:gd name="connsiteY4" fmla="*/ 789940 h 981818"/>
                <a:gd name="connsiteX5" fmla="*/ 401320 w 433080"/>
                <a:gd name="connsiteY5" fmla="*/ 928370 h 981818"/>
                <a:gd name="connsiteX6" fmla="*/ 297815 w 433080"/>
                <a:gd name="connsiteY6" fmla="*/ 981710 h 981818"/>
                <a:gd name="connsiteX7" fmla="*/ 203200 w 433080"/>
                <a:gd name="connsiteY7" fmla="*/ 916940 h 981818"/>
                <a:gd name="connsiteX8" fmla="*/ 144780 w 433080"/>
                <a:gd name="connsiteY8" fmla="*/ 793750 h 981818"/>
                <a:gd name="connsiteX9" fmla="*/ 104140 w 433080"/>
                <a:gd name="connsiteY9" fmla="*/ 635000 h 981818"/>
                <a:gd name="connsiteX10" fmla="*/ 72390 w 433080"/>
                <a:gd name="connsiteY10" fmla="*/ 436880 h 981818"/>
                <a:gd name="connsiteX0" fmla="*/ 0 w 433080"/>
                <a:gd name="connsiteY0" fmla="*/ 0 h 981818"/>
                <a:gd name="connsiteX1" fmla="*/ 182880 w 433080"/>
                <a:gd name="connsiteY1" fmla="*/ 207010 h 981818"/>
                <a:gd name="connsiteX2" fmla="*/ 327660 w 433080"/>
                <a:gd name="connsiteY2" fmla="*/ 406400 h 981818"/>
                <a:gd name="connsiteX3" fmla="*/ 403860 w 433080"/>
                <a:gd name="connsiteY3" fmla="*/ 584200 h 981818"/>
                <a:gd name="connsiteX4" fmla="*/ 433070 w 433080"/>
                <a:gd name="connsiteY4" fmla="*/ 789940 h 981818"/>
                <a:gd name="connsiteX5" fmla="*/ 401320 w 433080"/>
                <a:gd name="connsiteY5" fmla="*/ 928370 h 981818"/>
                <a:gd name="connsiteX6" fmla="*/ 297815 w 433080"/>
                <a:gd name="connsiteY6" fmla="*/ 981710 h 981818"/>
                <a:gd name="connsiteX7" fmla="*/ 203200 w 433080"/>
                <a:gd name="connsiteY7" fmla="*/ 916940 h 981818"/>
                <a:gd name="connsiteX8" fmla="*/ 144780 w 433080"/>
                <a:gd name="connsiteY8" fmla="*/ 793750 h 981818"/>
                <a:gd name="connsiteX9" fmla="*/ 104140 w 433080"/>
                <a:gd name="connsiteY9" fmla="*/ 635000 h 981818"/>
                <a:gd name="connsiteX10" fmla="*/ 72390 w 433080"/>
                <a:gd name="connsiteY10" fmla="*/ 436880 h 981818"/>
                <a:gd name="connsiteX0" fmla="*/ 0 w 433081"/>
                <a:gd name="connsiteY0" fmla="*/ 0 h 981818"/>
                <a:gd name="connsiteX1" fmla="*/ 182880 w 433081"/>
                <a:gd name="connsiteY1" fmla="*/ 207010 h 981818"/>
                <a:gd name="connsiteX2" fmla="*/ 321945 w 433081"/>
                <a:gd name="connsiteY2" fmla="*/ 406400 h 981818"/>
                <a:gd name="connsiteX3" fmla="*/ 403860 w 433081"/>
                <a:gd name="connsiteY3" fmla="*/ 584200 h 981818"/>
                <a:gd name="connsiteX4" fmla="*/ 433070 w 433081"/>
                <a:gd name="connsiteY4" fmla="*/ 789940 h 981818"/>
                <a:gd name="connsiteX5" fmla="*/ 401320 w 433081"/>
                <a:gd name="connsiteY5" fmla="*/ 928370 h 981818"/>
                <a:gd name="connsiteX6" fmla="*/ 297815 w 433081"/>
                <a:gd name="connsiteY6" fmla="*/ 981710 h 981818"/>
                <a:gd name="connsiteX7" fmla="*/ 203200 w 433081"/>
                <a:gd name="connsiteY7" fmla="*/ 916940 h 981818"/>
                <a:gd name="connsiteX8" fmla="*/ 144780 w 433081"/>
                <a:gd name="connsiteY8" fmla="*/ 793750 h 981818"/>
                <a:gd name="connsiteX9" fmla="*/ 104140 w 433081"/>
                <a:gd name="connsiteY9" fmla="*/ 635000 h 981818"/>
                <a:gd name="connsiteX10" fmla="*/ 72390 w 433081"/>
                <a:gd name="connsiteY10" fmla="*/ 436880 h 981818"/>
                <a:gd name="connsiteX0" fmla="*/ 0 w 433081"/>
                <a:gd name="connsiteY0" fmla="*/ 0 h 983717"/>
                <a:gd name="connsiteX1" fmla="*/ 182880 w 433081"/>
                <a:gd name="connsiteY1" fmla="*/ 207010 h 983717"/>
                <a:gd name="connsiteX2" fmla="*/ 321945 w 433081"/>
                <a:gd name="connsiteY2" fmla="*/ 406400 h 983717"/>
                <a:gd name="connsiteX3" fmla="*/ 403860 w 433081"/>
                <a:gd name="connsiteY3" fmla="*/ 584200 h 983717"/>
                <a:gd name="connsiteX4" fmla="*/ 433070 w 433081"/>
                <a:gd name="connsiteY4" fmla="*/ 789940 h 983717"/>
                <a:gd name="connsiteX5" fmla="*/ 401320 w 433081"/>
                <a:gd name="connsiteY5" fmla="*/ 928370 h 983717"/>
                <a:gd name="connsiteX6" fmla="*/ 307340 w 433081"/>
                <a:gd name="connsiteY6" fmla="*/ 983615 h 983717"/>
                <a:gd name="connsiteX7" fmla="*/ 203200 w 433081"/>
                <a:gd name="connsiteY7" fmla="*/ 916940 h 983717"/>
                <a:gd name="connsiteX8" fmla="*/ 144780 w 433081"/>
                <a:gd name="connsiteY8" fmla="*/ 793750 h 983717"/>
                <a:gd name="connsiteX9" fmla="*/ 104140 w 433081"/>
                <a:gd name="connsiteY9" fmla="*/ 635000 h 983717"/>
                <a:gd name="connsiteX10" fmla="*/ 72390 w 433081"/>
                <a:gd name="connsiteY10" fmla="*/ 436880 h 983717"/>
                <a:gd name="connsiteX0" fmla="*/ 0 w 433081"/>
                <a:gd name="connsiteY0" fmla="*/ 0 h 983717"/>
                <a:gd name="connsiteX1" fmla="*/ 182880 w 433081"/>
                <a:gd name="connsiteY1" fmla="*/ 207010 h 983717"/>
                <a:gd name="connsiteX2" fmla="*/ 321945 w 433081"/>
                <a:gd name="connsiteY2" fmla="*/ 406400 h 983717"/>
                <a:gd name="connsiteX3" fmla="*/ 403860 w 433081"/>
                <a:gd name="connsiteY3" fmla="*/ 584200 h 983717"/>
                <a:gd name="connsiteX4" fmla="*/ 433070 w 433081"/>
                <a:gd name="connsiteY4" fmla="*/ 789940 h 983717"/>
                <a:gd name="connsiteX5" fmla="*/ 401320 w 433081"/>
                <a:gd name="connsiteY5" fmla="*/ 928370 h 983717"/>
                <a:gd name="connsiteX6" fmla="*/ 307340 w 433081"/>
                <a:gd name="connsiteY6" fmla="*/ 983615 h 983717"/>
                <a:gd name="connsiteX7" fmla="*/ 203200 w 433081"/>
                <a:gd name="connsiteY7" fmla="*/ 916940 h 983717"/>
                <a:gd name="connsiteX8" fmla="*/ 144780 w 433081"/>
                <a:gd name="connsiteY8" fmla="*/ 793750 h 983717"/>
                <a:gd name="connsiteX9" fmla="*/ 104140 w 433081"/>
                <a:gd name="connsiteY9" fmla="*/ 635000 h 983717"/>
                <a:gd name="connsiteX10" fmla="*/ 72390 w 433081"/>
                <a:gd name="connsiteY10" fmla="*/ 436880 h 98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3081" h="983717">
                  <a:moveTo>
                    <a:pt x="0" y="0"/>
                  </a:moveTo>
                  <a:cubicBezTo>
                    <a:pt x="50588" y="55880"/>
                    <a:pt x="129222" y="139277"/>
                    <a:pt x="182880" y="207010"/>
                  </a:cubicBezTo>
                  <a:cubicBezTo>
                    <a:pt x="236538" y="274743"/>
                    <a:pt x="285115" y="332105"/>
                    <a:pt x="321945" y="406400"/>
                  </a:cubicBezTo>
                  <a:cubicBezTo>
                    <a:pt x="358775" y="480695"/>
                    <a:pt x="385339" y="520277"/>
                    <a:pt x="403860" y="584200"/>
                  </a:cubicBezTo>
                  <a:cubicBezTo>
                    <a:pt x="422381" y="648123"/>
                    <a:pt x="433493" y="732578"/>
                    <a:pt x="433070" y="789940"/>
                  </a:cubicBezTo>
                  <a:cubicBezTo>
                    <a:pt x="432647" y="847302"/>
                    <a:pt x="422275" y="896091"/>
                    <a:pt x="401320" y="928370"/>
                  </a:cubicBezTo>
                  <a:cubicBezTo>
                    <a:pt x="380365" y="960649"/>
                    <a:pt x="365125" y="985520"/>
                    <a:pt x="307340" y="983615"/>
                  </a:cubicBezTo>
                  <a:cubicBezTo>
                    <a:pt x="249555" y="981710"/>
                    <a:pt x="230293" y="948584"/>
                    <a:pt x="203200" y="916940"/>
                  </a:cubicBezTo>
                  <a:cubicBezTo>
                    <a:pt x="176107" y="885296"/>
                    <a:pt x="161290" y="840740"/>
                    <a:pt x="144780" y="793750"/>
                  </a:cubicBezTo>
                  <a:cubicBezTo>
                    <a:pt x="128270" y="746760"/>
                    <a:pt x="116205" y="694478"/>
                    <a:pt x="104140" y="635000"/>
                  </a:cubicBezTo>
                  <a:cubicBezTo>
                    <a:pt x="92075" y="575522"/>
                    <a:pt x="86572" y="523452"/>
                    <a:pt x="72390" y="436880"/>
                  </a:cubicBezTo>
                </a:path>
              </a:pathLst>
            </a:custGeom>
            <a:noFill/>
            <a:ln w="60325" cap="rnd" cmpd="sng" algn="ctr">
              <a:solidFill>
                <a:srgbClr val="70AD47"/>
              </a:solidFill>
              <a:prstDash val="sysDot"/>
              <a:miter lim="800000"/>
              <a:headEnd type="none" w="lg" len="lg"/>
              <a:tailEnd type="non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144" name="平行四边形 143">
            <a:extLst>
              <a:ext uri="{FF2B5EF4-FFF2-40B4-BE49-F238E27FC236}">
                <a16:creationId xmlns:a16="http://schemas.microsoft.com/office/drawing/2014/main" id="{BDCE3BC0-F91B-44EF-BF27-642193C02AE7}"/>
              </a:ext>
            </a:extLst>
          </p:cNvPr>
          <p:cNvSpPr>
            <a:spLocks noChangeAspect="1"/>
          </p:cNvSpPr>
          <p:nvPr/>
        </p:nvSpPr>
        <p:spPr>
          <a:xfrm rot="991905" flipH="1">
            <a:off x="9097534" y="3431522"/>
            <a:ext cx="189850" cy="113746"/>
          </a:xfrm>
          <a:prstGeom prst="parallelogram">
            <a:avLst>
              <a:gd name="adj" fmla="val 30281"/>
            </a:avLst>
          </a:prstGeom>
          <a:solidFill>
            <a:sysClr val="window" lastClr="FFFFFF"/>
          </a:solidFill>
          <a:ln w="25400" cap="flat" cmpd="sng" algn="ctr">
            <a:solidFill>
              <a:sysClr val="windowText" lastClr="000000">
                <a:lumMod val="75000"/>
                <a:lumOff val="25000"/>
              </a:sysClr>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lumMod val="75000"/>
                  <a:lumOff val="25000"/>
                </a:prstClr>
              </a:solidFill>
              <a:effectLst/>
              <a:uLnTx/>
              <a:uFillTx/>
              <a:latin typeface="等线" panose="020F0502020204030204"/>
              <a:ea typeface="等线" panose="02010600030101010101" pitchFamily="2" charset="-122"/>
              <a:cs typeface="+mn-cs"/>
            </a:endParaRPr>
          </a:p>
        </p:txBody>
      </p:sp>
      <p:cxnSp>
        <p:nvCxnSpPr>
          <p:cNvPr id="145" name="直接连接符 144">
            <a:extLst>
              <a:ext uri="{FF2B5EF4-FFF2-40B4-BE49-F238E27FC236}">
                <a16:creationId xmlns:a16="http://schemas.microsoft.com/office/drawing/2014/main" id="{85FD4A3E-FA34-4647-B398-58A8852A68DD}"/>
              </a:ext>
            </a:extLst>
          </p:cNvPr>
          <p:cNvCxnSpPr>
            <a:cxnSpLocks/>
          </p:cNvCxnSpPr>
          <p:nvPr/>
        </p:nvCxnSpPr>
        <p:spPr>
          <a:xfrm flipV="1">
            <a:off x="8845006" y="3511435"/>
            <a:ext cx="340424" cy="317325"/>
          </a:xfrm>
          <a:prstGeom prst="line">
            <a:avLst/>
          </a:prstGeom>
          <a:noFill/>
          <a:ln w="25400" cap="rnd" cmpd="sng" algn="ctr">
            <a:solidFill>
              <a:srgbClr val="44546A"/>
            </a:solidFill>
            <a:prstDash val="solid"/>
            <a:miter lim="800000"/>
            <a:headEnd type="none" w="sm" len="sm"/>
          </a:ln>
          <a:effectLst/>
        </p:spPr>
      </p:cxnSp>
      <mc:AlternateContent xmlns:mc="http://schemas.openxmlformats.org/markup-compatibility/2006" xmlns:a14="http://schemas.microsoft.com/office/drawing/2010/main">
        <mc:Choice Requires="a14">
          <p:sp>
            <p:nvSpPr>
              <p:cNvPr id="146" name="文本框 150">
                <a:extLst>
                  <a:ext uri="{FF2B5EF4-FFF2-40B4-BE49-F238E27FC236}">
                    <a16:creationId xmlns:a16="http://schemas.microsoft.com/office/drawing/2014/main" id="{2BAD663E-5FBA-4AEA-9CC9-588CDFB2678A}"/>
                  </a:ext>
                </a:extLst>
              </p:cNvPr>
              <p:cNvSpPr txBox="1"/>
              <p:nvPr/>
            </p:nvSpPr>
            <p:spPr>
              <a:xfrm>
                <a:off x="9553738" y="2401618"/>
                <a:ext cx="364011" cy="307777"/>
              </a:xfrm>
              <a:prstGeom prst="rect">
                <a:avLst/>
              </a:prstGeom>
              <a:noFill/>
            </p:spPr>
            <p:txBody>
              <a:bodyPr wrap="non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defRPr/>
                </a:pPr>
                <a14:m>
                  <m:oMath xmlns:m="http://schemas.openxmlformats.org/officeDocument/2006/math">
                    <m:sSub>
                      <m:sSubPr>
                        <m:ctrlPr>
                          <a:rPr lang="en-US" altLang="zh-CN" sz="2000" b="1" i="1" smtClean="0">
                            <a:solidFill>
                              <a:srgbClr val="EA4A54"/>
                            </a:solidFill>
                            <a:latin typeface="Cambria Math" panose="02040503050406030204" pitchFamily="18" charset="0"/>
                          </a:rPr>
                        </m:ctrlPr>
                      </m:sSubPr>
                      <m:e>
                        <m:r>
                          <a:rPr lang="en-US" altLang="zh-CN" sz="2000" b="1" i="1" smtClean="0">
                            <a:solidFill>
                              <a:srgbClr val="EA4A54"/>
                            </a:solidFill>
                            <a:latin typeface="Cambria Math" panose="02040503050406030204" pitchFamily="18" charset="0"/>
                          </a:rPr>
                          <m:t>𝑷</m:t>
                        </m:r>
                      </m:e>
                      <m:sub>
                        <m:r>
                          <a:rPr lang="en-US" altLang="zh-CN" sz="2000" i="1" smtClean="0">
                            <a:solidFill>
                              <a:srgbClr val="EA4A54"/>
                            </a:solidFill>
                            <a:latin typeface="Cambria Math" panose="02040503050406030204" pitchFamily="18" charset="0"/>
                          </a:rPr>
                          <m:t>𝑘</m:t>
                        </m:r>
                      </m:sub>
                    </m:sSub>
                  </m:oMath>
                </a14:m>
                <a:r>
                  <a:rPr lang="en-US" altLang="zh-CN" sz="2000" b="1" dirty="0">
                    <a:solidFill>
                      <a:srgbClr val="EA4A54"/>
                    </a:solidFill>
                    <a:latin typeface="Calibri" panose="020F0502020204030204"/>
                    <a:ea typeface="等线" panose="02010600030101010101" pitchFamily="2" charset="-122"/>
                  </a:rPr>
                  <a:t> </a:t>
                </a:r>
                <a:endParaRPr lang="zh-CN" altLang="en-US" sz="2000" b="1" dirty="0">
                  <a:solidFill>
                    <a:srgbClr val="EA4A54"/>
                  </a:solidFill>
                  <a:latin typeface="Calibri" panose="020F0502020204030204"/>
                  <a:ea typeface="等线" panose="02010600030101010101" pitchFamily="2" charset="-122"/>
                </a:endParaRPr>
              </a:p>
            </p:txBody>
          </p:sp>
        </mc:Choice>
        <mc:Fallback xmlns="">
          <p:sp>
            <p:nvSpPr>
              <p:cNvPr id="146" name="文本框 150">
                <a:extLst>
                  <a:ext uri="{FF2B5EF4-FFF2-40B4-BE49-F238E27FC236}">
                    <a16:creationId xmlns:a16="http://schemas.microsoft.com/office/drawing/2014/main" id="{2BAD663E-5FBA-4AEA-9CC9-588CDFB2678A}"/>
                  </a:ext>
                </a:extLst>
              </p:cNvPr>
              <p:cNvSpPr txBox="1">
                <a:spLocks noRot="1" noChangeAspect="1" noMove="1" noResize="1" noEditPoints="1" noAdjustHandles="1" noChangeArrowheads="1" noChangeShapeType="1" noTextEdit="1"/>
              </p:cNvSpPr>
              <p:nvPr/>
            </p:nvSpPr>
            <p:spPr>
              <a:xfrm>
                <a:off x="9553738" y="2401618"/>
                <a:ext cx="364011" cy="307777"/>
              </a:xfrm>
              <a:prstGeom prst="rect">
                <a:avLst/>
              </a:prstGeom>
              <a:blipFill>
                <a:blip r:embed="rId3"/>
                <a:stretch>
                  <a:fillRect l="-23333" b="-18000"/>
                </a:stretch>
              </a:blipFill>
            </p:spPr>
            <p:txBody>
              <a:bodyPr/>
              <a:lstStyle/>
              <a:p>
                <a:r>
                  <a:rPr lang="zh-CN" altLang="en-US">
                    <a:noFill/>
                  </a:rPr>
                  <a:t> </a:t>
                </a:r>
              </a:p>
            </p:txBody>
          </p:sp>
        </mc:Fallback>
      </mc:AlternateContent>
      <p:sp>
        <p:nvSpPr>
          <p:cNvPr id="147" name="椭圆 146">
            <a:extLst>
              <a:ext uri="{FF2B5EF4-FFF2-40B4-BE49-F238E27FC236}">
                <a16:creationId xmlns:a16="http://schemas.microsoft.com/office/drawing/2014/main" id="{D593DC4A-6260-4A7B-A712-0BFF7998A90D}"/>
              </a:ext>
            </a:extLst>
          </p:cNvPr>
          <p:cNvSpPr>
            <a:spLocks noChangeAspect="1"/>
          </p:cNvSpPr>
          <p:nvPr/>
        </p:nvSpPr>
        <p:spPr>
          <a:xfrm rot="16200000">
            <a:off x="10039851" y="2531598"/>
            <a:ext cx="190407" cy="181088"/>
          </a:xfrm>
          <a:prstGeom prst="ellipse">
            <a:avLst/>
          </a:prstGeom>
          <a:solidFill>
            <a:sysClr val="window" lastClr="FFFFFF"/>
          </a:solidFill>
          <a:ln w="25400" cap="flat" cmpd="sng" algn="ctr">
            <a:solidFill>
              <a:srgbClr val="FF5757"/>
            </a:solidFill>
            <a:prstDash val="sysDash"/>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lumMod val="75000"/>
                  <a:lumOff val="25000"/>
                </a:prstClr>
              </a:solidFill>
              <a:effectLst/>
              <a:uLnTx/>
              <a:uFillTx/>
              <a:latin typeface="等线" panose="020F0502020204030204"/>
              <a:ea typeface="等线" panose="02010600030101010101" pitchFamily="2" charset="-122"/>
              <a:cs typeface="+mn-cs"/>
            </a:endParaRPr>
          </a:p>
        </p:txBody>
      </p:sp>
      <p:sp>
        <p:nvSpPr>
          <p:cNvPr id="148" name="椭圆 147">
            <a:extLst>
              <a:ext uri="{FF2B5EF4-FFF2-40B4-BE49-F238E27FC236}">
                <a16:creationId xmlns:a16="http://schemas.microsoft.com/office/drawing/2014/main" id="{22650A1D-67A8-4CDC-A37D-73865FAD296C}"/>
              </a:ext>
            </a:extLst>
          </p:cNvPr>
          <p:cNvSpPr>
            <a:spLocks noChangeAspect="1"/>
          </p:cNvSpPr>
          <p:nvPr/>
        </p:nvSpPr>
        <p:spPr>
          <a:xfrm rot="16200000">
            <a:off x="10462185" y="2137191"/>
            <a:ext cx="190407" cy="181088"/>
          </a:xfrm>
          <a:prstGeom prst="ellipse">
            <a:avLst/>
          </a:prstGeom>
          <a:solidFill>
            <a:sysClr val="window" lastClr="FFFFFF"/>
          </a:solidFill>
          <a:ln w="25400" cap="flat" cmpd="sng" algn="ctr">
            <a:solidFill>
              <a:srgbClr val="70AD47"/>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lumMod val="75000"/>
                  <a:lumOff val="25000"/>
                </a:prstClr>
              </a:solidFill>
              <a:effectLst/>
              <a:uLnTx/>
              <a:uFillTx/>
              <a:latin typeface="等线" panose="020F0502020204030204"/>
              <a:ea typeface="等线" panose="02010600030101010101" pitchFamily="2" charset="-122"/>
              <a:cs typeface="+mn-cs"/>
            </a:endParaRPr>
          </a:p>
        </p:txBody>
      </p:sp>
      <mc:AlternateContent xmlns:mc="http://schemas.openxmlformats.org/markup-compatibility/2006" xmlns:a14="http://schemas.microsoft.com/office/drawing/2010/main">
        <mc:Choice Requires="a14">
          <p:sp>
            <p:nvSpPr>
              <p:cNvPr id="149" name="文本框 150">
                <a:extLst>
                  <a:ext uri="{FF2B5EF4-FFF2-40B4-BE49-F238E27FC236}">
                    <a16:creationId xmlns:a16="http://schemas.microsoft.com/office/drawing/2014/main" id="{EB5658F1-9FC7-4174-B7BD-C42C7F4D82C7}"/>
                  </a:ext>
                </a:extLst>
              </p:cNvPr>
              <p:cNvSpPr txBox="1"/>
              <p:nvPr/>
            </p:nvSpPr>
            <p:spPr>
              <a:xfrm>
                <a:off x="10750129" y="2088134"/>
                <a:ext cx="333553" cy="307777"/>
              </a:xfrm>
              <a:prstGeom prst="rect">
                <a:avLst/>
              </a:prstGeom>
              <a:noFill/>
            </p:spPr>
            <p:txBody>
              <a:bodyPr wrap="non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defRPr/>
                </a:pPr>
                <a14:m>
                  <m:oMath xmlns:m="http://schemas.openxmlformats.org/officeDocument/2006/math">
                    <m:sSub>
                      <m:sSubPr>
                        <m:ctrlPr>
                          <a:rPr lang="en-US" altLang="zh-CN" sz="2000" b="1" i="1" smtClean="0">
                            <a:solidFill>
                              <a:srgbClr val="70AD47"/>
                            </a:solidFill>
                            <a:latin typeface="Cambria Math" panose="02040503050406030204" pitchFamily="18" charset="0"/>
                          </a:rPr>
                        </m:ctrlPr>
                      </m:sSubPr>
                      <m:e>
                        <m:r>
                          <a:rPr lang="en-US" altLang="zh-CN" sz="2000" b="1" i="1" smtClean="0">
                            <a:solidFill>
                              <a:srgbClr val="70AD47"/>
                            </a:solidFill>
                            <a:latin typeface="Cambria Math" panose="02040503050406030204" pitchFamily="18" charset="0"/>
                          </a:rPr>
                          <m:t>𝑳</m:t>
                        </m:r>
                      </m:e>
                      <m:sub>
                        <m:r>
                          <a:rPr lang="en-US" altLang="zh-CN" sz="2000" i="1" smtClean="0">
                            <a:solidFill>
                              <a:srgbClr val="70AD47"/>
                            </a:solidFill>
                            <a:latin typeface="Cambria Math" panose="02040503050406030204" pitchFamily="18" charset="0"/>
                          </a:rPr>
                          <m:t>𝑘</m:t>
                        </m:r>
                      </m:sub>
                    </m:sSub>
                  </m:oMath>
                </a14:m>
                <a:r>
                  <a:rPr lang="en-US" altLang="zh-CN" sz="2000" b="1" dirty="0">
                    <a:solidFill>
                      <a:srgbClr val="70AD47"/>
                    </a:solidFill>
                    <a:latin typeface="Calibri" panose="020F0502020204030204"/>
                    <a:ea typeface="等线" panose="02010600030101010101" pitchFamily="2" charset="-122"/>
                  </a:rPr>
                  <a:t> </a:t>
                </a:r>
                <a:endParaRPr lang="zh-CN" altLang="en-US" sz="2000" b="1" dirty="0">
                  <a:solidFill>
                    <a:srgbClr val="70AD47"/>
                  </a:solidFill>
                  <a:latin typeface="Calibri" panose="020F0502020204030204"/>
                  <a:ea typeface="等线" panose="02010600030101010101" pitchFamily="2" charset="-122"/>
                </a:endParaRPr>
              </a:p>
            </p:txBody>
          </p:sp>
        </mc:Choice>
        <mc:Fallback xmlns="">
          <p:sp>
            <p:nvSpPr>
              <p:cNvPr id="149" name="文本框 150">
                <a:extLst>
                  <a:ext uri="{FF2B5EF4-FFF2-40B4-BE49-F238E27FC236}">
                    <a16:creationId xmlns:a16="http://schemas.microsoft.com/office/drawing/2014/main" id="{EB5658F1-9FC7-4174-B7BD-C42C7F4D82C7}"/>
                  </a:ext>
                </a:extLst>
              </p:cNvPr>
              <p:cNvSpPr txBox="1">
                <a:spLocks noRot="1" noChangeAspect="1" noMove="1" noResize="1" noEditPoints="1" noAdjustHandles="1" noChangeArrowheads="1" noChangeShapeType="1" noTextEdit="1"/>
              </p:cNvSpPr>
              <p:nvPr/>
            </p:nvSpPr>
            <p:spPr>
              <a:xfrm>
                <a:off x="10750129" y="2088134"/>
                <a:ext cx="333553" cy="307777"/>
              </a:xfrm>
              <a:prstGeom prst="rect">
                <a:avLst/>
              </a:prstGeom>
              <a:blipFill>
                <a:blip r:embed="rId4"/>
                <a:stretch>
                  <a:fillRect l="-25455" b="-18000"/>
                </a:stretch>
              </a:blipFill>
            </p:spPr>
            <p:txBody>
              <a:bodyPr/>
              <a:lstStyle/>
              <a:p>
                <a:r>
                  <a:rPr lang="zh-CN" altLang="en-US">
                    <a:noFill/>
                  </a:rPr>
                  <a:t> </a:t>
                </a:r>
              </a:p>
            </p:txBody>
          </p:sp>
        </mc:Fallback>
      </mc:AlternateContent>
      <p:sp>
        <p:nvSpPr>
          <p:cNvPr id="150" name="矩形 149">
            <a:extLst>
              <a:ext uri="{FF2B5EF4-FFF2-40B4-BE49-F238E27FC236}">
                <a16:creationId xmlns:a16="http://schemas.microsoft.com/office/drawing/2014/main" id="{62F43145-47A1-4B75-87BD-09683AF0121B}"/>
              </a:ext>
            </a:extLst>
          </p:cNvPr>
          <p:cNvSpPr>
            <a:spLocks/>
          </p:cNvSpPr>
          <p:nvPr/>
        </p:nvSpPr>
        <p:spPr>
          <a:xfrm>
            <a:off x="10595441" y="1718263"/>
            <a:ext cx="1257282" cy="477054"/>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lnSpc>
                <a:spcPts val="1500"/>
              </a:lnSpc>
            </a:pPr>
            <a:r>
              <a:rPr lang="en-US" altLang="zh-CN" sz="1400" b="1" dirty="0">
                <a:solidFill>
                  <a:srgbClr val="70AD47"/>
                </a:solidFill>
                <a:latin typeface="微软雅黑" panose="020B0503020204020204" pitchFamily="34" charset="-122"/>
                <a:ea typeface="微软雅黑" panose="020B0503020204020204" pitchFamily="34" charset="-122"/>
              </a:rPr>
              <a:t>3D LiDAR Point</a:t>
            </a:r>
            <a:endParaRPr lang="zh-CN" altLang="en-US" sz="1400" b="1" i="1" dirty="0">
              <a:solidFill>
                <a:srgbClr val="70AD47"/>
              </a:solidFill>
              <a:latin typeface="微软雅黑" panose="020B0503020204020204" pitchFamily="34" charset="-122"/>
              <a:ea typeface="微软雅黑" panose="020B0503020204020204" pitchFamily="34" charset="-122"/>
            </a:endParaRPr>
          </a:p>
        </p:txBody>
      </p:sp>
      <p:sp>
        <p:nvSpPr>
          <p:cNvPr id="151" name="矩形 150">
            <a:extLst>
              <a:ext uri="{FF2B5EF4-FFF2-40B4-BE49-F238E27FC236}">
                <a16:creationId xmlns:a16="http://schemas.microsoft.com/office/drawing/2014/main" id="{3B2EB1C5-6B8B-49FC-ACBD-553388F6EDF2}"/>
              </a:ext>
            </a:extLst>
          </p:cNvPr>
          <p:cNvSpPr>
            <a:spLocks/>
          </p:cNvSpPr>
          <p:nvPr/>
        </p:nvSpPr>
        <p:spPr>
          <a:xfrm>
            <a:off x="8576830" y="2100360"/>
            <a:ext cx="1196867" cy="477054"/>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lnSpc>
                <a:spcPts val="1500"/>
              </a:lnSpc>
            </a:pPr>
            <a:r>
              <a:rPr lang="en-US" altLang="zh-CN" sz="1400" b="1" dirty="0">
                <a:solidFill>
                  <a:srgbClr val="EA4A54"/>
                </a:solidFill>
                <a:latin typeface="微软雅黑" panose="020B0503020204020204" pitchFamily="34" charset="-122"/>
                <a:ea typeface="微软雅黑" panose="020B0503020204020204" pitchFamily="34" charset="-122"/>
              </a:rPr>
              <a:t>3D Feature Point</a:t>
            </a:r>
            <a:endParaRPr lang="zh-CN" altLang="en-US" sz="1400" b="1" i="1" dirty="0">
              <a:solidFill>
                <a:srgbClr val="EA4A54"/>
              </a:solidFill>
              <a:latin typeface="微软雅黑" panose="020B0503020204020204" pitchFamily="34" charset="-122"/>
              <a:ea typeface="微软雅黑" panose="020B0503020204020204" pitchFamily="34" charset="-122"/>
            </a:endParaRPr>
          </a:p>
        </p:txBody>
      </p:sp>
      <p:sp>
        <p:nvSpPr>
          <p:cNvPr id="152" name="矩形 151">
            <a:extLst>
              <a:ext uri="{FF2B5EF4-FFF2-40B4-BE49-F238E27FC236}">
                <a16:creationId xmlns:a16="http://schemas.microsoft.com/office/drawing/2014/main" id="{62BB0C26-9000-4741-8427-60104664DC97}"/>
              </a:ext>
            </a:extLst>
          </p:cNvPr>
          <p:cNvSpPr>
            <a:spLocks/>
          </p:cNvSpPr>
          <p:nvPr/>
        </p:nvSpPr>
        <p:spPr>
          <a:xfrm>
            <a:off x="10034227" y="3730961"/>
            <a:ext cx="1652714" cy="477054"/>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lnSpc>
                <a:spcPts val="1500"/>
              </a:lnSpc>
            </a:pPr>
            <a:r>
              <a:rPr lang="en-US" altLang="zh-CN" sz="1400" b="1" dirty="0">
                <a:solidFill>
                  <a:srgbClr val="FF9933"/>
                </a:solidFill>
                <a:latin typeface="微软雅黑" panose="020B0503020204020204" pitchFamily="34" charset="-122"/>
                <a:ea typeface="微软雅黑" panose="020B0503020204020204" pitchFamily="34" charset="-122"/>
              </a:rPr>
              <a:t>LiDAR scan trajectory</a:t>
            </a:r>
            <a:endParaRPr lang="zh-CN" altLang="en-US" sz="1400" b="1" i="1" dirty="0">
              <a:solidFill>
                <a:srgbClr val="FF9933"/>
              </a:solidFill>
              <a:latin typeface="微软雅黑" panose="020B0503020204020204" pitchFamily="34" charset="-122"/>
              <a:ea typeface="微软雅黑" panose="020B0503020204020204" pitchFamily="34" charset="-122"/>
            </a:endParaRPr>
          </a:p>
        </p:txBody>
      </p:sp>
      <p:sp>
        <p:nvSpPr>
          <p:cNvPr id="2" name="标题 1">
            <a:extLst>
              <a:ext uri="{FF2B5EF4-FFF2-40B4-BE49-F238E27FC236}">
                <a16:creationId xmlns:a16="http://schemas.microsoft.com/office/drawing/2014/main" id="{F6ED519A-F57D-4E31-B550-35A760B2E666}"/>
              </a:ext>
            </a:extLst>
          </p:cNvPr>
          <p:cNvSpPr>
            <a:spLocks noGrp="1"/>
          </p:cNvSpPr>
          <p:nvPr>
            <p:ph type="title"/>
          </p:nvPr>
        </p:nvSpPr>
        <p:spPr>
          <a:xfrm>
            <a:off x="711200" y="274638"/>
            <a:ext cx="10871200" cy="1020762"/>
          </a:xfrm>
        </p:spPr>
        <p:txBody>
          <a:bodyPr/>
          <a:lstStyle/>
          <a:p>
            <a:r>
              <a:rPr lang="en-US" altLang="zh-CN" sz="3600" dirty="0">
                <a:latin typeface="Comic Sans MS" panose="030F0702030302020204" pitchFamily="66" charset="0"/>
              </a:rPr>
              <a:t>Learning-embedded Motion Aware </a:t>
            </a:r>
            <a:br>
              <a:rPr lang="en-US" altLang="zh-CN" sz="3600" dirty="0">
                <a:latin typeface="Comic Sans MS" panose="030F0702030302020204" pitchFamily="66" charset="0"/>
              </a:rPr>
            </a:br>
            <a:r>
              <a:rPr lang="en-US" altLang="zh-CN" sz="3600" dirty="0">
                <a:latin typeface="Comic Sans MS" panose="030F0702030302020204" pitchFamily="66" charset="0"/>
              </a:rPr>
              <a:t>Optimization Scheme</a:t>
            </a:r>
            <a:endParaRPr lang="zh-CN" altLang="en-US" sz="3600" dirty="0">
              <a:latin typeface="Comic Sans MS" panose="030F0702030302020204" pitchFamily="66" charset="0"/>
            </a:endParaRPr>
          </a:p>
        </p:txBody>
      </p:sp>
      <p:sp>
        <p:nvSpPr>
          <p:cNvPr id="3" name="内容占位符 2">
            <a:extLst>
              <a:ext uri="{FF2B5EF4-FFF2-40B4-BE49-F238E27FC236}">
                <a16:creationId xmlns:a16="http://schemas.microsoft.com/office/drawing/2014/main" id="{FD3B0865-5E9D-4C26-BD28-0670D9A03062}"/>
              </a:ext>
            </a:extLst>
          </p:cNvPr>
          <p:cNvSpPr>
            <a:spLocks noGrp="1"/>
          </p:cNvSpPr>
          <p:nvPr>
            <p:ph idx="1"/>
          </p:nvPr>
        </p:nvSpPr>
        <p:spPr>
          <a:xfrm>
            <a:off x="719404" y="1600200"/>
            <a:ext cx="6888764" cy="480921"/>
          </a:xfrm>
        </p:spPr>
        <p:txBody>
          <a:bodyPr/>
          <a:lstStyle/>
          <a:p>
            <a:r>
              <a:rPr lang="en-US" altLang="zh-CN" sz="2400" dirty="0">
                <a:solidFill>
                  <a:srgbClr val="3365AF"/>
                </a:solidFill>
              </a:rPr>
              <a:t>Point Factor </a:t>
            </a:r>
            <a:r>
              <a:rPr lang="en-US" altLang="zh-CN" sz="2400" dirty="0"/>
              <a:t>with LiDAR Constraint</a:t>
            </a:r>
            <a:endParaRPr lang="zh-CN" altLang="en-US" sz="2400" dirty="0"/>
          </a:p>
        </p:txBody>
      </p:sp>
      <p:sp>
        <p:nvSpPr>
          <p:cNvPr id="4" name="灯片编号占位符 3">
            <a:extLst>
              <a:ext uri="{FF2B5EF4-FFF2-40B4-BE49-F238E27FC236}">
                <a16:creationId xmlns:a16="http://schemas.microsoft.com/office/drawing/2014/main" id="{B5160C23-4657-40A3-A540-5575C53CB733}"/>
              </a:ext>
            </a:extLst>
          </p:cNvPr>
          <p:cNvSpPr>
            <a:spLocks noGrp="1"/>
          </p:cNvSpPr>
          <p:nvPr>
            <p:ph type="sldNum" sz="quarter" idx="12"/>
          </p:nvPr>
        </p:nvSpPr>
        <p:spPr/>
        <p:txBody>
          <a:bodyPr/>
          <a:lstStyle/>
          <a:p>
            <a:fld id="{87AB51E9-348C-4DC8-84CE-839F8B9DCC07}" type="slidenum">
              <a:rPr lang="en-US" altLang="zh-CN" smtClean="0"/>
              <a:t>10</a:t>
            </a:fld>
            <a:endParaRPr lang="en-US" altLang="zh-CN"/>
          </a:p>
        </p:txBody>
      </p:sp>
      <p:cxnSp>
        <p:nvCxnSpPr>
          <p:cNvPr id="5" name="直接连接符 4">
            <a:extLst>
              <a:ext uri="{FF2B5EF4-FFF2-40B4-BE49-F238E27FC236}">
                <a16:creationId xmlns:a16="http://schemas.microsoft.com/office/drawing/2014/main" id="{E185FA49-CAF0-4C7D-89CC-84724D84A382}"/>
              </a:ext>
            </a:extLst>
          </p:cNvPr>
          <p:cNvCxnSpPr>
            <a:cxnSpLocks/>
            <a:endCxn id="48" idx="0"/>
          </p:cNvCxnSpPr>
          <p:nvPr/>
        </p:nvCxnSpPr>
        <p:spPr>
          <a:xfrm>
            <a:off x="3609428" y="3226879"/>
            <a:ext cx="1914740" cy="724881"/>
          </a:xfrm>
          <a:prstGeom prst="line">
            <a:avLst/>
          </a:prstGeom>
          <a:noFill/>
          <a:ln w="25400" cap="flat" cmpd="sng" algn="ctr">
            <a:solidFill>
              <a:srgbClr val="3365AF"/>
            </a:solidFill>
            <a:prstDash val="solid"/>
            <a:miter lim="800000"/>
          </a:ln>
          <a:effectLst/>
        </p:spPr>
      </p:cxnSp>
      <p:cxnSp>
        <p:nvCxnSpPr>
          <p:cNvPr id="6" name="直接连接符 5">
            <a:extLst>
              <a:ext uri="{FF2B5EF4-FFF2-40B4-BE49-F238E27FC236}">
                <a16:creationId xmlns:a16="http://schemas.microsoft.com/office/drawing/2014/main" id="{A007B468-E497-4E67-9598-C8085E69ECAA}"/>
              </a:ext>
            </a:extLst>
          </p:cNvPr>
          <p:cNvCxnSpPr>
            <a:cxnSpLocks/>
            <a:stCxn id="13" idx="3"/>
            <a:endCxn id="29" idx="0"/>
          </p:cNvCxnSpPr>
          <p:nvPr/>
        </p:nvCxnSpPr>
        <p:spPr>
          <a:xfrm flipH="1">
            <a:off x="1108794" y="3340973"/>
            <a:ext cx="478012" cy="612862"/>
          </a:xfrm>
          <a:prstGeom prst="line">
            <a:avLst/>
          </a:prstGeom>
          <a:noFill/>
          <a:ln w="25400" cap="flat" cmpd="sng" algn="ctr">
            <a:solidFill>
              <a:srgbClr val="3365AF"/>
            </a:solidFill>
            <a:prstDash val="solid"/>
            <a:miter lim="800000"/>
          </a:ln>
          <a:effectLst/>
        </p:spPr>
      </p:cxnSp>
      <p:cxnSp>
        <p:nvCxnSpPr>
          <p:cNvPr id="7" name="直接连接符 6">
            <a:extLst>
              <a:ext uri="{FF2B5EF4-FFF2-40B4-BE49-F238E27FC236}">
                <a16:creationId xmlns:a16="http://schemas.microsoft.com/office/drawing/2014/main" id="{67547550-2F02-478A-8349-9788AF3E0BB3}"/>
              </a:ext>
            </a:extLst>
          </p:cNvPr>
          <p:cNvCxnSpPr>
            <a:cxnSpLocks/>
            <a:stCxn id="13" idx="5"/>
            <a:endCxn id="36" idx="0"/>
          </p:cNvCxnSpPr>
          <p:nvPr/>
        </p:nvCxnSpPr>
        <p:spPr>
          <a:xfrm>
            <a:off x="1971316" y="3340973"/>
            <a:ext cx="645989" cy="612862"/>
          </a:xfrm>
          <a:prstGeom prst="line">
            <a:avLst/>
          </a:prstGeom>
          <a:noFill/>
          <a:ln w="25400" cap="flat" cmpd="sng" algn="ctr">
            <a:solidFill>
              <a:srgbClr val="3365AF"/>
            </a:solidFill>
            <a:prstDash val="solid"/>
            <a:miter lim="800000"/>
          </a:ln>
          <a:effectLst/>
        </p:spPr>
      </p:cxnSp>
      <p:cxnSp>
        <p:nvCxnSpPr>
          <p:cNvPr id="8" name="直接连接符 7">
            <a:extLst>
              <a:ext uri="{FF2B5EF4-FFF2-40B4-BE49-F238E27FC236}">
                <a16:creationId xmlns:a16="http://schemas.microsoft.com/office/drawing/2014/main" id="{1E1409D1-BC13-47A5-B6AD-02134813EDD8}"/>
              </a:ext>
            </a:extLst>
          </p:cNvPr>
          <p:cNvCxnSpPr>
            <a:cxnSpLocks/>
            <a:stCxn id="15" idx="3"/>
            <a:endCxn id="36" idx="0"/>
          </p:cNvCxnSpPr>
          <p:nvPr/>
        </p:nvCxnSpPr>
        <p:spPr>
          <a:xfrm flipH="1">
            <a:off x="2617305" y="3337849"/>
            <a:ext cx="533956" cy="615986"/>
          </a:xfrm>
          <a:prstGeom prst="line">
            <a:avLst/>
          </a:prstGeom>
          <a:noFill/>
          <a:ln w="25400" cap="flat" cmpd="sng" algn="ctr">
            <a:solidFill>
              <a:srgbClr val="3365AF"/>
            </a:solidFill>
            <a:prstDash val="solid"/>
            <a:miter lim="800000"/>
          </a:ln>
          <a:effectLst/>
        </p:spPr>
      </p:cxnSp>
      <p:cxnSp>
        <p:nvCxnSpPr>
          <p:cNvPr id="9" name="直接连接符 8">
            <a:extLst>
              <a:ext uri="{FF2B5EF4-FFF2-40B4-BE49-F238E27FC236}">
                <a16:creationId xmlns:a16="http://schemas.microsoft.com/office/drawing/2014/main" id="{9C2C31A4-0074-4A64-8D9F-C7138EDCF9C4}"/>
              </a:ext>
            </a:extLst>
          </p:cNvPr>
          <p:cNvCxnSpPr>
            <a:cxnSpLocks/>
            <a:stCxn id="15" idx="5"/>
            <a:endCxn id="42" idx="0"/>
          </p:cNvCxnSpPr>
          <p:nvPr/>
        </p:nvCxnSpPr>
        <p:spPr>
          <a:xfrm>
            <a:off x="3535771" y="3337849"/>
            <a:ext cx="594252" cy="615612"/>
          </a:xfrm>
          <a:prstGeom prst="line">
            <a:avLst/>
          </a:prstGeom>
          <a:noFill/>
          <a:ln w="25400" cap="flat" cmpd="sng" algn="ctr">
            <a:solidFill>
              <a:srgbClr val="3365AF"/>
            </a:solidFill>
            <a:prstDash val="solid"/>
            <a:miter lim="800000"/>
          </a:ln>
          <a:effectLst/>
        </p:spPr>
      </p:cxnSp>
      <p:cxnSp>
        <p:nvCxnSpPr>
          <p:cNvPr id="10" name="直接连接符 9">
            <a:extLst>
              <a:ext uri="{FF2B5EF4-FFF2-40B4-BE49-F238E27FC236}">
                <a16:creationId xmlns:a16="http://schemas.microsoft.com/office/drawing/2014/main" id="{6473D5ED-F6D9-436C-BB82-77A4D452C13C}"/>
              </a:ext>
            </a:extLst>
          </p:cNvPr>
          <p:cNvCxnSpPr>
            <a:cxnSpLocks/>
            <a:stCxn id="17" idx="3"/>
            <a:endCxn id="42" idx="0"/>
          </p:cNvCxnSpPr>
          <p:nvPr/>
        </p:nvCxnSpPr>
        <p:spPr>
          <a:xfrm flipH="1">
            <a:off x="4130023" y="3337849"/>
            <a:ext cx="505593" cy="615612"/>
          </a:xfrm>
          <a:prstGeom prst="line">
            <a:avLst/>
          </a:prstGeom>
          <a:noFill/>
          <a:ln w="25400" cap="flat" cmpd="sng" algn="ctr">
            <a:solidFill>
              <a:srgbClr val="3365AF"/>
            </a:solidFill>
            <a:prstDash val="solid"/>
            <a:miter lim="800000"/>
          </a:ln>
          <a:effectLst/>
        </p:spPr>
      </p:cxnSp>
      <p:cxnSp>
        <p:nvCxnSpPr>
          <p:cNvPr id="11" name="直接连接符 10">
            <a:extLst>
              <a:ext uri="{FF2B5EF4-FFF2-40B4-BE49-F238E27FC236}">
                <a16:creationId xmlns:a16="http://schemas.microsoft.com/office/drawing/2014/main" id="{668CA998-CC33-4009-95D0-E8C59155CBEA}"/>
              </a:ext>
            </a:extLst>
          </p:cNvPr>
          <p:cNvCxnSpPr>
            <a:cxnSpLocks/>
            <a:stCxn id="17" idx="5"/>
            <a:endCxn id="48" idx="0"/>
          </p:cNvCxnSpPr>
          <p:nvPr/>
        </p:nvCxnSpPr>
        <p:spPr>
          <a:xfrm>
            <a:off x="5020126" y="3337849"/>
            <a:ext cx="504042" cy="613911"/>
          </a:xfrm>
          <a:prstGeom prst="line">
            <a:avLst/>
          </a:prstGeom>
          <a:noFill/>
          <a:ln w="25400" cap="flat" cmpd="sng" algn="ctr">
            <a:solidFill>
              <a:srgbClr val="3365AF"/>
            </a:solidFill>
            <a:prstDash val="solid"/>
            <a:miter lim="800000"/>
          </a:ln>
          <a:effectLst/>
        </p:spPr>
      </p:cxnSp>
      <p:cxnSp>
        <p:nvCxnSpPr>
          <p:cNvPr id="12" name="直接连接符 11">
            <a:extLst>
              <a:ext uri="{FF2B5EF4-FFF2-40B4-BE49-F238E27FC236}">
                <a16:creationId xmlns:a16="http://schemas.microsoft.com/office/drawing/2014/main" id="{1F7F705D-EA78-4A90-9D87-FBB5456824EB}"/>
              </a:ext>
            </a:extLst>
          </p:cNvPr>
          <p:cNvCxnSpPr>
            <a:cxnSpLocks/>
            <a:endCxn id="29" idx="0"/>
          </p:cNvCxnSpPr>
          <p:nvPr/>
        </p:nvCxnSpPr>
        <p:spPr>
          <a:xfrm flipH="1">
            <a:off x="1108794" y="3268699"/>
            <a:ext cx="1996040" cy="685136"/>
          </a:xfrm>
          <a:prstGeom prst="line">
            <a:avLst/>
          </a:prstGeom>
          <a:noFill/>
          <a:ln w="25400" cap="flat" cmpd="sng" algn="ctr">
            <a:solidFill>
              <a:srgbClr val="3365AF"/>
            </a:solidFill>
            <a:prstDash val="solid"/>
            <a:miter lim="800000"/>
          </a:ln>
          <a:effectLst/>
        </p:spPr>
      </p:cxnSp>
      <p:sp>
        <p:nvSpPr>
          <p:cNvPr id="13" name="椭圆 12">
            <a:extLst>
              <a:ext uri="{FF2B5EF4-FFF2-40B4-BE49-F238E27FC236}">
                <a16:creationId xmlns:a16="http://schemas.microsoft.com/office/drawing/2014/main" id="{E16B52A6-0BCB-44CD-AE98-480E0D03A585}"/>
              </a:ext>
            </a:extLst>
          </p:cNvPr>
          <p:cNvSpPr/>
          <p:nvPr/>
        </p:nvSpPr>
        <p:spPr>
          <a:xfrm>
            <a:off x="1507171" y="2904961"/>
            <a:ext cx="543780" cy="510820"/>
          </a:xfrm>
          <a:prstGeom prst="ellipse">
            <a:avLst/>
          </a:prstGeom>
          <a:solidFill>
            <a:srgbClr val="F9FBFD"/>
          </a:solidFill>
          <a:ln w="25400" cap="flat" cmpd="sng" algn="ctr">
            <a:solidFill>
              <a:sysClr val="windowText" lastClr="000000">
                <a:lumMod val="75000"/>
                <a:lumOff val="25000"/>
              </a:sysClr>
            </a:solidFill>
            <a:prstDash val="solid"/>
            <a:round/>
          </a:ln>
          <a:effectLst/>
        </p:spPr>
        <p:txBody>
          <a:bodyPr rtlCol="0"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SG" altLang="en-US" sz="1800" b="0" i="0" u="none" strike="noStrike" kern="120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cs"/>
            </a:endParaRPr>
          </a:p>
        </p:txBody>
      </p:sp>
      <mc:AlternateContent xmlns:mc="http://schemas.openxmlformats.org/markup-compatibility/2006" xmlns:a14="http://schemas.microsoft.com/office/drawing/2010/main">
        <mc:Choice Requires="a14">
          <p:sp>
            <p:nvSpPr>
              <p:cNvPr id="14" name="矩形 13">
                <a:extLst>
                  <a:ext uri="{FF2B5EF4-FFF2-40B4-BE49-F238E27FC236}">
                    <a16:creationId xmlns:a16="http://schemas.microsoft.com/office/drawing/2014/main" id="{9071419D-2C22-4DC0-A297-2F3281204F8F}"/>
                  </a:ext>
                </a:extLst>
              </p:cNvPr>
              <p:cNvSpPr/>
              <p:nvPr/>
            </p:nvSpPr>
            <p:spPr>
              <a:xfrm>
                <a:off x="1538022" y="2954425"/>
                <a:ext cx="541558" cy="374288"/>
              </a:xfrm>
              <a:prstGeom prst="rect">
                <a:avLst/>
              </a:prstGeom>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altLang="zh-CN" b="1" i="1" dirty="0" smtClean="0">
                              <a:solidFill>
                                <a:prstClr val="black"/>
                              </a:solidFill>
                              <a:latin typeface="Cambria Math" panose="02040503050406030204" pitchFamily="18" charset="0"/>
                            </a:rPr>
                          </m:ctrlPr>
                        </m:sSubPr>
                        <m:e>
                          <m:r>
                            <a:rPr lang="en-US" altLang="zh-CN" b="1" i="1" dirty="0" smtClean="0">
                              <a:solidFill>
                                <a:prstClr val="black"/>
                              </a:solidFill>
                              <a:latin typeface="Cambria Math" panose="02040503050406030204" pitchFamily="18" charset="0"/>
                            </a:rPr>
                            <m:t>𝑷</m:t>
                          </m:r>
                        </m:e>
                        <m:sub>
                          <m:r>
                            <a:rPr lang="en-US" altLang="zh-CN" i="1" dirty="0" smtClean="0">
                              <a:solidFill>
                                <a:prstClr val="black"/>
                              </a:solidFill>
                              <a:latin typeface="Cambria Math" panose="02040503050406030204" pitchFamily="18" charset="0"/>
                            </a:rPr>
                            <m:t>0</m:t>
                          </m:r>
                        </m:sub>
                      </m:sSub>
                    </m:oMath>
                  </m:oMathPara>
                </a14:m>
                <a:endParaRPr lang="en-US" altLang="zh-SG" b="1" dirty="0">
                  <a:solidFill>
                    <a:prstClr val="black"/>
                  </a:solidFill>
                  <a:ea typeface="等线" panose="02010600030101010101" pitchFamily="2" charset="-122"/>
                </a:endParaRPr>
              </a:p>
            </p:txBody>
          </p:sp>
        </mc:Choice>
        <mc:Fallback xmlns="">
          <p:sp>
            <p:nvSpPr>
              <p:cNvPr id="14" name="矩形 13">
                <a:extLst>
                  <a:ext uri="{FF2B5EF4-FFF2-40B4-BE49-F238E27FC236}">
                    <a16:creationId xmlns:a16="http://schemas.microsoft.com/office/drawing/2014/main" id="{9071419D-2C22-4DC0-A297-2F3281204F8F}"/>
                  </a:ext>
                </a:extLst>
              </p:cNvPr>
              <p:cNvSpPr>
                <a:spLocks noRot="1" noChangeAspect="1" noMove="1" noResize="1" noEditPoints="1" noAdjustHandles="1" noChangeArrowheads="1" noChangeShapeType="1" noTextEdit="1"/>
              </p:cNvSpPr>
              <p:nvPr/>
            </p:nvSpPr>
            <p:spPr>
              <a:xfrm>
                <a:off x="1538022" y="2954425"/>
                <a:ext cx="541558" cy="374288"/>
              </a:xfrm>
              <a:prstGeom prst="rect">
                <a:avLst/>
              </a:prstGeom>
              <a:blipFill>
                <a:blip r:embed="rId5"/>
                <a:stretch>
                  <a:fillRect/>
                </a:stretch>
              </a:blipFill>
            </p:spPr>
            <p:txBody>
              <a:bodyPr/>
              <a:lstStyle/>
              <a:p>
                <a:r>
                  <a:rPr lang="zh-CN" altLang="en-US">
                    <a:noFill/>
                  </a:rPr>
                  <a:t> </a:t>
                </a:r>
              </a:p>
            </p:txBody>
          </p:sp>
        </mc:Fallback>
      </mc:AlternateContent>
      <p:sp>
        <p:nvSpPr>
          <p:cNvPr id="15" name="椭圆 14">
            <a:extLst>
              <a:ext uri="{FF2B5EF4-FFF2-40B4-BE49-F238E27FC236}">
                <a16:creationId xmlns:a16="http://schemas.microsoft.com/office/drawing/2014/main" id="{854C8122-BB5C-42E1-8C25-26650BEB363D}"/>
              </a:ext>
            </a:extLst>
          </p:cNvPr>
          <p:cNvSpPr/>
          <p:nvPr/>
        </p:nvSpPr>
        <p:spPr>
          <a:xfrm>
            <a:off x="3071626" y="2901837"/>
            <a:ext cx="543780" cy="510820"/>
          </a:xfrm>
          <a:prstGeom prst="ellipse">
            <a:avLst/>
          </a:prstGeom>
          <a:solidFill>
            <a:srgbClr val="F9FBFD"/>
          </a:solidFill>
          <a:ln w="25400" cap="flat" cmpd="sng" algn="ctr">
            <a:solidFill>
              <a:sysClr val="windowText" lastClr="000000">
                <a:lumMod val="75000"/>
                <a:lumOff val="25000"/>
              </a:sysClr>
            </a:solidFill>
            <a:prstDash val="solid"/>
            <a:round/>
          </a:ln>
          <a:effectLst/>
        </p:spPr>
        <p:txBody>
          <a:bodyPr rtlCol="0"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SG" altLang="en-US" sz="1800" b="0" i="0" u="none" strike="noStrike" kern="120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cs"/>
            </a:endParaRPr>
          </a:p>
        </p:txBody>
      </p:sp>
      <mc:AlternateContent xmlns:mc="http://schemas.openxmlformats.org/markup-compatibility/2006" xmlns:a14="http://schemas.microsoft.com/office/drawing/2010/main">
        <mc:Choice Requires="a14">
          <p:sp>
            <p:nvSpPr>
              <p:cNvPr id="16" name="矩形 15">
                <a:extLst>
                  <a:ext uri="{FF2B5EF4-FFF2-40B4-BE49-F238E27FC236}">
                    <a16:creationId xmlns:a16="http://schemas.microsoft.com/office/drawing/2014/main" id="{27ECD666-9971-4486-AE77-2419F9F845FB}"/>
                  </a:ext>
                </a:extLst>
              </p:cNvPr>
              <p:cNvSpPr/>
              <p:nvPr/>
            </p:nvSpPr>
            <p:spPr>
              <a:xfrm>
                <a:off x="3102477" y="2954425"/>
                <a:ext cx="541558" cy="374288"/>
              </a:xfrm>
              <a:prstGeom prst="rect">
                <a:avLst/>
              </a:prstGeom>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altLang="zh-CN" b="1" i="1" dirty="0" smtClean="0">
                              <a:solidFill>
                                <a:prstClr val="black"/>
                              </a:solidFill>
                              <a:latin typeface="Cambria Math" panose="02040503050406030204" pitchFamily="18" charset="0"/>
                            </a:rPr>
                          </m:ctrlPr>
                        </m:sSubPr>
                        <m:e>
                          <m:r>
                            <a:rPr lang="en-US" altLang="zh-CN" b="1" i="1" dirty="0" smtClean="0">
                              <a:solidFill>
                                <a:prstClr val="black"/>
                              </a:solidFill>
                              <a:latin typeface="Cambria Math" panose="02040503050406030204" pitchFamily="18" charset="0"/>
                            </a:rPr>
                            <m:t>𝑷</m:t>
                          </m:r>
                        </m:e>
                        <m:sub>
                          <m:r>
                            <a:rPr lang="en-US" altLang="zh-CN" i="1" dirty="0" smtClean="0">
                              <a:solidFill>
                                <a:prstClr val="black"/>
                              </a:solidFill>
                              <a:latin typeface="Cambria Math" panose="02040503050406030204" pitchFamily="18" charset="0"/>
                            </a:rPr>
                            <m:t>1</m:t>
                          </m:r>
                        </m:sub>
                      </m:sSub>
                    </m:oMath>
                  </m:oMathPara>
                </a14:m>
                <a:endParaRPr lang="en-US" altLang="zh-SG" b="1" dirty="0">
                  <a:solidFill>
                    <a:prstClr val="black"/>
                  </a:solidFill>
                  <a:ea typeface="等线" panose="02010600030101010101" pitchFamily="2" charset="-122"/>
                </a:endParaRPr>
              </a:p>
            </p:txBody>
          </p:sp>
        </mc:Choice>
        <mc:Fallback xmlns="">
          <p:sp>
            <p:nvSpPr>
              <p:cNvPr id="16" name="矩形 15">
                <a:extLst>
                  <a:ext uri="{FF2B5EF4-FFF2-40B4-BE49-F238E27FC236}">
                    <a16:creationId xmlns:a16="http://schemas.microsoft.com/office/drawing/2014/main" id="{27ECD666-9971-4486-AE77-2419F9F845FB}"/>
                  </a:ext>
                </a:extLst>
              </p:cNvPr>
              <p:cNvSpPr>
                <a:spLocks noRot="1" noChangeAspect="1" noMove="1" noResize="1" noEditPoints="1" noAdjustHandles="1" noChangeArrowheads="1" noChangeShapeType="1" noTextEdit="1"/>
              </p:cNvSpPr>
              <p:nvPr/>
            </p:nvSpPr>
            <p:spPr>
              <a:xfrm>
                <a:off x="3102477" y="2954425"/>
                <a:ext cx="541558" cy="374288"/>
              </a:xfrm>
              <a:prstGeom prst="rect">
                <a:avLst/>
              </a:prstGeom>
              <a:blipFill>
                <a:blip r:embed="rId6"/>
                <a:stretch>
                  <a:fillRect/>
                </a:stretch>
              </a:blipFill>
            </p:spPr>
            <p:txBody>
              <a:bodyPr/>
              <a:lstStyle/>
              <a:p>
                <a:r>
                  <a:rPr lang="zh-CN" altLang="en-US">
                    <a:noFill/>
                  </a:rPr>
                  <a:t> </a:t>
                </a:r>
              </a:p>
            </p:txBody>
          </p:sp>
        </mc:Fallback>
      </mc:AlternateContent>
      <p:sp>
        <p:nvSpPr>
          <p:cNvPr id="17" name="椭圆 16">
            <a:extLst>
              <a:ext uri="{FF2B5EF4-FFF2-40B4-BE49-F238E27FC236}">
                <a16:creationId xmlns:a16="http://schemas.microsoft.com/office/drawing/2014/main" id="{B99DAB6A-4415-4C36-96E3-91D5045C1405}"/>
              </a:ext>
            </a:extLst>
          </p:cNvPr>
          <p:cNvSpPr/>
          <p:nvPr/>
        </p:nvSpPr>
        <p:spPr>
          <a:xfrm>
            <a:off x="4555981" y="2901837"/>
            <a:ext cx="543780" cy="510820"/>
          </a:xfrm>
          <a:prstGeom prst="ellipse">
            <a:avLst/>
          </a:prstGeom>
          <a:solidFill>
            <a:srgbClr val="F9FBFD"/>
          </a:solidFill>
          <a:ln w="25400" cap="flat" cmpd="sng" algn="ctr">
            <a:solidFill>
              <a:sysClr val="windowText" lastClr="000000">
                <a:lumMod val="75000"/>
                <a:lumOff val="25000"/>
              </a:sysClr>
            </a:solidFill>
            <a:prstDash val="solid"/>
            <a:round/>
          </a:ln>
          <a:effectLst/>
        </p:spPr>
        <p:txBody>
          <a:bodyPr rtlCol="0"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SG" altLang="en-US" sz="1800" b="0" i="0" u="none" strike="noStrike" kern="120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cs"/>
            </a:endParaRPr>
          </a:p>
        </p:txBody>
      </p:sp>
      <mc:AlternateContent xmlns:mc="http://schemas.openxmlformats.org/markup-compatibility/2006" xmlns:a14="http://schemas.microsoft.com/office/drawing/2010/main">
        <mc:Choice Requires="a14">
          <p:sp>
            <p:nvSpPr>
              <p:cNvPr id="18" name="矩形 17">
                <a:extLst>
                  <a:ext uri="{FF2B5EF4-FFF2-40B4-BE49-F238E27FC236}">
                    <a16:creationId xmlns:a16="http://schemas.microsoft.com/office/drawing/2014/main" id="{C75F60DB-C0C6-4009-A969-D03CC091353B}"/>
                  </a:ext>
                </a:extLst>
              </p:cNvPr>
              <p:cNvSpPr/>
              <p:nvPr/>
            </p:nvSpPr>
            <p:spPr>
              <a:xfrm>
                <a:off x="4586832" y="2954425"/>
                <a:ext cx="541558" cy="374288"/>
              </a:xfrm>
              <a:prstGeom prst="rect">
                <a:avLst/>
              </a:prstGeom>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altLang="zh-CN" b="1" i="1" dirty="0" smtClean="0">
                              <a:solidFill>
                                <a:prstClr val="black"/>
                              </a:solidFill>
                              <a:latin typeface="Cambria Math" panose="02040503050406030204" pitchFamily="18" charset="0"/>
                            </a:rPr>
                          </m:ctrlPr>
                        </m:sSubPr>
                        <m:e>
                          <m:r>
                            <a:rPr lang="en-US" altLang="zh-CN" b="1" i="1" dirty="0" smtClean="0">
                              <a:solidFill>
                                <a:prstClr val="black"/>
                              </a:solidFill>
                              <a:latin typeface="Cambria Math" panose="02040503050406030204" pitchFamily="18" charset="0"/>
                            </a:rPr>
                            <m:t>𝑷</m:t>
                          </m:r>
                        </m:e>
                        <m:sub>
                          <m:r>
                            <a:rPr lang="en-US" altLang="zh-CN" i="1" dirty="0" smtClean="0">
                              <a:solidFill>
                                <a:prstClr val="black"/>
                              </a:solidFill>
                              <a:latin typeface="Cambria Math" panose="02040503050406030204" pitchFamily="18" charset="0"/>
                            </a:rPr>
                            <m:t>𝑘</m:t>
                          </m:r>
                        </m:sub>
                      </m:sSub>
                    </m:oMath>
                  </m:oMathPara>
                </a14:m>
                <a:endParaRPr lang="en-US" altLang="zh-SG" b="1" dirty="0">
                  <a:solidFill>
                    <a:prstClr val="black"/>
                  </a:solidFill>
                  <a:ea typeface="等线" panose="02010600030101010101" pitchFamily="2" charset="-122"/>
                </a:endParaRPr>
              </a:p>
            </p:txBody>
          </p:sp>
        </mc:Choice>
        <mc:Fallback xmlns="">
          <p:sp>
            <p:nvSpPr>
              <p:cNvPr id="18" name="矩形 17">
                <a:extLst>
                  <a:ext uri="{FF2B5EF4-FFF2-40B4-BE49-F238E27FC236}">
                    <a16:creationId xmlns:a16="http://schemas.microsoft.com/office/drawing/2014/main" id="{C75F60DB-C0C6-4009-A969-D03CC091353B}"/>
                  </a:ext>
                </a:extLst>
              </p:cNvPr>
              <p:cNvSpPr>
                <a:spLocks noRot="1" noChangeAspect="1" noMove="1" noResize="1" noEditPoints="1" noAdjustHandles="1" noChangeArrowheads="1" noChangeShapeType="1" noTextEdit="1"/>
              </p:cNvSpPr>
              <p:nvPr/>
            </p:nvSpPr>
            <p:spPr>
              <a:xfrm>
                <a:off x="4586832" y="2954425"/>
                <a:ext cx="541558" cy="374288"/>
              </a:xfrm>
              <a:prstGeom prst="rect">
                <a:avLst/>
              </a:prstGeom>
              <a:blipFill>
                <a:blip r:embed="rId7"/>
                <a:stretch>
                  <a:fillRect/>
                </a:stretch>
              </a:blipFill>
            </p:spPr>
            <p:txBody>
              <a:bodyPr/>
              <a:lstStyle/>
              <a:p>
                <a:r>
                  <a:rPr lang="zh-CN" altLang="en-US">
                    <a:noFill/>
                  </a:rPr>
                  <a:t> </a:t>
                </a:r>
              </a:p>
            </p:txBody>
          </p:sp>
        </mc:Fallback>
      </mc:AlternateContent>
      <p:sp>
        <p:nvSpPr>
          <p:cNvPr id="19" name="椭圆 18">
            <a:extLst>
              <a:ext uri="{FF2B5EF4-FFF2-40B4-BE49-F238E27FC236}">
                <a16:creationId xmlns:a16="http://schemas.microsoft.com/office/drawing/2014/main" id="{FB53F57A-3D64-4556-B614-8337BE83E2B2}"/>
              </a:ext>
            </a:extLst>
          </p:cNvPr>
          <p:cNvSpPr/>
          <p:nvPr/>
        </p:nvSpPr>
        <p:spPr>
          <a:xfrm>
            <a:off x="1291653" y="3534022"/>
            <a:ext cx="162322" cy="162322"/>
          </a:xfrm>
          <a:prstGeom prst="ellipse">
            <a:avLst/>
          </a:prstGeom>
          <a:solidFill>
            <a:srgbClr val="3365AF"/>
          </a:solidFill>
          <a:ln w="28575" cap="flat" cmpd="sng" algn="ctr">
            <a:noFill/>
            <a:prstDash val="solid"/>
            <a:miter lim="800000"/>
          </a:ln>
          <a:effectLst/>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SG"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0" name="椭圆 19">
            <a:extLst>
              <a:ext uri="{FF2B5EF4-FFF2-40B4-BE49-F238E27FC236}">
                <a16:creationId xmlns:a16="http://schemas.microsoft.com/office/drawing/2014/main" id="{9AA45D90-A689-402E-AD3E-7C2E323B6ADF}"/>
              </a:ext>
            </a:extLst>
          </p:cNvPr>
          <p:cNvSpPr/>
          <p:nvPr/>
        </p:nvSpPr>
        <p:spPr>
          <a:xfrm>
            <a:off x="2271166" y="3630529"/>
            <a:ext cx="162322" cy="162322"/>
          </a:xfrm>
          <a:prstGeom prst="ellipse">
            <a:avLst/>
          </a:prstGeom>
          <a:solidFill>
            <a:srgbClr val="3365AF"/>
          </a:solidFill>
          <a:ln w="28575" cap="flat" cmpd="sng" algn="ctr">
            <a:noFill/>
            <a:prstDash val="solid"/>
            <a:miter lim="800000"/>
          </a:ln>
          <a:effectLst/>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SG"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椭圆 20">
            <a:extLst>
              <a:ext uri="{FF2B5EF4-FFF2-40B4-BE49-F238E27FC236}">
                <a16:creationId xmlns:a16="http://schemas.microsoft.com/office/drawing/2014/main" id="{493DCA83-C90D-4680-96B6-06174F9ECCAA}"/>
              </a:ext>
            </a:extLst>
          </p:cNvPr>
          <p:cNvSpPr/>
          <p:nvPr/>
        </p:nvSpPr>
        <p:spPr>
          <a:xfrm>
            <a:off x="2510446" y="3352476"/>
            <a:ext cx="175116" cy="164500"/>
          </a:xfrm>
          <a:prstGeom prst="ellipse">
            <a:avLst/>
          </a:prstGeom>
          <a:solidFill>
            <a:srgbClr val="3365AF"/>
          </a:solidFill>
          <a:ln w="28575" cap="flat" cmpd="sng" algn="ctr">
            <a:noFill/>
            <a:prstDash val="solid"/>
            <a:miter lim="800000"/>
          </a:ln>
          <a:effectLst/>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SG"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2" name="椭圆 21">
            <a:extLst>
              <a:ext uri="{FF2B5EF4-FFF2-40B4-BE49-F238E27FC236}">
                <a16:creationId xmlns:a16="http://schemas.microsoft.com/office/drawing/2014/main" id="{63BFC134-D627-4993-87EF-2F563345925E}"/>
              </a:ext>
            </a:extLst>
          </p:cNvPr>
          <p:cNvSpPr/>
          <p:nvPr/>
        </p:nvSpPr>
        <p:spPr>
          <a:xfrm>
            <a:off x="2832610" y="3521722"/>
            <a:ext cx="162322" cy="162322"/>
          </a:xfrm>
          <a:prstGeom prst="ellipse">
            <a:avLst/>
          </a:prstGeom>
          <a:solidFill>
            <a:srgbClr val="3365AF"/>
          </a:solidFill>
          <a:ln w="28575" cap="flat" cmpd="sng" algn="ctr">
            <a:noFill/>
            <a:prstDash val="solid"/>
            <a:miter lim="800000"/>
          </a:ln>
          <a:effectLst/>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SG"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椭圆 22">
            <a:extLst>
              <a:ext uri="{FF2B5EF4-FFF2-40B4-BE49-F238E27FC236}">
                <a16:creationId xmlns:a16="http://schemas.microsoft.com/office/drawing/2014/main" id="{A3576594-2B76-4D6C-873C-8899E8988B88}"/>
              </a:ext>
            </a:extLst>
          </p:cNvPr>
          <p:cNvSpPr/>
          <p:nvPr/>
        </p:nvSpPr>
        <p:spPr>
          <a:xfrm>
            <a:off x="3719428" y="3521722"/>
            <a:ext cx="162322" cy="162322"/>
          </a:xfrm>
          <a:prstGeom prst="ellipse">
            <a:avLst/>
          </a:prstGeom>
          <a:solidFill>
            <a:srgbClr val="3365AF"/>
          </a:solidFill>
          <a:ln w="28575" cap="flat" cmpd="sng" algn="ctr">
            <a:noFill/>
            <a:prstDash val="solid"/>
            <a:miter lim="800000"/>
          </a:ln>
          <a:effectLst/>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SG"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椭圆 23">
            <a:extLst>
              <a:ext uri="{FF2B5EF4-FFF2-40B4-BE49-F238E27FC236}">
                <a16:creationId xmlns:a16="http://schemas.microsoft.com/office/drawing/2014/main" id="{BA779F6A-3CB6-4DC6-BC0D-92A20F58B45A}"/>
              </a:ext>
            </a:extLst>
          </p:cNvPr>
          <p:cNvSpPr/>
          <p:nvPr/>
        </p:nvSpPr>
        <p:spPr>
          <a:xfrm>
            <a:off x="4258491" y="3624243"/>
            <a:ext cx="162322" cy="162322"/>
          </a:xfrm>
          <a:prstGeom prst="ellipse">
            <a:avLst/>
          </a:prstGeom>
          <a:solidFill>
            <a:srgbClr val="3365AF"/>
          </a:solidFill>
          <a:ln w="28575" cap="flat" cmpd="sng" algn="ctr">
            <a:noFill/>
            <a:prstDash val="solid"/>
            <a:miter lim="800000"/>
          </a:ln>
          <a:effectLst/>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SG"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5" name="椭圆 24">
            <a:extLst>
              <a:ext uri="{FF2B5EF4-FFF2-40B4-BE49-F238E27FC236}">
                <a16:creationId xmlns:a16="http://schemas.microsoft.com/office/drawing/2014/main" id="{44FD5AE4-B423-433F-8357-27E18EDE0F9C}"/>
              </a:ext>
            </a:extLst>
          </p:cNvPr>
          <p:cNvSpPr/>
          <p:nvPr/>
        </p:nvSpPr>
        <p:spPr>
          <a:xfrm>
            <a:off x="5152362" y="3521722"/>
            <a:ext cx="162322" cy="162322"/>
          </a:xfrm>
          <a:prstGeom prst="ellipse">
            <a:avLst/>
          </a:prstGeom>
          <a:solidFill>
            <a:srgbClr val="3365AF"/>
          </a:solidFill>
          <a:ln w="28575" cap="flat" cmpd="sng" algn="ctr">
            <a:noFill/>
            <a:prstDash val="solid"/>
            <a:miter lim="800000"/>
          </a:ln>
          <a:effectLst/>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SG"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6" name="矩形 25">
            <a:extLst>
              <a:ext uri="{FF2B5EF4-FFF2-40B4-BE49-F238E27FC236}">
                <a16:creationId xmlns:a16="http://schemas.microsoft.com/office/drawing/2014/main" id="{EF0E0636-3DB6-4992-8BFD-6818FBABD8FC}"/>
              </a:ext>
            </a:extLst>
          </p:cNvPr>
          <p:cNvSpPr/>
          <p:nvPr/>
        </p:nvSpPr>
        <p:spPr>
          <a:xfrm>
            <a:off x="5146158" y="2992310"/>
            <a:ext cx="1381890" cy="307777"/>
          </a:xfrm>
          <a:prstGeom prst="rect">
            <a:avLst/>
          </a:prstGeom>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altLang="zh-SG" sz="1400" b="1" dirty="0">
                <a:solidFill>
                  <a:prstClr val="black"/>
                </a:solidFill>
                <a:latin typeface="等线" panose="020F0502020204030204"/>
                <a:ea typeface="等线" panose="02010600030101010101" pitchFamily="2" charset="-122"/>
              </a:rPr>
              <a:t>Feature Points</a:t>
            </a:r>
            <a:endParaRPr lang="zh-SG" altLang="en-US" sz="1400" b="1" dirty="0">
              <a:solidFill>
                <a:prstClr val="black"/>
              </a:solidFill>
              <a:latin typeface="等线" panose="020F0502020204030204"/>
              <a:ea typeface="等线" panose="02010600030101010101" pitchFamily="2" charset="-122"/>
            </a:endParaRPr>
          </a:p>
        </p:txBody>
      </p:sp>
      <p:sp>
        <p:nvSpPr>
          <p:cNvPr id="27" name="矩形 26">
            <a:extLst>
              <a:ext uri="{FF2B5EF4-FFF2-40B4-BE49-F238E27FC236}">
                <a16:creationId xmlns:a16="http://schemas.microsoft.com/office/drawing/2014/main" id="{4E785C6A-A159-4859-BE8F-F93F117551E8}"/>
              </a:ext>
            </a:extLst>
          </p:cNvPr>
          <p:cNvSpPr/>
          <p:nvPr/>
        </p:nvSpPr>
        <p:spPr>
          <a:xfrm>
            <a:off x="5856265" y="4305788"/>
            <a:ext cx="669375" cy="307777"/>
          </a:xfrm>
          <a:prstGeom prst="rect">
            <a:avLst/>
          </a:prstGeom>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altLang="zh-CN" sz="1400" b="1" dirty="0">
                <a:solidFill>
                  <a:prstClr val="black"/>
                </a:solidFill>
                <a:latin typeface="等线" panose="020F0502020204030204"/>
                <a:ea typeface="等线" panose="02010600030101010101" pitchFamily="2" charset="-122"/>
              </a:rPr>
              <a:t>Poses</a:t>
            </a:r>
            <a:endParaRPr lang="zh-SG" altLang="en-US" sz="1400" b="1" dirty="0">
              <a:solidFill>
                <a:prstClr val="black"/>
              </a:solidFill>
              <a:latin typeface="等线" panose="020F0502020204030204"/>
              <a:ea typeface="等线" panose="02010600030101010101" pitchFamily="2" charset="-122"/>
            </a:endParaRPr>
          </a:p>
        </p:txBody>
      </p:sp>
      <p:sp>
        <p:nvSpPr>
          <p:cNvPr id="28" name="椭圆 27">
            <a:extLst>
              <a:ext uri="{FF2B5EF4-FFF2-40B4-BE49-F238E27FC236}">
                <a16:creationId xmlns:a16="http://schemas.microsoft.com/office/drawing/2014/main" id="{BE383613-0467-44BC-9B9E-A03073F3D1E3}"/>
              </a:ext>
            </a:extLst>
          </p:cNvPr>
          <p:cNvSpPr/>
          <p:nvPr/>
        </p:nvSpPr>
        <p:spPr>
          <a:xfrm>
            <a:off x="912674" y="4013394"/>
            <a:ext cx="390863" cy="390863"/>
          </a:xfrm>
          <a:prstGeom prst="ellipse">
            <a:avLst/>
          </a:prstGeom>
          <a:solidFill>
            <a:sysClr val="window" lastClr="FFFFFF">
              <a:lumMod val="95000"/>
              <a:alpha val="30000"/>
            </a:sysClr>
          </a:solidFill>
          <a:ln w="22225" cap="flat" cmpd="sng" algn="ctr">
            <a:solidFill>
              <a:sysClr val="windowText" lastClr="000000">
                <a:lumMod val="75000"/>
                <a:lumOff val="25000"/>
              </a:sysClr>
            </a:solidFill>
            <a:prstDash val="solid"/>
            <a:round/>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ysClr val="windowText" lastClr="000000"/>
              </a:solidFill>
              <a:effectLst/>
              <a:uLnTx/>
              <a:uFillTx/>
              <a:latin typeface="Calibri" panose="020F0502020204030204"/>
              <a:ea typeface="等线" panose="02010600030101010101" pitchFamily="2" charset="-122"/>
              <a:cs typeface="+mn-cs"/>
            </a:endParaRPr>
          </a:p>
        </p:txBody>
      </p:sp>
      <p:sp>
        <p:nvSpPr>
          <p:cNvPr id="29" name="矩形: 圆角 28">
            <a:extLst>
              <a:ext uri="{FF2B5EF4-FFF2-40B4-BE49-F238E27FC236}">
                <a16:creationId xmlns:a16="http://schemas.microsoft.com/office/drawing/2014/main" id="{125B66F8-584B-49E6-8BD9-575DBCAD3294}"/>
              </a:ext>
            </a:extLst>
          </p:cNvPr>
          <p:cNvSpPr/>
          <p:nvPr/>
        </p:nvSpPr>
        <p:spPr>
          <a:xfrm>
            <a:off x="859083" y="3953835"/>
            <a:ext cx="499422" cy="931820"/>
          </a:xfrm>
          <a:prstGeom prst="roundRect">
            <a:avLst>
              <a:gd name="adj" fmla="val 50000"/>
            </a:avLst>
          </a:prstGeom>
          <a:noFill/>
          <a:ln w="25400" cap="flat" cmpd="sng" algn="ctr">
            <a:solidFill>
              <a:sysClr val="windowText" lastClr="000000">
                <a:lumMod val="75000"/>
                <a:lumOff val="25000"/>
              </a:sysClr>
            </a:solidFill>
            <a:prstDash val="solid"/>
            <a:round/>
          </a:ln>
          <a:effectLst/>
        </p:spPr>
        <p:txBody>
          <a:bodyPr rtlCol="0"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cs"/>
            </a:endParaRPr>
          </a:p>
        </p:txBody>
      </p:sp>
      <p:sp>
        <p:nvSpPr>
          <p:cNvPr id="30" name="椭圆 29">
            <a:extLst>
              <a:ext uri="{FF2B5EF4-FFF2-40B4-BE49-F238E27FC236}">
                <a16:creationId xmlns:a16="http://schemas.microsoft.com/office/drawing/2014/main" id="{AE4DE180-8EE1-4F8A-B727-084A97DFC03C}"/>
              </a:ext>
            </a:extLst>
          </p:cNvPr>
          <p:cNvSpPr/>
          <p:nvPr/>
        </p:nvSpPr>
        <p:spPr>
          <a:xfrm>
            <a:off x="912673" y="4433230"/>
            <a:ext cx="390863" cy="390863"/>
          </a:xfrm>
          <a:prstGeom prst="ellipse">
            <a:avLst/>
          </a:prstGeom>
          <a:solidFill>
            <a:sysClr val="window" lastClr="FFFFFF">
              <a:lumMod val="95000"/>
              <a:alpha val="30000"/>
            </a:sysClr>
          </a:solidFill>
          <a:ln w="22225" cap="flat" cmpd="sng" algn="ctr">
            <a:solidFill>
              <a:sysClr val="windowText" lastClr="000000">
                <a:lumMod val="75000"/>
                <a:lumOff val="25000"/>
              </a:sysClr>
            </a:solidFill>
            <a:prstDash val="solid"/>
            <a:round/>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Text" lastClr="000000"/>
              </a:solidFill>
              <a:effectLst/>
              <a:uLnTx/>
              <a:uFillTx/>
              <a:latin typeface="Calibri" panose="020F0502020204030204"/>
              <a:ea typeface="等线" panose="02010600030101010101" pitchFamily="2" charset="-122"/>
              <a:cs typeface="+mn-cs"/>
            </a:endParaRPr>
          </a:p>
        </p:txBody>
      </p:sp>
      <mc:AlternateContent xmlns:mc="http://schemas.openxmlformats.org/markup-compatibility/2006" xmlns:a14="http://schemas.microsoft.com/office/drawing/2010/main">
        <mc:Choice Requires="a14">
          <p:sp>
            <p:nvSpPr>
              <p:cNvPr id="31" name="文本框 150">
                <a:extLst>
                  <a:ext uri="{FF2B5EF4-FFF2-40B4-BE49-F238E27FC236}">
                    <a16:creationId xmlns:a16="http://schemas.microsoft.com/office/drawing/2014/main" id="{2BB353E5-51ED-4885-82E5-DA37B9085FA3}"/>
                  </a:ext>
                </a:extLst>
              </p:cNvPr>
              <p:cNvSpPr txBox="1"/>
              <p:nvPr/>
            </p:nvSpPr>
            <p:spPr>
              <a:xfrm>
                <a:off x="445238" y="3940057"/>
                <a:ext cx="286360" cy="261610"/>
              </a:xfrm>
              <a:prstGeom prst="rect">
                <a:avLst/>
              </a:prstGeom>
              <a:noFill/>
            </p:spPr>
            <p:txBody>
              <a:bodyPr wrap="non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altLang="zh-CN" sz="1700" b="1" i="1" dirty="0" smtClean="0">
                              <a:solidFill>
                                <a:prstClr val="black"/>
                              </a:solidFill>
                              <a:latin typeface="Cambria Math" panose="02040503050406030204" pitchFamily="18" charset="0"/>
                            </a:rPr>
                          </m:ctrlPr>
                        </m:sSubPr>
                        <m:e>
                          <m:r>
                            <a:rPr lang="zh-CN" altLang="en-US" sz="1700" b="1" i="1" dirty="0" smtClean="0">
                              <a:solidFill>
                                <a:prstClr val="black"/>
                              </a:solidFill>
                              <a:latin typeface="Cambria Math" panose="02040503050406030204" pitchFamily="18" charset="0"/>
                            </a:rPr>
                            <m:t>𝜽</m:t>
                          </m:r>
                        </m:e>
                        <m:sub>
                          <m:r>
                            <a:rPr lang="en-US" altLang="zh-CN" sz="1700" i="1" dirty="0" smtClean="0">
                              <a:solidFill>
                                <a:prstClr val="black"/>
                              </a:solidFill>
                              <a:latin typeface="Cambria Math" panose="02040503050406030204" pitchFamily="18" charset="0"/>
                            </a:rPr>
                            <m:t>0</m:t>
                          </m:r>
                        </m:sub>
                      </m:sSub>
                    </m:oMath>
                  </m:oMathPara>
                </a14:m>
                <a:endParaRPr lang="zh-CN" altLang="en-US" sz="1700" b="1" dirty="0">
                  <a:solidFill>
                    <a:sysClr val="windowText" lastClr="000000"/>
                  </a:solidFill>
                  <a:latin typeface="Calibri" panose="020F0502020204030204"/>
                  <a:ea typeface="等线" panose="02010600030101010101" pitchFamily="2" charset="-122"/>
                </a:endParaRPr>
              </a:p>
            </p:txBody>
          </p:sp>
        </mc:Choice>
        <mc:Fallback xmlns="">
          <p:sp>
            <p:nvSpPr>
              <p:cNvPr id="31" name="文本框 150">
                <a:extLst>
                  <a:ext uri="{FF2B5EF4-FFF2-40B4-BE49-F238E27FC236}">
                    <a16:creationId xmlns:a16="http://schemas.microsoft.com/office/drawing/2014/main" id="{2BB353E5-51ED-4885-82E5-DA37B9085FA3}"/>
                  </a:ext>
                </a:extLst>
              </p:cNvPr>
              <p:cNvSpPr txBox="1">
                <a:spLocks noRot="1" noChangeAspect="1" noMove="1" noResize="1" noEditPoints="1" noAdjustHandles="1" noChangeArrowheads="1" noChangeShapeType="1" noTextEdit="1"/>
              </p:cNvSpPr>
              <p:nvPr/>
            </p:nvSpPr>
            <p:spPr>
              <a:xfrm>
                <a:off x="445238" y="3940057"/>
                <a:ext cx="286360" cy="261610"/>
              </a:xfrm>
              <a:prstGeom prst="rect">
                <a:avLst/>
              </a:prstGeom>
              <a:blipFill>
                <a:blip r:embed="rId8"/>
                <a:stretch>
                  <a:fillRect l="-17021" r="-6383" b="-1395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2" name="文本框 150">
                <a:extLst>
                  <a:ext uri="{FF2B5EF4-FFF2-40B4-BE49-F238E27FC236}">
                    <a16:creationId xmlns:a16="http://schemas.microsoft.com/office/drawing/2014/main" id="{3AAD10D2-1767-41A7-8745-F60A7AF6EC0B}"/>
                  </a:ext>
                </a:extLst>
              </p:cNvPr>
              <p:cNvSpPr txBox="1"/>
              <p:nvPr/>
            </p:nvSpPr>
            <p:spPr>
              <a:xfrm>
                <a:off x="992713" y="4090112"/>
                <a:ext cx="247888" cy="215444"/>
              </a:xfrm>
              <a:prstGeom prst="rect">
                <a:avLst/>
              </a:prstGeom>
              <a:noFill/>
            </p:spPr>
            <p:txBody>
              <a:bodyPr wrap="non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defRPr/>
                </a:pPr>
                <a14:m>
                  <m:oMathPara xmlns:m="http://schemas.openxmlformats.org/officeDocument/2006/math">
                    <m:oMathParaPr>
                      <m:jc m:val="centerGroup"/>
                    </m:oMathParaPr>
                    <m:oMath xmlns:m="http://schemas.openxmlformats.org/officeDocument/2006/math">
                      <m:sSub>
                        <m:sSubPr>
                          <m:ctrlPr>
                            <a:rPr lang="en-US" altLang="zh-CN" sz="1400" b="1" i="1" smtClean="0">
                              <a:solidFill>
                                <a:sysClr val="windowText" lastClr="000000"/>
                              </a:solidFill>
                              <a:latin typeface="Cambria Math" panose="02040503050406030204" pitchFamily="18" charset="0"/>
                            </a:rPr>
                          </m:ctrlPr>
                        </m:sSubPr>
                        <m:e>
                          <m:r>
                            <a:rPr lang="en-US" altLang="zh-CN" sz="1400" b="1" i="1" smtClean="0">
                              <a:solidFill>
                                <a:sysClr val="windowText" lastClr="000000"/>
                              </a:solidFill>
                              <a:latin typeface="Cambria Math" panose="02040503050406030204" pitchFamily="18" charset="0"/>
                            </a:rPr>
                            <m:t>𝑹</m:t>
                          </m:r>
                        </m:e>
                        <m:sub>
                          <m:r>
                            <a:rPr lang="en-US" altLang="zh-CN" sz="1400" i="1" smtClean="0">
                              <a:solidFill>
                                <a:sysClr val="windowText" lastClr="000000"/>
                              </a:solidFill>
                              <a:latin typeface="Cambria Math" panose="02040503050406030204" pitchFamily="18" charset="0"/>
                            </a:rPr>
                            <m:t>0</m:t>
                          </m:r>
                        </m:sub>
                      </m:sSub>
                    </m:oMath>
                  </m:oMathPara>
                </a14:m>
                <a:endParaRPr lang="zh-CN" altLang="en-US" sz="1400" b="1" dirty="0">
                  <a:solidFill>
                    <a:sysClr val="windowText" lastClr="000000"/>
                  </a:solidFill>
                  <a:latin typeface="Calibri" panose="020F0502020204030204"/>
                  <a:ea typeface="等线" panose="02010600030101010101" pitchFamily="2" charset="-122"/>
                </a:endParaRPr>
              </a:p>
            </p:txBody>
          </p:sp>
        </mc:Choice>
        <mc:Fallback xmlns="">
          <p:sp>
            <p:nvSpPr>
              <p:cNvPr id="32" name="文本框 150">
                <a:extLst>
                  <a:ext uri="{FF2B5EF4-FFF2-40B4-BE49-F238E27FC236}">
                    <a16:creationId xmlns:a16="http://schemas.microsoft.com/office/drawing/2014/main" id="{3AAD10D2-1767-41A7-8745-F60A7AF6EC0B}"/>
                  </a:ext>
                </a:extLst>
              </p:cNvPr>
              <p:cNvSpPr txBox="1">
                <a:spLocks noRot="1" noChangeAspect="1" noMove="1" noResize="1" noEditPoints="1" noAdjustHandles="1" noChangeArrowheads="1" noChangeShapeType="1" noTextEdit="1"/>
              </p:cNvSpPr>
              <p:nvPr/>
            </p:nvSpPr>
            <p:spPr>
              <a:xfrm>
                <a:off x="992713" y="4090112"/>
                <a:ext cx="247888" cy="215444"/>
              </a:xfrm>
              <a:prstGeom prst="rect">
                <a:avLst/>
              </a:prstGeom>
              <a:blipFill>
                <a:blip r:embed="rId9"/>
                <a:stretch>
                  <a:fillRect l="-17073" r="-2439" b="-1428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 name="文本框 151">
                <a:extLst>
                  <a:ext uri="{FF2B5EF4-FFF2-40B4-BE49-F238E27FC236}">
                    <a16:creationId xmlns:a16="http://schemas.microsoft.com/office/drawing/2014/main" id="{D544831E-A361-4973-A9F2-8138E8066C5F}"/>
                  </a:ext>
                </a:extLst>
              </p:cNvPr>
              <p:cNvSpPr txBox="1"/>
              <p:nvPr/>
            </p:nvSpPr>
            <p:spPr>
              <a:xfrm>
                <a:off x="1014415" y="4506238"/>
                <a:ext cx="231345" cy="246221"/>
              </a:xfrm>
              <a:prstGeom prst="rect">
                <a:avLst/>
              </a:prstGeom>
              <a:noFill/>
            </p:spPr>
            <p:txBody>
              <a:bodyPr wrap="non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defRPr/>
                </a:pPr>
                <a14:m>
                  <m:oMathPara xmlns:m="http://schemas.openxmlformats.org/officeDocument/2006/math">
                    <m:oMathParaPr>
                      <m:jc m:val="centerGroup"/>
                    </m:oMathParaPr>
                    <m:oMath xmlns:m="http://schemas.openxmlformats.org/officeDocument/2006/math">
                      <m:sSub>
                        <m:sSubPr>
                          <m:ctrlPr>
                            <a:rPr lang="en-US" altLang="zh-CN" sz="1600" b="1" i="1">
                              <a:solidFill>
                                <a:sysClr val="windowText" lastClr="000000"/>
                              </a:solidFill>
                              <a:latin typeface="Cambria Math" panose="02040503050406030204" pitchFamily="18" charset="0"/>
                            </a:rPr>
                          </m:ctrlPr>
                        </m:sSubPr>
                        <m:e>
                          <m:r>
                            <a:rPr lang="en-US" altLang="zh-CN" sz="1600" b="1" i="1">
                              <a:solidFill>
                                <a:sysClr val="windowText" lastClr="000000"/>
                              </a:solidFill>
                              <a:latin typeface="Cambria Math" panose="02040503050406030204" pitchFamily="18" charset="0"/>
                            </a:rPr>
                            <m:t>𝒕</m:t>
                          </m:r>
                        </m:e>
                        <m:sub>
                          <m:r>
                            <a:rPr lang="en-US" altLang="zh-CN" sz="1600" i="1">
                              <a:solidFill>
                                <a:sysClr val="windowText" lastClr="000000"/>
                              </a:solidFill>
                              <a:latin typeface="Cambria Math" panose="02040503050406030204" pitchFamily="18" charset="0"/>
                            </a:rPr>
                            <m:t>0</m:t>
                          </m:r>
                        </m:sub>
                      </m:sSub>
                    </m:oMath>
                  </m:oMathPara>
                </a14:m>
                <a:endParaRPr lang="zh-CN" altLang="en-US" sz="1600" b="1" dirty="0">
                  <a:solidFill>
                    <a:sysClr val="windowText" lastClr="000000"/>
                  </a:solidFill>
                  <a:latin typeface="Calibri" panose="020F0502020204030204"/>
                  <a:ea typeface="等线" panose="02010600030101010101" pitchFamily="2" charset="-122"/>
                </a:endParaRPr>
              </a:p>
            </p:txBody>
          </p:sp>
        </mc:Choice>
        <mc:Fallback xmlns="">
          <p:sp>
            <p:nvSpPr>
              <p:cNvPr id="33" name="文本框 151">
                <a:extLst>
                  <a:ext uri="{FF2B5EF4-FFF2-40B4-BE49-F238E27FC236}">
                    <a16:creationId xmlns:a16="http://schemas.microsoft.com/office/drawing/2014/main" id="{D544831E-A361-4973-A9F2-8138E8066C5F}"/>
                  </a:ext>
                </a:extLst>
              </p:cNvPr>
              <p:cNvSpPr txBox="1">
                <a:spLocks noRot="1" noChangeAspect="1" noMove="1" noResize="1" noEditPoints="1" noAdjustHandles="1" noChangeArrowheads="1" noChangeShapeType="1" noTextEdit="1"/>
              </p:cNvSpPr>
              <p:nvPr/>
            </p:nvSpPr>
            <p:spPr>
              <a:xfrm>
                <a:off x="1014415" y="4506238"/>
                <a:ext cx="231345" cy="246221"/>
              </a:xfrm>
              <a:prstGeom prst="rect">
                <a:avLst/>
              </a:prstGeom>
              <a:blipFill>
                <a:blip r:embed="rId10"/>
                <a:stretch>
                  <a:fillRect l="-15789" r="-5263" b="-12195"/>
                </a:stretch>
              </a:blipFill>
            </p:spPr>
            <p:txBody>
              <a:bodyPr/>
              <a:lstStyle/>
              <a:p>
                <a:r>
                  <a:rPr lang="zh-CN" altLang="en-US">
                    <a:noFill/>
                  </a:rPr>
                  <a:t> </a:t>
                </a:r>
              </a:p>
            </p:txBody>
          </p:sp>
        </mc:Fallback>
      </mc:AlternateContent>
      <p:sp>
        <p:nvSpPr>
          <p:cNvPr id="34" name="椭圆 33">
            <a:extLst>
              <a:ext uri="{FF2B5EF4-FFF2-40B4-BE49-F238E27FC236}">
                <a16:creationId xmlns:a16="http://schemas.microsoft.com/office/drawing/2014/main" id="{0F009744-B21C-44B3-9E72-B96C8A4D90AF}"/>
              </a:ext>
            </a:extLst>
          </p:cNvPr>
          <p:cNvSpPr/>
          <p:nvPr/>
        </p:nvSpPr>
        <p:spPr>
          <a:xfrm>
            <a:off x="2421185" y="4013394"/>
            <a:ext cx="390863" cy="390863"/>
          </a:xfrm>
          <a:prstGeom prst="ellipse">
            <a:avLst/>
          </a:prstGeom>
          <a:solidFill>
            <a:sysClr val="window" lastClr="FFFFFF">
              <a:lumMod val="95000"/>
              <a:alpha val="30000"/>
            </a:sysClr>
          </a:solidFill>
          <a:ln w="22225" cap="flat" cmpd="sng" algn="ctr">
            <a:solidFill>
              <a:sysClr val="windowText" lastClr="000000">
                <a:lumMod val="75000"/>
                <a:lumOff val="25000"/>
              </a:sysClr>
            </a:solidFill>
            <a:prstDash val="solid"/>
            <a:round/>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ysClr val="windowText" lastClr="000000"/>
              </a:solidFill>
              <a:effectLst/>
              <a:uLnTx/>
              <a:uFillTx/>
              <a:latin typeface="Calibri" panose="020F0502020204030204"/>
              <a:ea typeface="等线" panose="02010600030101010101" pitchFamily="2" charset="-122"/>
              <a:cs typeface="+mn-cs"/>
            </a:endParaRPr>
          </a:p>
        </p:txBody>
      </p:sp>
      <mc:AlternateContent xmlns:mc="http://schemas.openxmlformats.org/markup-compatibility/2006" xmlns:a14="http://schemas.microsoft.com/office/drawing/2010/main">
        <mc:Choice Requires="a14">
          <p:sp>
            <p:nvSpPr>
              <p:cNvPr id="35" name="文本框 150">
                <a:extLst>
                  <a:ext uri="{FF2B5EF4-FFF2-40B4-BE49-F238E27FC236}">
                    <a16:creationId xmlns:a16="http://schemas.microsoft.com/office/drawing/2014/main" id="{87682766-8FA6-41A8-88A4-F9D0261FA40F}"/>
                  </a:ext>
                </a:extLst>
              </p:cNvPr>
              <p:cNvSpPr txBox="1"/>
              <p:nvPr/>
            </p:nvSpPr>
            <p:spPr>
              <a:xfrm>
                <a:off x="2507574" y="4090112"/>
                <a:ext cx="243721" cy="215444"/>
              </a:xfrm>
              <a:prstGeom prst="rect">
                <a:avLst/>
              </a:prstGeom>
              <a:noFill/>
            </p:spPr>
            <p:txBody>
              <a:bodyPr wrap="non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defRPr/>
                </a:pPr>
                <a14:m>
                  <m:oMathPara xmlns:m="http://schemas.openxmlformats.org/officeDocument/2006/math">
                    <m:oMathParaPr>
                      <m:jc m:val="centerGroup"/>
                    </m:oMathParaPr>
                    <m:oMath xmlns:m="http://schemas.openxmlformats.org/officeDocument/2006/math">
                      <m:sSub>
                        <m:sSubPr>
                          <m:ctrlPr>
                            <a:rPr lang="en-US" altLang="zh-CN" sz="1400" b="1" i="1" smtClean="0">
                              <a:solidFill>
                                <a:sysClr val="windowText" lastClr="000000"/>
                              </a:solidFill>
                              <a:latin typeface="Cambria Math" panose="02040503050406030204" pitchFamily="18" charset="0"/>
                            </a:rPr>
                          </m:ctrlPr>
                        </m:sSubPr>
                        <m:e>
                          <m:r>
                            <a:rPr lang="en-US" altLang="zh-CN" sz="1400" b="1" i="1">
                              <a:solidFill>
                                <a:sysClr val="windowText" lastClr="000000"/>
                              </a:solidFill>
                              <a:latin typeface="Cambria Math" panose="02040503050406030204" pitchFamily="18" charset="0"/>
                            </a:rPr>
                            <m:t>𝑹</m:t>
                          </m:r>
                        </m:e>
                        <m:sub>
                          <m:r>
                            <a:rPr lang="en-US" altLang="zh-CN" sz="1400" i="1">
                              <a:solidFill>
                                <a:sysClr val="windowText" lastClr="000000"/>
                              </a:solidFill>
                              <a:latin typeface="Cambria Math" panose="02040503050406030204" pitchFamily="18" charset="0"/>
                            </a:rPr>
                            <m:t>1</m:t>
                          </m:r>
                        </m:sub>
                      </m:sSub>
                    </m:oMath>
                  </m:oMathPara>
                </a14:m>
                <a:endParaRPr lang="zh-CN" altLang="en-US" sz="1400" b="1" dirty="0">
                  <a:solidFill>
                    <a:sysClr val="windowText" lastClr="000000"/>
                  </a:solidFill>
                  <a:latin typeface="Calibri" panose="020F0502020204030204"/>
                  <a:ea typeface="等线" panose="02010600030101010101" pitchFamily="2" charset="-122"/>
                </a:endParaRPr>
              </a:p>
            </p:txBody>
          </p:sp>
        </mc:Choice>
        <mc:Fallback xmlns="">
          <p:sp>
            <p:nvSpPr>
              <p:cNvPr id="35" name="文本框 150">
                <a:extLst>
                  <a:ext uri="{FF2B5EF4-FFF2-40B4-BE49-F238E27FC236}">
                    <a16:creationId xmlns:a16="http://schemas.microsoft.com/office/drawing/2014/main" id="{87682766-8FA6-41A8-88A4-F9D0261FA40F}"/>
                  </a:ext>
                </a:extLst>
              </p:cNvPr>
              <p:cNvSpPr txBox="1">
                <a:spLocks noRot="1" noChangeAspect="1" noMove="1" noResize="1" noEditPoints="1" noAdjustHandles="1" noChangeArrowheads="1" noChangeShapeType="1" noTextEdit="1"/>
              </p:cNvSpPr>
              <p:nvPr/>
            </p:nvSpPr>
            <p:spPr>
              <a:xfrm>
                <a:off x="2507574" y="4090112"/>
                <a:ext cx="243721" cy="215444"/>
              </a:xfrm>
              <a:prstGeom prst="rect">
                <a:avLst/>
              </a:prstGeom>
              <a:blipFill>
                <a:blip r:embed="rId11"/>
                <a:stretch>
                  <a:fillRect l="-17500" r="-2500" b="-14286"/>
                </a:stretch>
              </a:blipFill>
            </p:spPr>
            <p:txBody>
              <a:bodyPr/>
              <a:lstStyle/>
              <a:p>
                <a:r>
                  <a:rPr lang="zh-CN" altLang="en-US">
                    <a:noFill/>
                  </a:rPr>
                  <a:t> </a:t>
                </a:r>
              </a:p>
            </p:txBody>
          </p:sp>
        </mc:Fallback>
      </mc:AlternateContent>
      <p:sp>
        <p:nvSpPr>
          <p:cNvPr id="36" name="矩形: 圆角 35">
            <a:extLst>
              <a:ext uri="{FF2B5EF4-FFF2-40B4-BE49-F238E27FC236}">
                <a16:creationId xmlns:a16="http://schemas.microsoft.com/office/drawing/2014/main" id="{B0B2107A-3BA8-41CD-B45D-020E532AB53E}"/>
              </a:ext>
            </a:extLst>
          </p:cNvPr>
          <p:cNvSpPr/>
          <p:nvPr/>
        </p:nvSpPr>
        <p:spPr>
          <a:xfrm>
            <a:off x="2367594" y="3953835"/>
            <a:ext cx="499422" cy="931820"/>
          </a:xfrm>
          <a:prstGeom prst="roundRect">
            <a:avLst>
              <a:gd name="adj" fmla="val 50000"/>
            </a:avLst>
          </a:prstGeom>
          <a:noFill/>
          <a:ln w="25400" cap="flat" cmpd="sng" algn="ctr">
            <a:solidFill>
              <a:sysClr val="windowText" lastClr="000000">
                <a:lumMod val="75000"/>
                <a:lumOff val="25000"/>
              </a:sysClr>
            </a:solidFill>
            <a:prstDash val="solid"/>
            <a:round/>
          </a:ln>
          <a:effectLst/>
        </p:spPr>
        <p:txBody>
          <a:bodyPr rtlCol="0"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cs"/>
            </a:endParaRPr>
          </a:p>
        </p:txBody>
      </p:sp>
      <p:sp>
        <p:nvSpPr>
          <p:cNvPr id="37" name="椭圆 36">
            <a:extLst>
              <a:ext uri="{FF2B5EF4-FFF2-40B4-BE49-F238E27FC236}">
                <a16:creationId xmlns:a16="http://schemas.microsoft.com/office/drawing/2014/main" id="{A5D55DDC-E0A5-492F-BDF1-5DB13B31AFC4}"/>
              </a:ext>
            </a:extLst>
          </p:cNvPr>
          <p:cNvSpPr/>
          <p:nvPr/>
        </p:nvSpPr>
        <p:spPr>
          <a:xfrm>
            <a:off x="2421184" y="4433230"/>
            <a:ext cx="390863" cy="390863"/>
          </a:xfrm>
          <a:prstGeom prst="ellipse">
            <a:avLst/>
          </a:prstGeom>
          <a:solidFill>
            <a:sysClr val="window" lastClr="FFFFFF">
              <a:lumMod val="95000"/>
              <a:alpha val="30000"/>
            </a:sysClr>
          </a:solidFill>
          <a:ln w="22225" cap="flat" cmpd="sng" algn="ctr">
            <a:solidFill>
              <a:sysClr val="windowText" lastClr="000000">
                <a:lumMod val="75000"/>
                <a:lumOff val="25000"/>
              </a:sysClr>
            </a:solidFill>
            <a:prstDash val="solid"/>
            <a:round/>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Text" lastClr="000000"/>
              </a:solidFill>
              <a:effectLst/>
              <a:uLnTx/>
              <a:uFillTx/>
              <a:latin typeface="Calibri" panose="020F0502020204030204"/>
              <a:ea typeface="等线" panose="02010600030101010101" pitchFamily="2" charset="-122"/>
              <a:cs typeface="+mn-cs"/>
            </a:endParaRPr>
          </a:p>
        </p:txBody>
      </p:sp>
      <mc:AlternateContent xmlns:mc="http://schemas.openxmlformats.org/markup-compatibility/2006" xmlns:a14="http://schemas.microsoft.com/office/drawing/2010/main">
        <mc:Choice Requires="a14">
          <p:sp>
            <p:nvSpPr>
              <p:cNvPr id="38" name="文本框 151">
                <a:extLst>
                  <a:ext uri="{FF2B5EF4-FFF2-40B4-BE49-F238E27FC236}">
                    <a16:creationId xmlns:a16="http://schemas.microsoft.com/office/drawing/2014/main" id="{69C2739A-BDD0-4729-AB7B-7825CFD4E579}"/>
                  </a:ext>
                </a:extLst>
              </p:cNvPr>
              <p:cNvSpPr txBox="1"/>
              <p:nvPr/>
            </p:nvSpPr>
            <p:spPr>
              <a:xfrm>
                <a:off x="2522926" y="4506238"/>
                <a:ext cx="231345" cy="246221"/>
              </a:xfrm>
              <a:prstGeom prst="rect">
                <a:avLst/>
              </a:prstGeom>
              <a:noFill/>
            </p:spPr>
            <p:txBody>
              <a:bodyPr wrap="non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defRPr/>
                </a:pPr>
                <a14:m>
                  <m:oMathPara xmlns:m="http://schemas.openxmlformats.org/officeDocument/2006/math">
                    <m:oMathParaPr>
                      <m:jc m:val="centerGroup"/>
                    </m:oMathParaPr>
                    <m:oMath xmlns:m="http://schemas.openxmlformats.org/officeDocument/2006/math">
                      <m:sSub>
                        <m:sSubPr>
                          <m:ctrlPr>
                            <a:rPr lang="en-US" altLang="zh-CN" sz="1600" b="1" i="1" smtClean="0">
                              <a:solidFill>
                                <a:sysClr val="windowText" lastClr="000000"/>
                              </a:solidFill>
                              <a:latin typeface="Cambria Math" panose="02040503050406030204" pitchFamily="18" charset="0"/>
                            </a:rPr>
                          </m:ctrlPr>
                        </m:sSubPr>
                        <m:e>
                          <m:r>
                            <a:rPr lang="en-US" altLang="zh-CN" sz="1600" b="1" i="1">
                              <a:solidFill>
                                <a:sysClr val="windowText" lastClr="000000"/>
                              </a:solidFill>
                              <a:latin typeface="Cambria Math" panose="02040503050406030204" pitchFamily="18" charset="0"/>
                            </a:rPr>
                            <m:t>𝒕</m:t>
                          </m:r>
                        </m:e>
                        <m:sub>
                          <m:r>
                            <a:rPr lang="en-US" altLang="zh-CN" sz="1600" i="1" smtClean="0">
                              <a:solidFill>
                                <a:sysClr val="windowText" lastClr="000000"/>
                              </a:solidFill>
                              <a:latin typeface="Cambria Math" panose="02040503050406030204" pitchFamily="18" charset="0"/>
                            </a:rPr>
                            <m:t>1</m:t>
                          </m:r>
                        </m:sub>
                      </m:sSub>
                    </m:oMath>
                  </m:oMathPara>
                </a14:m>
                <a:endParaRPr lang="zh-CN" altLang="en-US" sz="1600" b="1" dirty="0">
                  <a:solidFill>
                    <a:sysClr val="windowText" lastClr="000000"/>
                  </a:solidFill>
                  <a:latin typeface="Calibri" panose="020F0502020204030204"/>
                  <a:ea typeface="等线" panose="02010600030101010101" pitchFamily="2" charset="-122"/>
                </a:endParaRPr>
              </a:p>
            </p:txBody>
          </p:sp>
        </mc:Choice>
        <mc:Fallback xmlns="">
          <p:sp>
            <p:nvSpPr>
              <p:cNvPr id="38" name="文本框 151">
                <a:extLst>
                  <a:ext uri="{FF2B5EF4-FFF2-40B4-BE49-F238E27FC236}">
                    <a16:creationId xmlns:a16="http://schemas.microsoft.com/office/drawing/2014/main" id="{69C2739A-BDD0-4729-AB7B-7825CFD4E579}"/>
                  </a:ext>
                </a:extLst>
              </p:cNvPr>
              <p:cNvSpPr txBox="1">
                <a:spLocks noRot="1" noChangeAspect="1" noMove="1" noResize="1" noEditPoints="1" noAdjustHandles="1" noChangeArrowheads="1" noChangeShapeType="1" noTextEdit="1"/>
              </p:cNvSpPr>
              <p:nvPr/>
            </p:nvSpPr>
            <p:spPr>
              <a:xfrm>
                <a:off x="2522926" y="4506238"/>
                <a:ext cx="231345" cy="246221"/>
              </a:xfrm>
              <a:prstGeom prst="rect">
                <a:avLst/>
              </a:prstGeom>
              <a:blipFill>
                <a:blip r:embed="rId12"/>
                <a:stretch>
                  <a:fillRect l="-15789" r="-5263" b="-1219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9" name="文本框 150">
                <a:extLst>
                  <a:ext uri="{FF2B5EF4-FFF2-40B4-BE49-F238E27FC236}">
                    <a16:creationId xmlns:a16="http://schemas.microsoft.com/office/drawing/2014/main" id="{5785E59B-474A-4326-B163-717A86610FB6}"/>
                  </a:ext>
                </a:extLst>
              </p:cNvPr>
              <p:cNvSpPr txBox="1"/>
              <p:nvPr/>
            </p:nvSpPr>
            <p:spPr>
              <a:xfrm>
                <a:off x="1948075" y="3940057"/>
                <a:ext cx="281294" cy="261610"/>
              </a:xfrm>
              <a:prstGeom prst="rect">
                <a:avLst/>
              </a:prstGeom>
              <a:noFill/>
            </p:spPr>
            <p:txBody>
              <a:bodyPr wrap="non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altLang="zh-CN" sz="1700" b="1" i="1" dirty="0" smtClean="0">
                              <a:solidFill>
                                <a:prstClr val="black"/>
                              </a:solidFill>
                              <a:latin typeface="Cambria Math" panose="02040503050406030204" pitchFamily="18" charset="0"/>
                            </a:rPr>
                          </m:ctrlPr>
                        </m:sSubPr>
                        <m:e>
                          <m:r>
                            <a:rPr lang="zh-CN" altLang="en-US" sz="1700" b="1" i="1" dirty="0" smtClean="0">
                              <a:solidFill>
                                <a:prstClr val="black"/>
                              </a:solidFill>
                              <a:latin typeface="Cambria Math" panose="02040503050406030204" pitchFamily="18" charset="0"/>
                            </a:rPr>
                            <m:t>𝜽</m:t>
                          </m:r>
                        </m:e>
                        <m:sub>
                          <m:r>
                            <a:rPr lang="en-US" altLang="zh-CN" sz="1700" i="1" dirty="0" smtClean="0">
                              <a:solidFill>
                                <a:prstClr val="black"/>
                              </a:solidFill>
                              <a:latin typeface="Cambria Math" panose="02040503050406030204" pitchFamily="18" charset="0"/>
                            </a:rPr>
                            <m:t>1</m:t>
                          </m:r>
                        </m:sub>
                      </m:sSub>
                    </m:oMath>
                  </m:oMathPara>
                </a14:m>
                <a:endParaRPr lang="zh-CN" altLang="en-US" sz="1700" b="1" dirty="0">
                  <a:solidFill>
                    <a:sysClr val="windowText" lastClr="000000"/>
                  </a:solidFill>
                  <a:latin typeface="Calibri" panose="020F0502020204030204"/>
                  <a:ea typeface="等线" panose="02010600030101010101" pitchFamily="2" charset="-122"/>
                </a:endParaRPr>
              </a:p>
            </p:txBody>
          </p:sp>
        </mc:Choice>
        <mc:Fallback xmlns="">
          <p:sp>
            <p:nvSpPr>
              <p:cNvPr id="39" name="文本框 150">
                <a:extLst>
                  <a:ext uri="{FF2B5EF4-FFF2-40B4-BE49-F238E27FC236}">
                    <a16:creationId xmlns:a16="http://schemas.microsoft.com/office/drawing/2014/main" id="{5785E59B-474A-4326-B163-717A86610FB6}"/>
                  </a:ext>
                </a:extLst>
              </p:cNvPr>
              <p:cNvSpPr txBox="1">
                <a:spLocks noRot="1" noChangeAspect="1" noMove="1" noResize="1" noEditPoints="1" noAdjustHandles="1" noChangeArrowheads="1" noChangeShapeType="1" noTextEdit="1"/>
              </p:cNvSpPr>
              <p:nvPr/>
            </p:nvSpPr>
            <p:spPr>
              <a:xfrm>
                <a:off x="1948075" y="3940057"/>
                <a:ext cx="281294" cy="261610"/>
              </a:xfrm>
              <a:prstGeom prst="rect">
                <a:avLst/>
              </a:prstGeom>
              <a:blipFill>
                <a:blip r:embed="rId13"/>
                <a:stretch>
                  <a:fillRect l="-19565" r="-4348" b="-13953"/>
                </a:stretch>
              </a:blipFill>
            </p:spPr>
            <p:txBody>
              <a:bodyPr/>
              <a:lstStyle/>
              <a:p>
                <a:r>
                  <a:rPr lang="zh-CN" altLang="en-US">
                    <a:noFill/>
                  </a:rPr>
                  <a:t> </a:t>
                </a:r>
              </a:p>
            </p:txBody>
          </p:sp>
        </mc:Fallback>
      </mc:AlternateContent>
      <p:sp>
        <p:nvSpPr>
          <p:cNvPr id="40" name="椭圆 39">
            <a:extLst>
              <a:ext uri="{FF2B5EF4-FFF2-40B4-BE49-F238E27FC236}">
                <a16:creationId xmlns:a16="http://schemas.microsoft.com/office/drawing/2014/main" id="{A107D9D6-99A0-4F13-9DD6-4CE265A0FCAC}"/>
              </a:ext>
            </a:extLst>
          </p:cNvPr>
          <p:cNvSpPr/>
          <p:nvPr/>
        </p:nvSpPr>
        <p:spPr>
          <a:xfrm>
            <a:off x="3935808" y="4013020"/>
            <a:ext cx="390863" cy="390863"/>
          </a:xfrm>
          <a:prstGeom prst="ellipse">
            <a:avLst/>
          </a:prstGeom>
          <a:solidFill>
            <a:sysClr val="window" lastClr="FFFFFF">
              <a:lumMod val="95000"/>
              <a:alpha val="30000"/>
            </a:sysClr>
          </a:solidFill>
          <a:ln w="22225" cap="flat" cmpd="sng" algn="ctr">
            <a:solidFill>
              <a:sysClr val="windowText" lastClr="000000">
                <a:lumMod val="75000"/>
                <a:lumOff val="25000"/>
              </a:sysClr>
            </a:solidFill>
            <a:prstDash val="solid"/>
            <a:round/>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ysClr val="windowText" lastClr="000000"/>
              </a:solidFill>
              <a:effectLst/>
              <a:uLnTx/>
              <a:uFillTx/>
              <a:latin typeface="Calibri" panose="020F0502020204030204"/>
              <a:ea typeface="等线" panose="02010600030101010101" pitchFamily="2" charset="-122"/>
              <a:cs typeface="+mn-cs"/>
            </a:endParaRPr>
          </a:p>
        </p:txBody>
      </p:sp>
      <mc:AlternateContent xmlns:mc="http://schemas.openxmlformats.org/markup-compatibility/2006" xmlns:a14="http://schemas.microsoft.com/office/drawing/2010/main">
        <mc:Choice Requires="a14">
          <p:sp>
            <p:nvSpPr>
              <p:cNvPr id="41" name="文本框 150">
                <a:extLst>
                  <a:ext uri="{FF2B5EF4-FFF2-40B4-BE49-F238E27FC236}">
                    <a16:creationId xmlns:a16="http://schemas.microsoft.com/office/drawing/2014/main" id="{214B674E-0FB5-4BBD-BEDB-B3B3238D37A6}"/>
                  </a:ext>
                </a:extLst>
              </p:cNvPr>
              <p:cNvSpPr txBox="1"/>
              <p:nvPr/>
            </p:nvSpPr>
            <p:spPr>
              <a:xfrm>
                <a:off x="4022197" y="4090112"/>
                <a:ext cx="247888" cy="215444"/>
              </a:xfrm>
              <a:prstGeom prst="rect">
                <a:avLst/>
              </a:prstGeom>
              <a:noFill/>
            </p:spPr>
            <p:txBody>
              <a:bodyPr wrap="non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defRPr/>
                </a:pPr>
                <a14:m>
                  <m:oMathPara xmlns:m="http://schemas.openxmlformats.org/officeDocument/2006/math">
                    <m:oMathParaPr>
                      <m:jc m:val="centerGroup"/>
                    </m:oMathParaPr>
                    <m:oMath xmlns:m="http://schemas.openxmlformats.org/officeDocument/2006/math">
                      <m:sSub>
                        <m:sSubPr>
                          <m:ctrlPr>
                            <a:rPr lang="en-US" altLang="zh-CN" sz="1400" b="1" i="1" smtClean="0">
                              <a:solidFill>
                                <a:sysClr val="windowText" lastClr="000000"/>
                              </a:solidFill>
                              <a:latin typeface="Cambria Math" panose="02040503050406030204" pitchFamily="18" charset="0"/>
                            </a:rPr>
                          </m:ctrlPr>
                        </m:sSubPr>
                        <m:e>
                          <m:r>
                            <a:rPr lang="en-US" altLang="zh-CN" sz="1400" b="1" i="1">
                              <a:solidFill>
                                <a:sysClr val="windowText" lastClr="000000"/>
                              </a:solidFill>
                              <a:latin typeface="Cambria Math" panose="02040503050406030204" pitchFamily="18" charset="0"/>
                            </a:rPr>
                            <m:t>𝑹</m:t>
                          </m:r>
                        </m:e>
                        <m:sub>
                          <m:r>
                            <a:rPr lang="en-US" altLang="zh-CN" sz="1400" i="1" smtClean="0">
                              <a:solidFill>
                                <a:sysClr val="windowText" lastClr="000000"/>
                              </a:solidFill>
                              <a:latin typeface="Cambria Math" panose="02040503050406030204" pitchFamily="18" charset="0"/>
                            </a:rPr>
                            <m:t>2</m:t>
                          </m:r>
                        </m:sub>
                      </m:sSub>
                    </m:oMath>
                  </m:oMathPara>
                </a14:m>
                <a:endParaRPr lang="zh-CN" altLang="en-US" sz="1400" b="1" dirty="0">
                  <a:solidFill>
                    <a:sysClr val="windowText" lastClr="000000"/>
                  </a:solidFill>
                  <a:latin typeface="Calibri" panose="020F0502020204030204"/>
                  <a:ea typeface="等线" panose="02010600030101010101" pitchFamily="2" charset="-122"/>
                </a:endParaRPr>
              </a:p>
            </p:txBody>
          </p:sp>
        </mc:Choice>
        <mc:Fallback xmlns="">
          <p:sp>
            <p:nvSpPr>
              <p:cNvPr id="41" name="文本框 150">
                <a:extLst>
                  <a:ext uri="{FF2B5EF4-FFF2-40B4-BE49-F238E27FC236}">
                    <a16:creationId xmlns:a16="http://schemas.microsoft.com/office/drawing/2014/main" id="{214B674E-0FB5-4BBD-BEDB-B3B3238D37A6}"/>
                  </a:ext>
                </a:extLst>
              </p:cNvPr>
              <p:cNvSpPr txBox="1">
                <a:spLocks noRot="1" noChangeAspect="1" noMove="1" noResize="1" noEditPoints="1" noAdjustHandles="1" noChangeArrowheads="1" noChangeShapeType="1" noTextEdit="1"/>
              </p:cNvSpPr>
              <p:nvPr/>
            </p:nvSpPr>
            <p:spPr>
              <a:xfrm>
                <a:off x="4022197" y="4090112"/>
                <a:ext cx="247888" cy="215444"/>
              </a:xfrm>
              <a:prstGeom prst="rect">
                <a:avLst/>
              </a:prstGeom>
              <a:blipFill>
                <a:blip r:embed="rId14"/>
                <a:stretch>
                  <a:fillRect l="-17500" r="-5000" b="-14286"/>
                </a:stretch>
              </a:blipFill>
            </p:spPr>
            <p:txBody>
              <a:bodyPr/>
              <a:lstStyle/>
              <a:p>
                <a:r>
                  <a:rPr lang="zh-CN" altLang="en-US">
                    <a:noFill/>
                  </a:rPr>
                  <a:t> </a:t>
                </a:r>
              </a:p>
            </p:txBody>
          </p:sp>
        </mc:Fallback>
      </mc:AlternateContent>
      <p:sp>
        <p:nvSpPr>
          <p:cNvPr id="42" name="矩形: 圆角 41">
            <a:extLst>
              <a:ext uri="{FF2B5EF4-FFF2-40B4-BE49-F238E27FC236}">
                <a16:creationId xmlns:a16="http://schemas.microsoft.com/office/drawing/2014/main" id="{27E5D333-3CF9-417A-A2A2-8D2167A07CE7}"/>
              </a:ext>
            </a:extLst>
          </p:cNvPr>
          <p:cNvSpPr/>
          <p:nvPr/>
        </p:nvSpPr>
        <p:spPr>
          <a:xfrm>
            <a:off x="3880312" y="3953461"/>
            <a:ext cx="499422" cy="931820"/>
          </a:xfrm>
          <a:prstGeom prst="roundRect">
            <a:avLst>
              <a:gd name="adj" fmla="val 50000"/>
            </a:avLst>
          </a:prstGeom>
          <a:noFill/>
          <a:ln w="25400" cap="flat" cmpd="sng" algn="ctr">
            <a:solidFill>
              <a:sysClr val="windowText" lastClr="000000">
                <a:lumMod val="75000"/>
                <a:lumOff val="25000"/>
              </a:sysClr>
            </a:solidFill>
            <a:prstDash val="solid"/>
            <a:round/>
          </a:ln>
          <a:effectLst/>
        </p:spPr>
        <p:txBody>
          <a:bodyPr rtlCol="0"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cs"/>
            </a:endParaRPr>
          </a:p>
        </p:txBody>
      </p:sp>
      <p:sp>
        <p:nvSpPr>
          <p:cNvPr id="43" name="椭圆 42">
            <a:extLst>
              <a:ext uri="{FF2B5EF4-FFF2-40B4-BE49-F238E27FC236}">
                <a16:creationId xmlns:a16="http://schemas.microsoft.com/office/drawing/2014/main" id="{FB8CAA5B-82CE-41F3-BB77-43AADA359A05}"/>
              </a:ext>
            </a:extLst>
          </p:cNvPr>
          <p:cNvSpPr/>
          <p:nvPr/>
        </p:nvSpPr>
        <p:spPr>
          <a:xfrm>
            <a:off x="3935807" y="4432856"/>
            <a:ext cx="390863" cy="390863"/>
          </a:xfrm>
          <a:prstGeom prst="ellipse">
            <a:avLst/>
          </a:prstGeom>
          <a:solidFill>
            <a:sysClr val="window" lastClr="FFFFFF">
              <a:lumMod val="95000"/>
              <a:alpha val="30000"/>
            </a:sysClr>
          </a:solidFill>
          <a:ln w="22225" cap="flat" cmpd="sng" algn="ctr">
            <a:solidFill>
              <a:sysClr val="windowText" lastClr="000000">
                <a:lumMod val="75000"/>
                <a:lumOff val="25000"/>
              </a:sysClr>
            </a:solidFill>
            <a:prstDash val="solid"/>
            <a:round/>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Text" lastClr="000000"/>
              </a:solidFill>
              <a:effectLst/>
              <a:uLnTx/>
              <a:uFillTx/>
              <a:latin typeface="Calibri" panose="020F0502020204030204"/>
              <a:ea typeface="等线" panose="02010600030101010101" pitchFamily="2" charset="-122"/>
              <a:cs typeface="+mn-cs"/>
            </a:endParaRPr>
          </a:p>
        </p:txBody>
      </p:sp>
      <mc:AlternateContent xmlns:mc="http://schemas.openxmlformats.org/markup-compatibility/2006" xmlns:a14="http://schemas.microsoft.com/office/drawing/2010/main">
        <mc:Choice Requires="a14">
          <p:sp>
            <p:nvSpPr>
              <p:cNvPr id="44" name="文本框 151">
                <a:extLst>
                  <a:ext uri="{FF2B5EF4-FFF2-40B4-BE49-F238E27FC236}">
                    <a16:creationId xmlns:a16="http://schemas.microsoft.com/office/drawing/2014/main" id="{99BD8946-58D0-4451-B3E8-D158C5CE4303}"/>
                  </a:ext>
                </a:extLst>
              </p:cNvPr>
              <p:cNvSpPr txBox="1"/>
              <p:nvPr/>
            </p:nvSpPr>
            <p:spPr>
              <a:xfrm>
                <a:off x="4037549" y="4505864"/>
                <a:ext cx="231345" cy="246221"/>
              </a:xfrm>
              <a:prstGeom prst="rect">
                <a:avLst/>
              </a:prstGeom>
              <a:noFill/>
            </p:spPr>
            <p:txBody>
              <a:bodyPr wrap="non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defRPr/>
                </a:pPr>
                <a14:m>
                  <m:oMathPara xmlns:m="http://schemas.openxmlformats.org/officeDocument/2006/math">
                    <m:oMathParaPr>
                      <m:jc m:val="centerGroup"/>
                    </m:oMathParaPr>
                    <m:oMath xmlns:m="http://schemas.openxmlformats.org/officeDocument/2006/math">
                      <m:sSub>
                        <m:sSubPr>
                          <m:ctrlPr>
                            <a:rPr lang="en-US" altLang="zh-CN" sz="1600" b="1" i="1" smtClean="0">
                              <a:solidFill>
                                <a:sysClr val="windowText" lastClr="000000"/>
                              </a:solidFill>
                              <a:latin typeface="Cambria Math" panose="02040503050406030204" pitchFamily="18" charset="0"/>
                            </a:rPr>
                          </m:ctrlPr>
                        </m:sSubPr>
                        <m:e>
                          <m:r>
                            <a:rPr lang="en-US" altLang="zh-CN" sz="1600" b="1" i="1">
                              <a:solidFill>
                                <a:sysClr val="windowText" lastClr="000000"/>
                              </a:solidFill>
                              <a:latin typeface="Cambria Math" panose="02040503050406030204" pitchFamily="18" charset="0"/>
                            </a:rPr>
                            <m:t>𝒕</m:t>
                          </m:r>
                        </m:e>
                        <m:sub>
                          <m:r>
                            <a:rPr lang="en-US" altLang="zh-CN" sz="1600" i="1" smtClean="0">
                              <a:solidFill>
                                <a:sysClr val="windowText" lastClr="000000"/>
                              </a:solidFill>
                              <a:latin typeface="Cambria Math" panose="02040503050406030204" pitchFamily="18" charset="0"/>
                            </a:rPr>
                            <m:t>2</m:t>
                          </m:r>
                        </m:sub>
                      </m:sSub>
                    </m:oMath>
                  </m:oMathPara>
                </a14:m>
                <a:endParaRPr lang="zh-CN" altLang="en-US" sz="1600" b="1" dirty="0">
                  <a:solidFill>
                    <a:sysClr val="windowText" lastClr="000000"/>
                  </a:solidFill>
                  <a:latin typeface="Calibri" panose="020F0502020204030204"/>
                  <a:ea typeface="等线" panose="02010600030101010101" pitchFamily="2" charset="-122"/>
                </a:endParaRPr>
              </a:p>
            </p:txBody>
          </p:sp>
        </mc:Choice>
        <mc:Fallback xmlns="">
          <p:sp>
            <p:nvSpPr>
              <p:cNvPr id="44" name="文本框 151">
                <a:extLst>
                  <a:ext uri="{FF2B5EF4-FFF2-40B4-BE49-F238E27FC236}">
                    <a16:creationId xmlns:a16="http://schemas.microsoft.com/office/drawing/2014/main" id="{99BD8946-58D0-4451-B3E8-D158C5CE4303}"/>
                  </a:ext>
                </a:extLst>
              </p:cNvPr>
              <p:cNvSpPr txBox="1">
                <a:spLocks noRot="1" noChangeAspect="1" noMove="1" noResize="1" noEditPoints="1" noAdjustHandles="1" noChangeArrowheads="1" noChangeShapeType="1" noTextEdit="1"/>
              </p:cNvSpPr>
              <p:nvPr/>
            </p:nvSpPr>
            <p:spPr>
              <a:xfrm>
                <a:off x="4037549" y="4505864"/>
                <a:ext cx="231345" cy="246221"/>
              </a:xfrm>
              <a:prstGeom prst="rect">
                <a:avLst/>
              </a:prstGeom>
              <a:blipFill>
                <a:blip r:embed="rId15"/>
                <a:stretch>
                  <a:fillRect l="-15789" r="-5263" b="-1219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5" name="文本框 150">
                <a:extLst>
                  <a:ext uri="{FF2B5EF4-FFF2-40B4-BE49-F238E27FC236}">
                    <a16:creationId xmlns:a16="http://schemas.microsoft.com/office/drawing/2014/main" id="{03A6EA6A-9D3C-4DDC-AAB8-B4AF57D73721}"/>
                  </a:ext>
                </a:extLst>
              </p:cNvPr>
              <p:cNvSpPr txBox="1"/>
              <p:nvPr/>
            </p:nvSpPr>
            <p:spPr>
              <a:xfrm>
                <a:off x="3471038" y="3940057"/>
                <a:ext cx="286360" cy="261610"/>
              </a:xfrm>
              <a:prstGeom prst="rect">
                <a:avLst/>
              </a:prstGeom>
              <a:noFill/>
            </p:spPr>
            <p:txBody>
              <a:bodyPr wrap="non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altLang="zh-CN" sz="1700" b="1" i="1" dirty="0" smtClean="0">
                              <a:solidFill>
                                <a:prstClr val="black"/>
                              </a:solidFill>
                              <a:latin typeface="Cambria Math" panose="02040503050406030204" pitchFamily="18" charset="0"/>
                            </a:rPr>
                          </m:ctrlPr>
                        </m:sSubPr>
                        <m:e>
                          <m:r>
                            <a:rPr lang="zh-CN" altLang="en-US" sz="1700" b="1" i="1" dirty="0" smtClean="0">
                              <a:solidFill>
                                <a:prstClr val="black"/>
                              </a:solidFill>
                              <a:latin typeface="Cambria Math" panose="02040503050406030204" pitchFamily="18" charset="0"/>
                            </a:rPr>
                            <m:t>𝜽</m:t>
                          </m:r>
                        </m:e>
                        <m:sub>
                          <m:r>
                            <a:rPr lang="en-US" altLang="zh-CN" sz="1700" i="1" dirty="0" smtClean="0">
                              <a:solidFill>
                                <a:prstClr val="black"/>
                              </a:solidFill>
                              <a:latin typeface="Cambria Math" panose="02040503050406030204" pitchFamily="18" charset="0"/>
                            </a:rPr>
                            <m:t>2</m:t>
                          </m:r>
                        </m:sub>
                      </m:sSub>
                    </m:oMath>
                  </m:oMathPara>
                </a14:m>
                <a:endParaRPr lang="zh-CN" altLang="en-US" sz="1700" b="1" dirty="0">
                  <a:solidFill>
                    <a:sysClr val="windowText" lastClr="000000"/>
                  </a:solidFill>
                  <a:latin typeface="Calibri" panose="020F0502020204030204"/>
                  <a:ea typeface="等线" panose="02010600030101010101" pitchFamily="2" charset="-122"/>
                </a:endParaRPr>
              </a:p>
            </p:txBody>
          </p:sp>
        </mc:Choice>
        <mc:Fallback xmlns="">
          <p:sp>
            <p:nvSpPr>
              <p:cNvPr id="45" name="文本框 150">
                <a:extLst>
                  <a:ext uri="{FF2B5EF4-FFF2-40B4-BE49-F238E27FC236}">
                    <a16:creationId xmlns:a16="http://schemas.microsoft.com/office/drawing/2014/main" id="{03A6EA6A-9D3C-4DDC-AAB8-B4AF57D73721}"/>
                  </a:ext>
                </a:extLst>
              </p:cNvPr>
              <p:cNvSpPr txBox="1">
                <a:spLocks noRot="1" noChangeAspect="1" noMove="1" noResize="1" noEditPoints="1" noAdjustHandles="1" noChangeArrowheads="1" noChangeShapeType="1" noTextEdit="1"/>
              </p:cNvSpPr>
              <p:nvPr/>
            </p:nvSpPr>
            <p:spPr>
              <a:xfrm>
                <a:off x="3471038" y="3940057"/>
                <a:ext cx="286360" cy="261610"/>
              </a:xfrm>
              <a:prstGeom prst="rect">
                <a:avLst/>
              </a:prstGeom>
              <a:blipFill>
                <a:blip r:embed="rId16"/>
                <a:stretch>
                  <a:fillRect l="-17021" r="-6383" b="-13953"/>
                </a:stretch>
              </a:blipFill>
            </p:spPr>
            <p:txBody>
              <a:bodyPr/>
              <a:lstStyle/>
              <a:p>
                <a:r>
                  <a:rPr lang="zh-CN" altLang="en-US">
                    <a:noFill/>
                  </a:rPr>
                  <a:t> </a:t>
                </a:r>
              </a:p>
            </p:txBody>
          </p:sp>
        </mc:Fallback>
      </mc:AlternateContent>
      <p:sp>
        <p:nvSpPr>
          <p:cNvPr id="46" name="椭圆 45">
            <a:extLst>
              <a:ext uri="{FF2B5EF4-FFF2-40B4-BE49-F238E27FC236}">
                <a16:creationId xmlns:a16="http://schemas.microsoft.com/office/drawing/2014/main" id="{B497269D-EFC2-471C-BA30-350606C9EB92}"/>
              </a:ext>
            </a:extLst>
          </p:cNvPr>
          <p:cNvSpPr/>
          <p:nvPr/>
        </p:nvSpPr>
        <p:spPr>
          <a:xfrm>
            <a:off x="5329953" y="4011319"/>
            <a:ext cx="390863" cy="390863"/>
          </a:xfrm>
          <a:prstGeom prst="ellipse">
            <a:avLst/>
          </a:prstGeom>
          <a:solidFill>
            <a:sysClr val="window" lastClr="FFFFFF">
              <a:lumMod val="95000"/>
              <a:alpha val="30000"/>
            </a:sysClr>
          </a:solidFill>
          <a:ln w="22225" cap="flat" cmpd="sng" algn="ctr">
            <a:solidFill>
              <a:sysClr val="windowText" lastClr="000000">
                <a:lumMod val="75000"/>
                <a:lumOff val="25000"/>
              </a:sysClr>
            </a:solidFill>
            <a:prstDash val="solid"/>
            <a:round/>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ysClr val="windowText" lastClr="000000"/>
              </a:solidFill>
              <a:effectLst/>
              <a:uLnTx/>
              <a:uFillTx/>
              <a:latin typeface="Calibri" panose="020F0502020204030204"/>
              <a:ea typeface="等线" panose="02010600030101010101" pitchFamily="2" charset="-122"/>
              <a:cs typeface="+mn-cs"/>
            </a:endParaRPr>
          </a:p>
        </p:txBody>
      </p:sp>
      <mc:AlternateContent xmlns:mc="http://schemas.openxmlformats.org/markup-compatibility/2006" xmlns:a14="http://schemas.microsoft.com/office/drawing/2010/main">
        <mc:Choice Requires="a14">
          <p:sp>
            <p:nvSpPr>
              <p:cNvPr id="47" name="文本框 150">
                <a:extLst>
                  <a:ext uri="{FF2B5EF4-FFF2-40B4-BE49-F238E27FC236}">
                    <a16:creationId xmlns:a16="http://schemas.microsoft.com/office/drawing/2014/main" id="{5728BD11-3C76-4F46-9E96-717C2B7F478B}"/>
                  </a:ext>
                </a:extLst>
              </p:cNvPr>
              <p:cNvSpPr txBox="1"/>
              <p:nvPr/>
            </p:nvSpPr>
            <p:spPr>
              <a:xfrm>
                <a:off x="5380275" y="4090112"/>
                <a:ext cx="323742" cy="215444"/>
              </a:xfrm>
              <a:prstGeom prst="rect">
                <a:avLst/>
              </a:prstGeom>
              <a:noFill/>
            </p:spPr>
            <p:txBody>
              <a:bodyPr wrap="squar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defRPr/>
                </a:pPr>
                <a14:m>
                  <m:oMathPara xmlns:m="http://schemas.openxmlformats.org/officeDocument/2006/math">
                    <m:oMathParaPr>
                      <m:jc m:val="centerGroup"/>
                    </m:oMathParaPr>
                    <m:oMath xmlns:m="http://schemas.openxmlformats.org/officeDocument/2006/math">
                      <m:sSub>
                        <m:sSubPr>
                          <m:ctrlPr>
                            <a:rPr lang="en-US" altLang="zh-CN" sz="1400" b="1" i="1" smtClean="0">
                              <a:solidFill>
                                <a:sysClr val="windowText" lastClr="000000"/>
                              </a:solidFill>
                              <a:latin typeface="Cambria Math" panose="02040503050406030204" pitchFamily="18" charset="0"/>
                            </a:rPr>
                          </m:ctrlPr>
                        </m:sSubPr>
                        <m:e>
                          <m:r>
                            <a:rPr lang="en-US" altLang="zh-CN" sz="1400" b="1" i="1">
                              <a:solidFill>
                                <a:sysClr val="windowText" lastClr="000000"/>
                              </a:solidFill>
                              <a:latin typeface="Cambria Math" panose="02040503050406030204" pitchFamily="18" charset="0"/>
                            </a:rPr>
                            <m:t>𝑹</m:t>
                          </m:r>
                        </m:e>
                        <m:sub>
                          <m:r>
                            <a:rPr lang="en-US" altLang="zh-CN" sz="1400" i="1" smtClean="0">
                              <a:solidFill>
                                <a:sysClr val="windowText" lastClr="000000"/>
                              </a:solidFill>
                              <a:latin typeface="Cambria Math" panose="02040503050406030204" pitchFamily="18" charset="0"/>
                            </a:rPr>
                            <m:t>𝑖</m:t>
                          </m:r>
                        </m:sub>
                      </m:sSub>
                    </m:oMath>
                  </m:oMathPara>
                </a14:m>
                <a:endParaRPr lang="zh-CN" altLang="en-US" sz="1400" b="1" dirty="0">
                  <a:solidFill>
                    <a:sysClr val="windowText" lastClr="000000"/>
                  </a:solidFill>
                  <a:latin typeface="Calibri" panose="020F0502020204030204"/>
                  <a:ea typeface="等线" panose="02010600030101010101" pitchFamily="2" charset="-122"/>
                </a:endParaRPr>
              </a:p>
            </p:txBody>
          </p:sp>
        </mc:Choice>
        <mc:Fallback xmlns="">
          <p:sp>
            <p:nvSpPr>
              <p:cNvPr id="47" name="文本框 150">
                <a:extLst>
                  <a:ext uri="{FF2B5EF4-FFF2-40B4-BE49-F238E27FC236}">
                    <a16:creationId xmlns:a16="http://schemas.microsoft.com/office/drawing/2014/main" id="{5728BD11-3C76-4F46-9E96-717C2B7F478B}"/>
                  </a:ext>
                </a:extLst>
              </p:cNvPr>
              <p:cNvSpPr txBox="1">
                <a:spLocks noRot="1" noChangeAspect="1" noMove="1" noResize="1" noEditPoints="1" noAdjustHandles="1" noChangeArrowheads="1" noChangeShapeType="1" noTextEdit="1"/>
              </p:cNvSpPr>
              <p:nvPr/>
            </p:nvSpPr>
            <p:spPr>
              <a:xfrm>
                <a:off x="5380275" y="4090112"/>
                <a:ext cx="323742" cy="215444"/>
              </a:xfrm>
              <a:prstGeom prst="rect">
                <a:avLst/>
              </a:prstGeom>
              <a:blipFill>
                <a:blip r:embed="rId17"/>
                <a:stretch>
                  <a:fillRect b="-14286"/>
                </a:stretch>
              </a:blipFill>
            </p:spPr>
            <p:txBody>
              <a:bodyPr/>
              <a:lstStyle/>
              <a:p>
                <a:r>
                  <a:rPr lang="zh-CN" altLang="en-US">
                    <a:noFill/>
                  </a:rPr>
                  <a:t> </a:t>
                </a:r>
              </a:p>
            </p:txBody>
          </p:sp>
        </mc:Fallback>
      </mc:AlternateContent>
      <p:sp>
        <p:nvSpPr>
          <p:cNvPr id="48" name="矩形: 圆角 47">
            <a:extLst>
              <a:ext uri="{FF2B5EF4-FFF2-40B4-BE49-F238E27FC236}">
                <a16:creationId xmlns:a16="http://schemas.microsoft.com/office/drawing/2014/main" id="{E9759242-94FD-4097-B2F4-2AD639647922}"/>
              </a:ext>
            </a:extLst>
          </p:cNvPr>
          <p:cNvSpPr/>
          <p:nvPr/>
        </p:nvSpPr>
        <p:spPr>
          <a:xfrm>
            <a:off x="5274457" y="3951760"/>
            <a:ext cx="499422" cy="931820"/>
          </a:xfrm>
          <a:prstGeom prst="roundRect">
            <a:avLst>
              <a:gd name="adj" fmla="val 50000"/>
            </a:avLst>
          </a:prstGeom>
          <a:noFill/>
          <a:ln w="25400" cap="flat" cmpd="sng" algn="ctr">
            <a:solidFill>
              <a:sysClr val="windowText" lastClr="000000">
                <a:lumMod val="75000"/>
                <a:lumOff val="25000"/>
              </a:sysClr>
            </a:solidFill>
            <a:prstDash val="solid"/>
            <a:round/>
          </a:ln>
          <a:effectLst/>
        </p:spPr>
        <p:txBody>
          <a:bodyPr rtlCol="0"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cs"/>
            </a:endParaRPr>
          </a:p>
        </p:txBody>
      </p:sp>
      <p:sp>
        <p:nvSpPr>
          <p:cNvPr id="49" name="椭圆 48">
            <a:extLst>
              <a:ext uri="{FF2B5EF4-FFF2-40B4-BE49-F238E27FC236}">
                <a16:creationId xmlns:a16="http://schemas.microsoft.com/office/drawing/2014/main" id="{15F78081-B166-451A-8EAA-C5377CEA49A9}"/>
              </a:ext>
            </a:extLst>
          </p:cNvPr>
          <p:cNvSpPr/>
          <p:nvPr/>
        </p:nvSpPr>
        <p:spPr>
          <a:xfrm>
            <a:off x="5329952" y="4431155"/>
            <a:ext cx="390863" cy="390863"/>
          </a:xfrm>
          <a:prstGeom prst="ellipse">
            <a:avLst/>
          </a:prstGeom>
          <a:solidFill>
            <a:sysClr val="window" lastClr="FFFFFF">
              <a:lumMod val="95000"/>
              <a:alpha val="30000"/>
            </a:sysClr>
          </a:solidFill>
          <a:ln w="22225" cap="flat" cmpd="sng" algn="ctr">
            <a:solidFill>
              <a:sysClr val="windowText" lastClr="000000">
                <a:lumMod val="75000"/>
                <a:lumOff val="25000"/>
              </a:sysClr>
            </a:solidFill>
            <a:prstDash val="solid"/>
            <a:round/>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Text" lastClr="000000"/>
              </a:solidFill>
              <a:effectLst/>
              <a:uLnTx/>
              <a:uFillTx/>
              <a:latin typeface="Calibri" panose="020F0502020204030204"/>
              <a:ea typeface="等线" panose="02010600030101010101" pitchFamily="2" charset="-122"/>
              <a:cs typeface="+mn-cs"/>
            </a:endParaRPr>
          </a:p>
        </p:txBody>
      </p:sp>
      <mc:AlternateContent xmlns:mc="http://schemas.openxmlformats.org/markup-compatibility/2006" xmlns:a14="http://schemas.microsoft.com/office/drawing/2010/main">
        <mc:Choice Requires="a14">
          <p:sp>
            <p:nvSpPr>
              <p:cNvPr id="50" name="文本框 151">
                <a:extLst>
                  <a:ext uri="{FF2B5EF4-FFF2-40B4-BE49-F238E27FC236}">
                    <a16:creationId xmlns:a16="http://schemas.microsoft.com/office/drawing/2014/main" id="{D2AFCEFF-BDD1-42C4-8650-26D30F6A03BD}"/>
                  </a:ext>
                </a:extLst>
              </p:cNvPr>
              <p:cNvSpPr txBox="1"/>
              <p:nvPr/>
            </p:nvSpPr>
            <p:spPr>
              <a:xfrm>
                <a:off x="5431694" y="4504163"/>
                <a:ext cx="197682" cy="246221"/>
              </a:xfrm>
              <a:prstGeom prst="rect">
                <a:avLst/>
              </a:prstGeom>
              <a:noFill/>
            </p:spPr>
            <p:txBody>
              <a:bodyPr wrap="non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defRPr/>
                </a:pPr>
                <a14:m>
                  <m:oMathPara xmlns:m="http://schemas.openxmlformats.org/officeDocument/2006/math">
                    <m:oMathParaPr>
                      <m:jc m:val="centerGroup"/>
                    </m:oMathParaPr>
                    <m:oMath xmlns:m="http://schemas.openxmlformats.org/officeDocument/2006/math">
                      <m:sSub>
                        <m:sSubPr>
                          <m:ctrlPr>
                            <a:rPr lang="en-US" altLang="zh-CN" sz="1600" b="1" i="1" smtClean="0">
                              <a:solidFill>
                                <a:sysClr val="windowText" lastClr="000000"/>
                              </a:solidFill>
                              <a:latin typeface="Cambria Math" panose="02040503050406030204" pitchFamily="18" charset="0"/>
                            </a:rPr>
                          </m:ctrlPr>
                        </m:sSubPr>
                        <m:e>
                          <m:r>
                            <a:rPr lang="en-US" altLang="zh-CN" sz="1600" b="1" i="1">
                              <a:solidFill>
                                <a:sysClr val="windowText" lastClr="000000"/>
                              </a:solidFill>
                              <a:latin typeface="Cambria Math" panose="02040503050406030204" pitchFamily="18" charset="0"/>
                            </a:rPr>
                            <m:t>𝒕</m:t>
                          </m:r>
                        </m:e>
                        <m:sub>
                          <m:r>
                            <a:rPr lang="en-US" altLang="zh-CN" sz="1600" i="1" smtClean="0">
                              <a:solidFill>
                                <a:sysClr val="windowText" lastClr="000000"/>
                              </a:solidFill>
                              <a:latin typeface="Cambria Math" panose="02040503050406030204" pitchFamily="18" charset="0"/>
                            </a:rPr>
                            <m:t>𝑖</m:t>
                          </m:r>
                        </m:sub>
                      </m:sSub>
                    </m:oMath>
                  </m:oMathPara>
                </a14:m>
                <a:endParaRPr lang="zh-CN" altLang="en-US" sz="1600" b="1" dirty="0">
                  <a:solidFill>
                    <a:sysClr val="windowText" lastClr="000000"/>
                  </a:solidFill>
                  <a:latin typeface="Calibri" panose="020F0502020204030204"/>
                  <a:ea typeface="等线" panose="02010600030101010101" pitchFamily="2" charset="-122"/>
                </a:endParaRPr>
              </a:p>
            </p:txBody>
          </p:sp>
        </mc:Choice>
        <mc:Fallback xmlns="">
          <p:sp>
            <p:nvSpPr>
              <p:cNvPr id="50" name="文本框 151">
                <a:extLst>
                  <a:ext uri="{FF2B5EF4-FFF2-40B4-BE49-F238E27FC236}">
                    <a16:creationId xmlns:a16="http://schemas.microsoft.com/office/drawing/2014/main" id="{D2AFCEFF-BDD1-42C4-8650-26D30F6A03BD}"/>
                  </a:ext>
                </a:extLst>
              </p:cNvPr>
              <p:cNvSpPr txBox="1">
                <a:spLocks noRot="1" noChangeAspect="1" noMove="1" noResize="1" noEditPoints="1" noAdjustHandles="1" noChangeArrowheads="1" noChangeShapeType="1" noTextEdit="1"/>
              </p:cNvSpPr>
              <p:nvPr/>
            </p:nvSpPr>
            <p:spPr>
              <a:xfrm>
                <a:off x="5431694" y="4504163"/>
                <a:ext cx="197682" cy="246221"/>
              </a:xfrm>
              <a:prstGeom prst="rect">
                <a:avLst/>
              </a:prstGeom>
              <a:blipFill>
                <a:blip r:embed="rId18"/>
                <a:stretch>
                  <a:fillRect l="-18750" r="-9375" b="-175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1" name="文本框 150">
                <a:extLst>
                  <a:ext uri="{FF2B5EF4-FFF2-40B4-BE49-F238E27FC236}">
                    <a16:creationId xmlns:a16="http://schemas.microsoft.com/office/drawing/2014/main" id="{BEF2966B-11BF-4D72-9871-578B3FAF747E}"/>
                  </a:ext>
                </a:extLst>
              </p:cNvPr>
              <p:cNvSpPr txBox="1"/>
              <p:nvPr/>
            </p:nvSpPr>
            <p:spPr>
              <a:xfrm>
                <a:off x="4854786" y="3940057"/>
                <a:ext cx="256545" cy="261610"/>
              </a:xfrm>
              <a:prstGeom prst="rect">
                <a:avLst/>
              </a:prstGeom>
              <a:noFill/>
            </p:spPr>
            <p:txBody>
              <a:bodyPr wrap="non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altLang="zh-CN" sz="1700" b="1" i="1" dirty="0" smtClean="0">
                              <a:solidFill>
                                <a:prstClr val="black"/>
                              </a:solidFill>
                              <a:latin typeface="Cambria Math" panose="02040503050406030204" pitchFamily="18" charset="0"/>
                            </a:rPr>
                          </m:ctrlPr>
                        </m:sSubPr>
                        <m:e>
                          <m:r>
                            <a:rPr lang="zh-CN" altLang="en-US" sz="1700" b="1" i="1" dirty="0" smtClean="0">
                              <a:solidFill>
                                <a:prstClr val="black"/>
                              </a:solidFill>
                              <a:latin typeface="Cambria Math" panose="02040503050406030204" pitchFamily="18" charset="0"/>
                            </a:rPr>
                            <m:t>𝜽</m:t>
                          </m:r>
                        </m:e>
                        <m:sub>
                          <m:r>
                            <a:rPr lang="en-US" altLang="zh-CN" sz="1700" i="1" dirty="0" smtClean="0">
                              <a:solidFill>
                                <a:prstClr val="black"/>
                              </a:solidFill>
                              <a:latin typeface="Cambria Math" panose="02040503050406030204" pitchFamily="18" charset="0"/>
                            </a:rPr>
                            <m:t>𝑖</m:t>
                          </m:r>
                        </m:sub>
                      </m:sSub>
                    </m:oMath>
                  </m:oMathPara>
                </a14:m>
                <a:endParaRPr lang="zh-CN" altLang="en-US" sz="1700" b="1" dirty="0">
                  <a:solidFill>
                    <a:sysClr val="windowText" lastClr="000000"/>
                  </a:solidFill>
                  <a:latin typeface="Calibri" panose="020F0502020204030204"/>
                  <a:ea typeface="等线" panose="02010600030101010101" pitchFamily="2" charset="-122"/>
                </a:endParaRPr>
              </a:p>
            </p:txBody>
          </p:sp>
        </mc:Choice>
        <mc:Fallback xmlns="">
          <p:sp>
            <p:nvSpPr>
              <p:cNvPr id="51" name="文本框 150">
                <a:extLst>
                  <a:ext uri="{FF2B5EF4-FFF2-40B4-BE49-F238E27FC236}">
                    <a16:creationId xmlns:a16="http://schemas.microsoft.com/office/drawing/2014/main" id="{BEF2966B-11BF-4D72-9871-578B3FAF747E}"/>
                  </a:ext>
                </a:extLst>
              </p:cNvPr>
              <p:cNvSpPr txBox="1">
                <a:spLocks noRot="1" noChangeAspect="1" noMove="1" noResize="1" noEditPoints="1" noAdjustHandles="1" noChangeArrowheads="1" noChangeShapeType="1" noTextEdit="1"/>
              </p:cNvSpPr>
              <p:nvPr/>
            </p:nvSpPr>
            <p:spPr>
              <a:xfrm>
                <a:off x="4854786" y="3940057"/>
                <a:ext cx="256545" cy="261610"/>
              </a:xfrm>
              <a:prstGeom prst="rect">
                <a:avLst/>
              </a:prstGeom>
              <a:blipFill>
                <a:blip r:embed="rId19"/>
                <a:stretch>
                  <a:fillRect l="-19048" r="-7143" b="-16279"/>
                </a:stretch>
              </a:blipFill>
            </p:spPr>
            <p:txBody>
              <a:bodyPr/>
              <a:lstStyle/>
              <a:p>
                <a:r>
                  <a:rPr lang="zh-CN" altLang="en-US">
                    <a:noFill/>
                  </a:rPr>
                  <a:t> </a:t>
                </a:r>
              </a:p>
            </p:txBody>
          </p:sp>
        </mc:Fallback>
      </mc:AlternateContent>
      <p:sp>
        <p:nvSpPr>
          <p:cNvPr id="52" name="文本框 51">
            <a:extLst>
              <a:ext uri="{FF2B5EF4-FFF2-40B4-BE49-F238E27FC236}">
                <a16:creationId xmlns:a16="http://schemas.microsoft.com/office/drawing/2014/main" id="{01537968-607E-45F7-B993-B50735FF06D2}"/>
              </a:ext>
            </a:extLst>
          </p:cNvPr>
          <p:cNvSpPr txBox="1"/>
          <p:nvPr/>
        </p:nvSpPr>
        <p:spPr>
          <a:xfrm>
            <a:off x="3808356" y="2780928"/>
            <a:ext cx="710222" cy="707886"/>
          </a:xfrm>
          <a:prstGeom prst="rect">
            <a:avLst/>
          </a:prstGeom>
          <a:noFill/>
        </p:spPr>
        <p:txBody>
          <a:bodyPr wrap="square" rtlCol="0">
            <a:spAutoFit/>
          </a:bodyPr>
          <a:lstStyle/>
          <a:p>
            <a:pPr fontAlgn="auto">
              <a:spcBef>
                <a:spcPts val="0"/>
              </a:spcBef>
              <a:spcAft>
                <a:spcPts val="0"/>
              </a:spcAft>
            </a:pPr>
            <a:r>
              <a:rPr lang="en-US" altLang="zh-CN" sz="4000" b="1" dirty="0">
                <a:solidFill>
                  <a:srgbClr val="3365AF"/>
                </a:solidFill>
                <a:latin typeface="等线" panose="020F0502020204030204"/>
                <a:ea typeface="等线" panose="02010600030101010101" pitchFamily="2" charset="-122"/>
              </a:rPr>
              <a:t>…</a:t>
            </a:r>
            <a:endParaRPr lang="zh-CN" altLang="en-US" sz="4000" b="1" dirty="0">
              <a:solidFill>
                <a:srgbClr val="3365AF"/>
              </a:solidFill>
              <a:latin typeface="等线" panose="020F0502020204030204"/>
              <a:ea typeface="等线" panose="02010600030101010101" pitchFamily="2" charset="-122"/>
            </a:endParaRPr>
          </a:p>
        </p:txBody>
      </p:sp>
      <p:sp>
        <p:nvSpPr>
          <p:cNvPr id="53" name="文本框 52">
            <a:extLst>
              <a:ext uri="{FF2B5EF4-FFF2-40B4-BE49-F238E27FC236}">
                <a16:creationId xmlns:a16="http://schemas.microsoft.com/office/drawing/2014/main" id="{836916DF-D76F-4A27-842D-5DF6D1230371}"/>
              </a:ext>
            </a:extLst>
          </p:cNvPr>
          <p:cNvSpPr txBox="1"/>
          <p:nvPr/>
        </p:nvSpPr>
        <p:spPr>
          <a:xfrm>
            <a:off x="4530894" y="4081339"/>
            <a:ext cx="710222" cy="707886"/>
          </a:xfrm>
          <a:prstGeom prst="rect">
            <a:avLst/>
          </a:prstGeom>
          <a:noFill/>
        </p:spPr>
        <p:txBody>
          <a:bodyPr wrap="square" rtlCol="0">
            <a:spAutoFit/>
          </a:bodyPr>
          <a:lstStyle/>
          <a:p>
            <a:pPr fontAlgn="auto">
              <a:spcBef>
                <a:spcPts val="0"/>
              </a:spcBef>
              <a:spcAft>
                <a:spcPts val="0"/>
              </a:spcAft>
            </a:pPr>
            <a:r>
              <a:rPr lang="en-US" altLang="zh-CN" sz="4000" b="1" dirty="0">
                <a:solidFill>
                  <a:prstClr val="black">
                    <a:lumMod val="75000"/>
                    <a:lumOff val="25000"/>
                  </a:prstClr>
                </a:solidFill>
                <a:latin typeface="等线" panose="020F0502020204030204"/>
                <a:ea typeface="等线" panose="02010600030101010101" pitchFamily="2" charset="-122"/>
              </a:rPr>
              <a:t>…</a:t>
            </a:r>
            <a:endParaRPr lang="zh-CN" altLang="en-US" sz="4000" b="1" dirty="0">
              <a:solidFill>
                <a:prstClr val="black">
                  <a:lumMod val="75000"/>
                  <a:lumOff val="25000"/>
                </a:prstClr>
              </a:solidFill>
              <a:latin typeface="等线" panose="020F0502020204030204"/>
              <a:ea typeface="等线" panose="02010600030101010101" pitchFamily="2" charset="-122"/>
            </a:endParaRPr>
          </a:p>
        </p:txBody>
      </p:sp>
      <p:sp>
        <p:nvSpPr>
          <p:cNvPr id="54" name="椭圆 53">
            <a:extLst>
              <a:ext uri="{FF2B5EF4-FFF2-40B4-BE49-F238E27FC236}">
                <a16:creationId xmlns:a16="http://schemas.microsoft.com/office/drawing/2014/main" id="{9FE3BF49-2DB1-4FD7-B41B-7AFE71283B91}"/>
              </a:ext>
            </a:extLst>
          </p:cNvPr>
          <p:cNvSpPr/>
          <p:nvPr/>
        </p:nvSpPr>
        <p:spPr>
          <a:xfrm>
            <a:off x="4092648" y="3353565"/>
            <a:ext cx="162322" cy="162322"/>
          </a:xfrm>
          <a:prstGeom prst="ellipse">
            <a:avLst/>
          </a:prstGeom>
          <a:solidFill>
            <a:srgbClr val="3365AF"/>
          </a:solidFill>
          <a:ln w="28575" cap="flat" cmpd="sng" algn="ctr">
            <a:noFill/>
            <a:prstDash val="solid"/>
            <a:miter lim="800000"/>
          </a:ln>
          <a:effectLst/>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SG"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5" name="矩形: 圆角 54">
            <a:extLst>
              <a:ext uri="{FF2B5EF4-FFF2-40B4-BE49-F238E27FC236}">
                <a16:creationId xmlns:a16="http://schemas.microsoft.com/office/drawing/2014/main" id="{8C849BD0-DE86-41D4-844C-A7E3ED53E5FF}"/>
              </a:ext>
            </a:extLst>
          </p:cNvPr>
          <p:cNvSpPr/>
          <p:nvPr/>
        </p:nvSpPr>
        <p:spPr>
          <a:xfrm>
            <a:off x="776044" y="3877093"/>
            <a:ext cx="657716" cy="1132568"/>
          </a:xfrm>
          <a:prstGeom prst="roundRect">
            <a:avLst>
              <a:gd name="adj" fmla="val 39058"/>
            </a:avLst>
          </a:prstGeom>
          <a:noFill/>
          <a:ln w="25400" cap="flat" cmpd="sng" algn="ctr">
            <a:solidFill>
              <a:srgbClr val="ED7D31">
                <a:lumMod val="60000"/>
                <a:lumOff val="40000"/>
              </a:srgbClr>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SG"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6" name="矩形: 圆角 55">
            <a:extLst>
              <a:ext uri="{FF2B5EF4-FFF2-40B4-BE49-F238E27FC236}">
                <a16:creationId xmlns:a16="http://schemas.microsoft.com/office/drawing/2014/main" id="{EBB1797C-CA62-42DE-A3EA-DE280235FFCB}"/>
              </a:ext>
            </a:extLst>
          </p:cNvPr>
          <p:cNvSpPr/>
          <p:nvPr/>
        </p:nvSpPr>
        <p:spPr>
          <a:xfrm>
            <a:off x="2284403" y="3877093"/>
            <a:ext cx="657716" cy="1132568"/>
          </a:xfrm>
          <a:prstGeom prst="roundRect">
            <a:avLst>
              <a:gd name="adj" fmla="val 39058"/>
            </a:avLst>
          </a:prstGeom>
          <a:noFill/>
          <a:ln w="25400" cap="flat" cmpd="sng" algn="ctr">
            <a:solidFill>
              <a:srgbClr val="ED7D31">
                <a:lumMod val="60000"/>
                <a:lumOff val="40000"/>
              </a:srgbClr>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SG"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7" name="矩形: 圆角 56">
            <a:extLst>
              <a:ext uri="{FF2B5EF4-FFF2-40B4-BE49-F238E27FC236}">
                <a16:creationId xmlns:a16="http://schemas.microsoft.com/office/drawing/2014/main" id="{3EA649B4-BEDD-4E46-B423-46B9BD9A85B6}"/>
              </a:ext>
            </a:extLst>
          </p:cNvPr>
          <p:cNvSpPr/>
          <p:nvPr/>
        </p:nvSpPr>
        <p:spPr>
          <a:xfrm>
            <a:off x="3798722" y="3877093"/>
            <a:ext cx="657716" cy="1132568"/>
          </a:xfrm>
          <a:prstGeom prst="roundRect">
            <a:avLst>
              <a:gd name="adj" fmla="val 39058"/>
            </a:avLst>
          </a:prstGeom>
          <a:noFill/>
          <a:ln w="25400" cap="flat" cmpd="sng" algn="ctr">
            <a:solidFill>
              <a:srgbClr val="ED7D31">
                <a:lumMod val="60000"/>
                <a:lumOff val="40000"/>
              </a:srgbClr>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SG"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8" name="矩形: 圆角 57">
            <a:extLst>
              <a:ext uri="{FF2B5EF4-FFF2-40B4-BE49-F238E27FC236}">
                <a16:creationId xmlns:a16="http://schemas.microsoft.com/office/drawing/2014/main" id="{55F965B6-091D-4220-B0F9-5630A8F0D32C}"/>
              </a:ext>
            </a:extLst>
          </p:cNvPr>
          <p:cNvSpPr/>
          <p:nvPr/>
        </p:nvSpPr>
        <p:spPr>
          <a:xfrm>
            <a:off x="5195310" y="3877093"/>
            <a:ext cx="657716" cy="1132568"/>
          </a:xfrm>
          <a:prstGeom prst="roundRect">
            <a:avLst>
              <a:gd name="adj" fmla="val 39058"/>
            </a:avLst>
          </a:prstGeom>
          <a:noFill/>
          <a:ln w="25400" cap="flat" cmpd="sng" algn="ctr">
            <a:solidFill>
              <a:srgbClr val="ED7D31">
                <a:lumMod val="60000"/>
                <a:lumOff val="40000"/>
              </a:srgbClr>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SG"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9" name="椭圆 58">
            <a:extLst>
              <a:ext uri="{FF2B5EF4-FFF2-40B4-BE49-F238E27FC236}">
                <a16:creationId xmlns:a16="http://schemas.microsoft.com/office/drawing/2014/main" id="{95CACF0A-456B-402F-B031-664B5C92BF8F}"/>
              </a:ext>
            </a:extLst>
          </p:cNvPr>
          <p:cNvSpPr>
            <a:spLocks noChangeAspect="1"/>
          </p:cNvSpPr>
          <p:nvPr/>
        </p:nvSpPr>
        <p:spPr>
          <a:xfrm>
            <a:off x="1642098" y="5320440"/>
            <a:ext cx="168616" cy="168616"/>
          </a:xfrm>
          <a:prstGeom prst="ellipse">
            <a:avLst/>
          </a:prstGeom>
          <a:solidFill>
            <a:srgbClr val="3365A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SG" altLang="en-US">
              <a:latin typeface="等线" panose="02010600030101010101" pitchFamily="2" charset="-122"/>
              <a:ea typeface="等线" panose="02010600030101010101" pitchFamily="2" charset="-122"/>
            </a:endParaRPr>
          </a:p>
        </p:txBody>
      </p:sp>
      <p:sp>
        <p:nvSpPr>
          <p:cNvPr id="60" name="矩形 59">
            <a:extLst>
              <a:ext uri="{FF2B5EF4-FFF2-40B4-BE49-F238E27FC236}">
                <a16:creationId xmlns:a16="http://schemas.microsoft.com/office/drawing/2014/main" id="{B357CDBD-FCF4-4DBD-80D7-28CB3C274CF6}"/>
              </a:ext>
            </a:extLst>
          </p:cNvPr>
          <p:cNvSpPr/>
          <p:nvPr/>
        </p:nvSpPr>
        <p:spPr>
          <a:xfrm>
            <a:off x="1854941" y="5233490"/>
            <a:ext cx="1388065" cy="338554"/>
          </a:xfrm>
          <a:prstGeom prst="rect">
            <a:avLst/>
          </a:prstGeom>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altLang="zh-SG" sz="1600" b="1" dirty="0">
                <a:latin typeface="等线" panose="02010600030101010101" pitchFamily="2" charset="-122"/>
                <a:ea typeface="等线" panose="02010600030101010101" pitchFamily="2" charset="-122"/>
              </a:rPr>
              <a:t>Point Factor</a:t>
            </a:r>
            <a:endParaRPr lang="zh-SG" altLang="en-US" sz="1600" b="1" dirty="0">
              <a:latin typeface="等线" panose="02010600030101010101" pitchFamily="2" charset="-122"/>
              <a:ea typeface="等线" panose="02010600030101010101" pitchFamily="2" charset="-122"/>
            </a:endParaRPr>
          </a:p>
        </p:txBody>
      </p:sp>
      <p:sp>
        <p:nvSpPr>
          <p:cNvPr id="61" name="矩形 60">
            <a:extLst>
              <a:ext uri="{FF2B5EF4-FFF2-40B4-BE49-F238E27FC236}">
                <a16:creationId xmlns:a16="http://schemas.microsoft.com/office/drawing/2014/main" id="{4DFA45CE-F61E-4450-8A97-B280F7541B37}"/>
              </a:ext>
            </a:extLst>
          </p:cNvPr>
          <p:cNvSpPr/>
          <p:nvPr/>
        </p:nvSpPr>
        <p:spPr>
          <a:xfrm>
            <a:off x="4090914" y="5228965"/>
            <a:ext cx="833846" cy="338554"/>
          </a:xfrm>
          <a:prstGeom prst="rect">
            <a:avLst/>
          </a:prstGeom>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altLang="zh-SG" sz="1600" b="1" dirty="0">
                <a:latin typeface="等线" panose="02010600030101010101" pitchFamily="2" charset="-122"/>
                <a:ea typeface="等线" panose="02010600030101010101" pitchFamily="2" charset="-122"/>
              </a:rPr>
              <a:t>Frame</a:t>
            </a:r>
            <a:endParaRPr lang="zh-SG" altLang="en-US" sz="1600" b="1" dirty="0">
              <a:latin typeface="等线" panose="02010600030101010101" pitchFamily="2" charset="-122"/>
              <a:ea typeface="等线" panose="02010600030101010101" pitchFamily="2" charset="-122"/>
            </a:endParaRPr>
          </a:p>
        </p:txBody>
      </p:sp>
      <p:sp>
        <p:nvSpPr>
          <p:cNvPr id="62" name="矩形: 圆角 61">
            <a:extLst>
              <a:ext uri="{FF2B5EF4-FFF2-40B4-BE49-F238E27FC236}">
                <a16:creationId xmlns:a16="http://schemas.microsoft.com/office/drawing/2014/main" id="{A262B9FF-2146-4CC4-A422-B33C37E979A5}"/>
              </a:ext>
            </a:extLst>
          </p:cNvPr>
          <p:cNvSpPr/>
          <p:nvPr/>
        </p:nvSpPr>
        <p:spPr>
          <a:xfrm>
            <a:off x="3825199" y="5289711"/>
            <a:ext cx="212350" cy="216458"/>
          </a:xfrm>
          <a:prstGeom prst="roundRect">
            <a:avLst>
              <a:gd name="adj" fmla="val 29927"/>
            </a:avLst>
          </a:prstGeom>
          <a:noFill/>
          <a:ln w="25400" cap="flat" cmpd="sng" algn="ctr">
            <a:solidFill>
              <a:srgbClr val="ED7D31">
                <a:lumMod val="60000"/>
                <a:lumOff val="40000"/>
              </a:srgbClr>
            </a:solidFill>
            <a:prstDash val="sysDash"/>
            <a:miter lim="800000"/>
          </a:ln>
          <a:effectLst/>
        </p:spPr>
        <p:txBody>
          <a:bodyPr rtlCol="0" anchor="ctr"/>
          <a:lstStyle/>
          <a:p>
            <a:pPr algn="ctr" fontAlgn="auto">
              <a:spcBef>
                <a:spcPts val="0"/>
              </a:spcBef>
              <a:spcAft>
                <a:spcPts val="0"/>
              </a:spcAft>
            </a:pPr>
            <a:endParaRPr lang="zh-SG" altLang="en-US" kern="0">
              <a:solidFill>
                <a:prstClr val="white"/>
              </a:solidFill>
              <a:latin typeface="等线" panose="02010600030101010101" pitchFamily="2" charset="-122"/>
              <a:ea typeface="等线" panose="02010600030101010101" pitchFamily="2" charset="-122"/>
            </a:endParaRPr>
          </a:p>
        </p:txBody>
      </p:sp>
      <p:sp>
        <p:nvSpPr>
          <p:cNvPr id="110" name="平行四边形 109">
            <a:extLst>
              <a:ext uri="{FF2B5EF4-FFF2-40B4-BE49-F238E27FC236}">
                <a16:creationId xmlns:a16="http://schemas.microsoft.com/office/drawing/2014/main" id="{9C98D54B-A30E-4E9D-88FB-BCF87C47EF0B}"/>
              </a:ext>
            </a:extLst>
          </p:cNvPr>
          <p:cNvSpPr/>
          <p:nvPr/>
        </p:nvSpPr>
        <p:spPr>
          <a:xfrm rot="991905" flipH="1">
            <a:off x="7222984" y="3156689"/>
            <a:ext cx="2956029" cy="1771083"/>
          </a:xfrm>
          <a:prstGeom prst="parallelogram">
            <a:avLst>
              <a:gd name="adj" fmla="val 30281"/>
            </a:avLst>
          </a:prstGeom>
          <a:solidFill>
            <a:srgbClr val="5B9BD5">
              <a:lumMod val="40000"/>
              <a:lumOff val="60000"/>
              <a:alpha val="40000"/>
            </a:srgbClr>
          </a:solidFill>
          <a:ln w="22225" cap="flat" cmpd="sng" algn="ctr">
            <a:solidFill>
              <a:sysClr val="windowText" lastClr="000000">
                <a:lumMod val="85000"/>
                <a:lumOff val="15000"/>
              </a:sysClr>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lumMod val="75000"/>
                  <a:lumOff val="25000"/>
                </a:prstClr>
              </a:solidFill>
              <a:effectLst/>
              <a:uLnTx/>
              <a:uFillTx/>
              <a:latin typeface="等线" panose="020F0502020204030204"/>
              <a:ea typeface="等线" panose="02010600030101010101" pitchFamily="2" charset="-122"/>
              <a:cs typeface="+mn-cs"/>
            </a:endParaRPr>
          </a:p>
        </p:txBody>
      </p:sp>
      <p:sp>
        <p:nvSpPr>
          <p:cNvPr id="111" name="平行四边形 110">
            <a:extLst>
              <a:ext uri="{FF2B5EF4-FFF2-40B4-BE49-F238E27FC236}">
                <a16:creationId xmlns:a16="http://schemas.microsoft.com/office/drawing/2014/main" id="{6157864D-D7A3-4C9D-9A3A-743E262AA0FD}"/>
              </a:ext>
            </a:extLst>
          </p:cNvPr>
          <p:cNvSpPr>
            <a:spLocks noChangeAspect="1"/>
          </p:cNvSpPr>
          <p:nvPr/>
        </p:nvSpPr>
        <p:spPr>
          <a:xfrm rot="991905" flipH="1">
            <a:off x="8729965" y="3795798"/>
            <a:ext cx="189850" cy="113746"/>
          </a:xfrm>
          <a:prstGeom prst="parallelogram">
            <a:avLst>
              <a:gd name="adj" fmla="val 30281"/>
            </a:avLst>
          </a:prstGeom>
          <a:solidFill>
            <a:sysClr val="window" lastClr="FFFFFF"/>
          </a:solidFill>
          <a:ln w="25400" cap="flat" cmpd="sng" algn="ctr">
            <a:solidFill>
              <a:sysClr val="windowText" lastClr="000000">
                <a:lumMod val="75000"/>
                <a:lumOff val="25000"/>
              </a:sysClr>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lumMod val="75000"/>
                  <a:lumOff val="25000"/>
                </a:prstClr>
              </a:solidFill>
              <a:effectLst/>
              <a:uLnTx/>
              <a:uFillTx/>
              <a:latin typeface="等线" panose="020F0502020204030204"/>
              <a:ea typeface="等线" panose="02010600030101010101" pitchFamily="2" charset="-122"/>
              <a:cs typeface="+mn-cs"/>
            </a:endParaRPr>
          </a:p>
        </p:txBody>
      </p:sp>
      <p:cxnSp>
        <p:nvCxnSpPr>
          <p:cNvPr id="112" name="直接连接符 111">
            <a:extLst>
              <a:ext uri="{FF2B5EF4-FFF2-40B4-BE49-F238E27FC236}">
                <a16:creationId xmlns:a16="http://schemas.microsoft.com/office/drawing/2014/main" id="{DBF080D0-CCA2-4793-830F-A952A763D6CF}"/>
              </a:ext>
            </a:extLst>
          </p:cNvPr>
          <p:cNvCxnSpPr>
            <a:cxnSpLocks/>
          </p:cNvCxnSpPr>
          <p:nvPr/>
        </p:nvCxnSpPr>
        <p:spPr>
          <a:xfrm flipV="1">
            <a:off x="7676744" y="3872737"/>
            <a:ext cx="1138848" cy="1061572"/>
          </a:xfrm>
          <a:prstGeom prst="line">
            <a:avLst/>
          </a:prstGeom>
          <a:noFill/>
          <a:ln w="25400" cap="rnd" cmpd="sng" algn="ctr">
            <a:solidFill>
              <a:srgbClr val="44546A"/>
            </a:solidFill>
            <a:prstDash val="solid"/>
            <a:miter lim="800000"/>
            <a:headEnd type="none" w="sm" len="sm"/>
          </a:ln>
          <a:effectLst/>
        </p:spPr>
      </p:cxnSp>
      <p:sp>
        <p:nvSpPr>
          <p:cNvPr id="113" name="椭圆 112">
            <a:extLst>
              <a:ext uri="{FF2B5EF4-FFF2-40B4-BE49-F238E27FC236}">
                <a16:creationId xmlns:a16="http://schemas.microsoft.com/office/drawing/2014/main" id="{72231E9B-CA63-4A04-AEE1-115EEF5C3358}"/>
              </a:ext>
            </a:extLst>
          </p:cNvPr>
          <p:cNvSpPr>
            <a:spLocks noChangeAspect="1"/>
          </p:cNvSpPr>
          <p:nvPr/>
        </p:nvSpPr>
        <p:spPr>
          <a:xfrm rot="16200000">
            <a:off x="7526845" y="4834897"/>
            <a:ext cx="254452" cy="241998"/>
          </a:xfrm>
          <a:prstGeom prst="ellipse">
            <a:avLst/>
          </a:prstGeom>
          <a:solidFill>
            <a:srgbClr val="ED7D31"/>
          </a:solidFill>
          <a:ln w="25400" cap="flat"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lumMod val="75000"/>
                  <a:lumOff val="25000"/>
                </a:prstClr>
              </a:solidFill>
              <a:effectLst/>
              <a:uLnTx/>
              <a:uFillTx/>
              <a:latin typeface="等线" panose="020F0502020204030204"/>
              <a:ea typeface="等线" panose="02010600030101010101" pitchFamily="2" charset="-122"/>
              <a:cs typeface="+mn-cs"/>
            </a:endParaRPr>
          </a:p>
        </p:txBody>
      </p:sp>
      <mc:AlternateContent xmlns:mc="http://schemas.openxmlformats.org/markup-compatibility/2006" xmlns:a14="http://schemas.microsoft.com/office/drawing/2010/main">
        <mc:Choice Requires="a14">
          <p:sp>
            <p:nvSpPr>
              <p:cNvPr id="114" name="文本框 150">
                <a:extLst>
                  <a:ext uri="{FF2B5EF4-FFF2-40B4-BE49-F238E27FC236}">
                    <a16:creationId xmlns:a16="http://schemas.microsoft.com/office/drawing/2014/main" id="{3940E165-96F8-4B0C-816E-241ED046A4F6}"/>
                  </a:ext>
                </a:extLst>
              </p:cNvPr>
              <p:cNvSpPr txBox="1"/>
              <p:nvPr/>
            </p:nvSpPr>
            <p:spPr>
              <a:xfrm>
                <a:off x="9557655" y="2401143"/>
                <a:ext cx="364011" cy="307777"/>
              </a:xfrm>
              <a:prstGeom prst="rect">
                <a:avLst/>
              </a:prstGeom>
              <a:noFill/>
            </p:spPr>
            <p:txBody>
              <a:bodyPr wrap="non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defRPr/>
                </a:pPr>
                <a14:m>
                  <m:oMath xmlns:m="http://schemas.openxmlformats.org/officeDocument/2006/math">
                    <m:sSub>
                      <m:sSubPr>
                        <m:ctrlPr>
                          <a:rPr lang="en-US" altLang="zh-CN" sz="2000" b="1" i="1" smtClean="0">
                            <a:solidFill>
                              <a:srgbClr val="EA4A54"/>
                            </a:solidFill>
                            <a:latin typeface="Cambria Math" panose="02040503050406030204" pitchFamily="18" charset="0"/>
                          </a:rPr>
                        </m:ctrlPr>
                      </m:sSubPr>
                      <m:e>
                        <m:r>
                          <a:rPr lang="en-US" altLang="zh-CN" sz="2000" b="1" i="1" smtClean="0">
                            <a:solidFill>
                              <a:srgbClr val="EA4A54"/>
                            </a:solidFill>
                            <a:latin typeface="Cambria Math" panose="02040503050406030204" pitchFamily="18" charset="0"/>
                          </a:rPr>
                          <m:t>𝑷</m:t>
                        </m:r>
                      </m:e>
                      <m:sub>
                        <m:r>
                          <a:rPr lang="en-US" altLang="zh-CN" sz="2000" i="1" smtClean="0">
                            <a:solidFill>
                              <a:srgbClr val="EA4A54"/>
                            </a:solidFill>
                            <a:latin typeface="Cambria Math" panose="02040503050406030204" pitchFamily="18" charset="0"/>
                          </a:rPr>
                          <m:t>𝑘</m:t>
                        </m:r>
                      </m:sub>
                    </m:sSub>
                  </m:oMath>
                </a14:m>
                <a:r>
                  <a:rPr lang="en-US" altLang="zh-CN" sz="2000" b="1" dirty="0">
                    <a:solidFill>
                      <a:srgbClr val="EA4A54"/>
                    </a:solidFill>
                    <a:latin typeface="Calibri" panose="020F0502020204030204"/>
                    <a:ea typeface="等线" panose="02010600030101010101" pitchFamily="2" charset="-122"/>
                  </a:rPr>
                  <a:t> </a:t>
                </a:r>
                <a:endParaRPr lang="zh-CN" altLang="en-US" sz="2000" b="1" dirty="0">
                  <a:solidFill>
                    <a:srgbClr val="EA4A54"/>
                  </a:solidFill>
                  <a:latin typeface="Calibri" panose="020F0502020204030204"/>
                  <a:ea typeface="等线" panose="02010600030101010101" pitchFamily="2" charset="-122"/>
                </a:endParaRPr>
              </a:p>
            </p:txBody>
          </p:sp>
        </mc:Choice>
        <mc:Fallback xmlns="">
          <p:sp>
            <p:nvSpPr>
              <p:cNvPr id="114" name="文本框 150">
                <a:extLst>
                  <a:ext uri="{FF2B5EF4-FFF2-40B4-BE49-F238E27FC236}">
                    <a16:creationId xmlns:a16="http://schemas.microsoft.com/office/drawing/2014/main" id="{3940E165-96F8-4B0C-816E-241ED046A4F6}"/>
                  </a:ext>
                </a:extLst>
              </p:cNvPr>
              <p:cNvSpPr txBox="1">
                <a:spLocks noRot="1" noChangeAspect="1" noMove="1" noResize="1" noEditPoints="1" noAdjustHandles="1" noChangeArrowheads="1" noChangeShapeType="1" noTextEdit="1"/>
              </p:cNvSpPr>
              <p:nvPr/>
            </p:nvSpPr>
            <p:spPr>
              <a:xfrm>
                <a:off x="9557655" y="2401143"/>
                <a:ext cx="364011" cy="307777"/>
              </a:xfrm>
              <a:prstGeom prst="rect">
                <a:avLst/>
              </a:prstGeom>
              <a:blipFill>
                <a:blip r:embed="rId20"/>
                <a:stretch>
                  <a:fillRect l="-25000" b="-18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5" name="文本框 150">
                <a:extLst>
                  <a:ext uri="{FF2B5EF4-FFF2-40B4-BE49-F238E27FC236}">
                    <a16:creationId xmlns:a16="http://schemas.microsoft.com/office/drawing/2014/main" id="{92D28B92-16D9-4E86-BA5A-C66FCD05FCB4}"/>
                  </a:ext>
                </a:extLst>
              </p:cNvPr>
              <p:cNvSpPr txBox="1"/>
              <p:nvPr/>
            </p:nvSpPr>
            <p:spPr>
              <a:xfrm>
                <a:off x="7882117" y="4955897"/>
                <a:ext cx="295850" cy="276998"/>
              </a:xfrm>
              <a:prstGeom prst="rect">
                <a:avLst/>
              </a:prstGeom>
              <a:noFill/>
            </p:spPr>
            <p:txBody>
              <a:bodyPr wrap="non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defRPr/>
                </a:pPr>
                <a14:m>
                  <m:oMathPara xmlns:m="http://schemas.openxmlformats.org/officeDocument/2006/math">
                    <m:oMathParaPr>
                      <m:jc m:val="centerGroup"/>
                    </m:oMathParaPr>
                    <m:oMath xmlns:m="http://schemas.openxmlformats.org/officeDocument/2006/math">
                      <m:sSub>
                        <m:sSubPr>
                          <m:ctrlPr>
                            <a:rPr lang="en-US" altLang="zh-CN" b="1" i="1" smtClean="0">
                              <a:solidFill>
                                <a:prstClr val="black">
                                  <a:lumMod val="75000"/>
                                  <a:lumOff val="25000"/>
                                </a:prstClr>
                              </a:solidFill>
                              <a:latin typeface="Cambria Math" panose="02040503050406030204" pitchFamily="18" charset="0"/>
                            </a:rPr>
                          </m:ctrlPr>
                        </m:sSubPr>
                        <m:e>
                          <m:r>
                            <a:rPr lang="en-US" altLang="zh-CN" b="1" i="1" smtClean="0">
                              <a:solidFill>
                                <a:prstClr val="black">
                                  <a:lumMod val="75000"/>
                                  <a:lumOff val="25000"/>
                                </a:prstClr>
                              </a:solidFill>
                              <a:latin typeface="Cambria Math" panose="02040503050406030204" pitchFamily="18" charset="0"/>
                            </a:rPr>
                            <m:t>𝑶</m:t>
                          </m:r>
                        </m:e>
                        <m:sub>
                          <m:r>
                            <a:rPr lang="en-US" altLang="zh-CN" i="1" smtClean="0">
                              <a:solidFill>
                                <a:prstClr val="black">
                                  <a:lumMod val="75000"/>
                                  <a:lumOff val="25000"/>
                                </a:prstClr>
                              </a:solidFill>
                              <a:latin typeface="Cambria Math" panose="02040503050406030204" pitchFamily="18" charset="0"/>
                            </a:rPr>
                            <m:t>𝑖</m:t>
                          </m:r>
                        </m:sub>
                      </m:sSub>
                    </m:oMath>
                  </m:oMathPara>
                </a14:m>
                <a:endParaRPr lang="zh-CN" altLang="en-US" b="1" dirty="0">
                  <a:solidFill>
                    <a:prstClr val="black">
                      <a:lumMod val="75000"/>
                      <a:lumOff val="25000"/>
                    </a:prstClr>
                  </a:solidFill>
                  <a:latin typeface="Calibri" panose="020F0502020204030204"/>
                  <a:ea typeface="等线" panose="02010600030101010101" pitchFamily="2" charset="-122"/>
                </a:endParaRPr>
              </a:p>
            </p:txBody>
          </p:sp>
        </mc:Choice>
        <mc:Fallback xmlns="">
          <p:sp>
            <p:nvSpPr>
              <p:cNvPr id="115" name="文本框 150">
                <a:extLst>
                  <a:ext uri="{FF2B5EF4-FFF2-40B4-BE49-F238E27FC236}">
                    <a16:creationId xmlns:a16="http://schemas.microsoft.com/office/drawing/2014/main" id="{92D28B92-16D9-4E86-BA5A-C66FCD05FCB4}"/>
                  </a:ext>
                </a:extLst>
              </p:cNvPr>
              <p:cNvSpPr txBox="1">
                <a:spLocks noRot="1" noChangeAspect="1" noMove="1" noResize="1" noEditPoints="1" noAdjustHandles="1" noChangeArrowheads="1" noChangeShapeType="1" noTextEdit="1"/>
              </p:cNvSpPr>
              <p:nvPr/>
            </p:nvSpPr>
            <p:spPr>
              <a:xfrm>
                <a:off x="7882117" y="4955897"/>
                <a:ext cx="295850" cy="276998"/>
              </a:xfrm>
              <a:prstGeom prst="rect">
                <a:avLst/>
              </a:prstGeom>
              <a:blipFill>
                <a:blip r:embed="rId21"/>
                <a:stretch>
                  <a:fillRect l="-20408" r="-6122" b="-1777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6" name="文本框 150">
                <a:extLst>
                  <a:ext uri="{FF2B5EF4-FFF2-40B4-BE49-F238E27FC236}">
                    <a16:creationId xmlns:a16="http://schemas.microsoft.com/office/drawing/2014/main" id="{F6453E40-1901-4C65-A173-EB219EB5AF68}"/>
                  </a:ext>
                </a:extLst>
              </p:cNvPr>
              <p:cNvSpPr txBox="1"/>
              <p:nvPr/>
            </p:nvSpPr>
            <p:spPr>
              <a:xfrm>
                <a:off x="7638568" y="2920806"/>
                <a:ext cx="252699" cy="307777"/>
              </a:xfrm>
              <a:prstGeom prst="rect">
                <a:avLst/>
              </a:prstGeom>
              <a:noFill/>
            </p:spPr>
            <p:txBody>
              <a:bodyPr wrap="non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defRPr/>
                </a:pPr>
                <a14:m>
                  <m:oMathPara xmlns:m="http://schemas.openxmlformats.org/officeDocument/2006/math">
                    <m:oMathParaPr>
                      <m:jc m:val="centerGroup"/>
                    </m:oMathParaPr>
                    <m:oMath xmlns:m="http://schemas.openxmlformats.org/officeDocument/2006/math">
                      <m:sSub>
                        <m:sSubPr>
                          <m:ctrlPr>
                            <a:rPr lang="en-US" altLang="zh-CN" sz="2000" b="1" i="1" smtClean="0">
                              <a:solidFill>
                                <a:prstClr val="black">
                                  <a:lumMod val="75000"/>
                                  <a:lumOff val="25000"/>
                                </a:prstClr>
                              </a:solidFill>
                              <a:latin typeface="Cambria Math" panose="02040503050406030204" pitchFamily="18" charset="0"/>
                            </a:rPr>
                          </m:ctrlPr>
                        </m:sSubPr>
                        <m:e>
                          <m:r>
                            <a:rPr lang="en-US" altLang="zh-CN" sz="2000" b="1" i="1" smtClean="0">
                              <a:solidFill>
                                <a:prstClr val="black">
                                  <a:lumMod val="75000"/>
                                  <a:lumOff val="25000"/>
                                </a:prstClr>
                              </a:solidFill>
                              <a:latin typeface="Cambria Math" panose="02040503050406030204" pitchFamily="18" charset="0"/>
                            </a:rPr>
                            <m:t>𝑰</m:t>
                          </m:r>
                        </m:e>
                        <m:sub>
                          <m:r>
                            <a:rPr lang="en-US" altLang="zh-CN" sz="2000" i="1" smtClean="0">
                              <a:solidFill>
                                <a:prstClr val="black">
                                  <a:lumMod val="75000"/>
                                  <a:lumOff val="25000"/>
                                </a:prstClr>
                              </a:solidFill>
                              <a:latin typeface="Cambria Math" panose="02040503050406030204" pitchFamily="18" charset="0"/>
                            </a:rPr>
                            <m:t>𝑖</m:t>
                          </m:r>
                        </m:sub>
                      </m:sSub>
                    </m:oMath>
                  </m:oMathPara>
                </a14:m>
                <a:endParaRPr lang="zh-CN" altLang="en-US" sz="2000" b="1" dirty="0">
                  <a:solidFill>
                    <a:prstClr val="black">
                      <a:lumMod val="75000"/>
                      <a:lumOff val="25000"/>
                    </a:prstClr>
                  </a:solidFill>
                  <a:latin typeface="Calibri" panose="020F0502020204030204"/>
                  <a:ea typeface="等线" panose="02010600030101010101" pitchFamily="2" charset="-122"/>
                </a:endParaRPr>
              </a:p>
            </p:txBody>
          </p:sp>
        </mc:Choice>
        <mc:Fallback xmlns="">
          <p:sp>
            <p:nvSpPr>
              <p:cNvPr id="116" name="文本框 150">
                <a:extLst>
                  <a:ext uri="{FF2B5EF4-FFF2-40B4-BE49-F238E27FC236}">
                    <a16:creationId xmlns:a16="http://schemas.microsoft.com/office/drawing/2014/main" id="{F6453E40-1901-4C65-A173-EB219EB5AF68}"/>
                  </a:ext>
                </a:extLst>
              </p:cNvPr>
              <p:cNvSpPr txBox="1">
                <a:spLocks noRot="1" noChangeAspect="1" noMove="1" noResize="1" noEditPoints="1" noAdjustHandles="1" noChangeArrowheads="1" noChangeShapeType="1" noTextEdit="1"/>
              </p:cNvSpPr>
              <p:nvPr/>
            </p:nvSpPr>
            <p:spPr>
              <a:xfrm>
                <a:off x="7638568" y="2920806"/>
                <a:ext cx="252699" cy="307777"/>
              </a:xfrm>
              <a:prstGeom prst="rect">
                <a:avLst/>
              </a:prstGeom>
              <a:blipFill>
                <a:blip r:embed="rId22"/>
                <a:stretch>
                  <a:fillRect l="-21951" r="-9756" b="-1568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7" name="文本框 150">
                <a:extLst>
                  <a:ext uri="{FF2B5EF4-FFF2-40B4-BE49-F238E27FC236}">
                    <a16:creationId xmlns:a16="http://schemas.microsoft.com/office/drawing/2014/main" id="{E688B897-CB27-4ABA-8586-EA79FF1AF3C0}"/>
                  </a:ext>
                </a:extLst>
              </p:cNvPr>
              <p:cNvSpPr txBox="1"/>
              <p:nvPr/>
            </p:nvSpPr>
            <p:spPr>
              <a:xfrm>
                <a:off x="8404528" y="3560143"/>
                <a:ext cx="312651" cy="299250"/>
              </a:xfrm>
              <a:prstGeom prst="rect">
                <a:avLst/>
              </a:prstGeom>
              <a:noFill/>
            </p:spPr>
            <p:txBody>
              <a:bodyPr wrap="non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14:m>
                  <m:oMathPara xmlns:m="http://schemas.openxmlformats.org/officeDocument/2006/math">
                    <m:oMathParaPr>
                      <m:jc m:val="centerGroup"/>
                    </m:oMathParaPr>
                    <m:oMath xmlns:m="http://schemas.openxmlformats.org/officeDocument/2006/math">
                      <m:sSubSup>
                        <m:sSubSupPr>
                          <m:ctrlPr>
                            <a:rPr lang="en-US" altLang="zh-CN" b="1" i="1" smtClean="0">
                              <a:solidFill>
                                <a:prstClr val="black">
                                  <a:lumMod val="75000"/>
                                  <a:lumOff val="25000"/>
                                </a:prstClr>
                              </a:solidFill>
                              <a:latin typeface="Cambria Math" panose="02040503050406030204" pitchFamily="18" charset="0"/>
                            </a:rPr>
                          </m:ctrlPr>
                        </m:sSubSupPr>
                        <m:e>
                          <m:r>
                            <a:rPr lang="en-US" altLang="zh-CN" b="1" i="1" smtClean="0">
                              <a:solidFill>
                                <a:prstClr val="black">
                                  <a:lumMod val="75000"/>
                                  <a:lumOff val="25000"/>
                                </a:prstClr>
                              </a:solidFill>
                              <a:latin typeface="Cambria Math" panose="02040503050406030204" pitchFamily="18" charset="0"/>
                            </a:rPr>
                            <m:t>𝒑</m:t>
                          </m:r>
                        </m:e>
                        <m:sub>
                          <m:r>
                            <a:rPr lang="en-US" altLang="zh-CN" i="1" smtClean="0">
                              <a:solidFill>
                                <a:prstClr val="black">
                                  <a:lumMod val="75000"/>
                                  <a:lumOff val="25000"/>
                                </a:prstClr>
                              </a:solidFill>
                              <a:latin typeface="Cambria Math" panose="02040503050406030204" pitchFamily="18" charset="0"/>
                            </a:rPr>
                            <m:t>𝑘</m:t>
                          </m:r>
                        </m:sub>
                        <m:sup>
                          <m:r>
                            <a:rPr lang="en-US" altLang="zh-CN" i="1" smtClean="0">
                              <a:solidFill>
                                <a:prstClr val="black">
                                  <a:lumMod val="75000"/>
                                  <a:lumOff val="25000"/>
                                </a:prstClr>
                              </a:solidFill>
                              <a:latin typeface="Cambria Math" panose="02040503050406030204" pitchFamily="18" charset="0"/>
                            </a:rPr>
                            <m:t>𝑖</m:t>
                          </m:r>
                        </m:sup>
                      </m:sSubSup>
                    </m:oMath>
                  </m:oMathPara>
                </a14:m>
                <a:endParaRPr lang="zh-CN" altLang="en-US" b="1" dirty="0">
                  <a:solidFill>
                    <a:prstClr val="black">
                      <a:lumMod val="75000"/>
                      <a:lumOff val="25000"/>
                    </a:prstClr>
                  </a:solidFill>
                  <a:latin typeface="Calibri" panose="020F0502020204030204"/>
                  <a:ea typeface="等线" panose="02010600030101010101" pitchFamily="2" charset="-122"/>
                </a:endParaRPr>
              </a:p>
            </p:txBody>
          </p:sp>
        </mc:Choice>
        <mc:Fallback xmlns="">
          <p:sp>
            <p:nvSpPr>
              <p:cNvPr id="117" name="文本框 150">
                <a:extLst>
                  <a:ext uri="{FF2B5EF4-FFF2-40B4-BE49-F238E27FC236}">
                    <a16:creationId xmlns:a16="http://schemas.microsoft.com/office/drawing/2014/main" id="{E688B897-CB27-4ABA-8586-EA79FF1AF3C0}"/>
                  </a:ext>
                </a:extLst>
              </p:cNvPr>
              <p:cNvSpPr txBox="1">
                <a:spLocks noRot="1" noChangeAspect="1" noMove="1" noResize="1" noEditPoints="1" noAdjustHandles="1" noChangeArrowheads="1" noChangeShapeType="1" noTextEdit="1"/>
              </p:cNvSpPr>
              <p:nvPr/>
            </p:nvSpPr>
            <p:spPr>
              <a:xfrm>
                <a:off x="8404528" y="3560143"/>
                <a:ext cx="312651" cy="299250"/>
              </a:xfrm>
              <a:prstGeom prst="rect">
                <a:avLst/>
              </a:prstGeom>
              <a:blipFill>
                <a:blip r:embed="rId23"/>
                <a:stretch>
                  <a:fillRect l="-19608" t="-2041" r="-7843" b="-24490"/>
                </a:stretch>
              </a:blipFill>
            </p:spPr>
            <p:txBody>
              <a:bodyPr/>
              <a:lstStyle/>
              <a:p>
                <a:r>
                  <a:rPr lang="zh-CN" altLang="en-US">
                    <a:noFill/>
                  </a:rPr>
                  <a:t> </a:t>
                </a:r>
              </a:p>
            </p:txBody>
          </p:sp>
        </mc:Fallback>
      </mc:AlternateContent>
      <p:sp>
        <p:nvSpPr>
          <p:cNvPr id="118" name="椭圆 117">
            <a:extLst>
              <a:ext uri="{FF2B5EF4-FFF2-40B4-BE49-F238E27FC236}">
                <a16:creationId xmlns:a16="http://schemas.microsoft.com/office/drawing/2014/main" id="{9802DAA4-C795-4AEB-A2FA-1E629CA159A0}"/>
              </a:ext>
            </a:extLst>
          </p:cNvPr>
          <p:cNvSpPr>
            <a:spLocks noChangeAspect="1"/>
          </p:cNvSpPr>
          <p:nvPr/>
        </p:nvSpPr>
        <p:spPr>
          <a:xfrm rot="16200000">
            <a:off x="10043768" y="2531123"/>
            <a:ext cx="190407" cy="181088"/>
          </a:xfrm>
          <a:prstGeom prst="ellipse">
            <a:avLst/>
          </a:prstGeom>
          <a:solidFill>
            <a:sysClr val="window" lastClr="FFFFFF"/>
          </a:solidFill>
          <a:ln w="25400" cap="flat" cmpd="sng" algn="ctr">
            <a:solidFill>
              <a:srgbClr val="FF5757"/>
            </a:solidFill>
            <a:prstDash val="sysDash"/>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lumMod val="75000"/>
                  <a:lumOff val="25000"/>
                </a:prstClr>
              </a:solidFill>
              <a:effectLst/>
              <a:uLnTx/>
              <a:uFillTx/>
              <a:latin typeface="等线" panose="020F0502020204030204"/>
              <a:ea typeface="等线" panose="02010600030101010101" pitchFamily="2" charset="-122"/>
              <a:cs typeface="+mn-cs"/>
            </a:endParaRPr>
          </a:p>
        </p:txBody>
      </p:sp>
      <p:sp>
        <p:nvSpPr>
          <p:cNvPr id="94" name="矩形 93">
            <a:extLst>
              <a:ext uri="{FF2B5EF4-FFF2-40B4-BE49-F238E27FC236}">
                <a16:creationId xmlns:a16="http://schemas.microsoft.com/office/drawing/2014/main" id="{519B9425-38C4-49E2-AE9A-E8912AFD3FB7}"/>
              </a:ext>
            </a:extLst>
          </p:cNvPr>
          <p:cNvSpPr>
            <a:spLocks/>
          </p:cNvSpPr>
          <p:nvPr/>
        </p:nvSpPr>
        <p:spPr>
          <a:xfrm>
            <a:off x="8580747" y="2099885"/>
            <a:ext cx="1196867" cy="477054"/>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lnSpc>
                <a:spcPts val="1500"/>
              </a:lnSpc>
            </a:pPr>
            <a:r>
              <a:rPr lang="en-US" altLang="zh-CN" sz="1400" b="1" dirty="0">
                <a:solidFill>
                  <a:srgbClr val="EA4A54"/>
                </a:solidFill>
                <a:latin typeface="微软雅黑" panose="020B0503020204020204" pitchFamily="34" charset="-122"/>
                <a:ea typeface="微软雅黑" panose="020B0503020204020204" pitchFamily="34" charset="-122"/>
              </a:rPr>
              <a:t>3D Feature Point</a:t>
            </a:r>
            <a:endParaRPr lang="zh-CN" altLang="en-US" sz="1400" b="1" i="1" dirty="0">
              <a:solidFill>
                <a:srgbClr val="EA4A54"/>
              </a:solidFill>
              <a:latin typeface="微软雅黑" panose="020B0503020204020204" pitchFamily="34" charset="-122"/>
              <a:ea typeface="微软雅黑" panose="020B0503020204020204" pitchFamily="34" charset="-122"/>
            </a:endParaRPr>
          </a:p>
        </p:txBody>
      </p:sp>
      <p:pic>
        <p:nvPicPr>
          <p:cNvPr id="153" name="图片 152">
            <a:extLst>
              <a:ext uri="{FF2B5EF4-FFF2-40B4-BE49-F238E27FC236}">
                <a16:creationId xmlns:a16="http://schemas.microsoft.com/office/drawing/2014/main" id="{83CC9D9A-BBDA-47F5-9390-4702E3F6595C}"/>
              </a:ext>
            </a:extLst>
          </p:cNvPr>
          <p:cNvPicPr>
            <a:picLocks noChangeAspect="1"/>
          </p:cNvPicPr>
          <p:nvPr/>
        </p:nvPicPr>
        <p:blipFill>
          <a:blip r:embed="rId24"/>
          <a:stretch>
            <a:fillRect/>
          </a:stretch>
        </p:blipFill>
        <p:spPr>
          <a:xfrm>
            <a:off x="7525616" y="5557131"/>
            <a:ext cx="3200220" cy="542011"/>
          </a:xfrm>
          <a:prstGeom prst="rect">
            <a:avLst/>
          </a:prstGeom>
        </p:spPr>
      </p:pic>
      <p:cxnSp>
        <p:nvCxnSpPr>
          <p:cNvPr id="154" name="直接连接符 153">
            <a:extLst>
              <a:ext uri="{FF2B5EF4-FFF2-40B4-BE49-F238E27FC236}">
                <a16:creationId xmlns:a16="http://schemas.microsoft.com/office/drawing/2014/main" id="{5EC29402-67CD-4E1C-A423-85E526048CEF}"/>
              </a:ext>
            </a:extLst>
          </p:cNvPr>
          <p:cNvCxnSpPr>
            <a:cxnSpLocks/>
          </p:cNvCxnSpPr>
          <p:nvPr/>
        </p:nvCxnSpPr>
        <p:spPr>
          <a:xfrm>
            <a:off x="7608168" y="6165304"/>
            <a:ext cx="1584176" cy="0"/>
          </a:xfrm>
          <a:prstGeom prst="line">
            <a:avLst/>
          </a:prstGeom>
          <a:ln w="38100">
            <a:solidFill>
              <a:srgbClr val="3365AF"/>
            </a:solidFill>
          </a:ln>
        </p:spPr>
        <p:style>
          <a:lnRef idx="1">
            <a:schemeClr val="accent1"/>
          </a:lnRef>
          <a:fillRef idx="0">
            <a:schemeClr val="accent1"/>
          </a:fillRef>
          <a:effectRef idx="0">
            <a:schemeClr val="accent1"/>
          </a:effectRef>
          <a:fontRef idx="minor">
            <a:schemeClr val="tx1"/>
          </a:fontRef>
        </p:style>
      </p:cxnSp>
      <p:sp>
        <p:nvSpPr>
          <p:cNvPr id="155" name="矩形 154">
            <a:extLst>
              <a:ext uri="{FF2B5EF4-FFF2-40B4-BE49-F238E27FC236}">
                <a16:creationId xmlns:a16="http://schemas.microsoft.com/office/drawing/2014/main" id="{F1922A0B-4BD1-43FB-8EF2-972087A29776}"/>
              </a:ext>
            </a:extLst>
          </p:cNvPr>
          <p:cNvSpPr/>
          <p:nvPr/>
        </p:nvSpPr>
        <p:spPr>
          <a:xfrm>
            <a:off x="9984432" y="2081121"/>
            <a:ext cx="741403" cy="700703"/>
          </a:xfrm>
          <a:prstGeom prst="rect">
            <a:avLst/>
          </a:prstGeom>
          <a:ln w="31750">
            <a:solidFill>
              <a:srgbClr val="3365A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56" name="文本框 150">
                <a:extLst>
                  <a:ext uri="{FF2B5EF4-FFF2-40B4-BE49-F238E27FC236}">
                    <a16:creationId xmlns:a16="http://schemas.microsoft.com/office/drawing/2014/main" id="{B55D1CC1-F0C2-45B1-A498-A1BFB8EE3A1C}"/>
                  </a:ext>
                </a:extLst>
              </p:cNvPr>
              <p:cNvSpPr txBox="1"/>
              <p:nvPr/>
            </p:nvSpPr>
            <p:spPr>
              <a:xfrm>
                <a:off x="7943503" y="2536979"/>
                <a:ext cx="332849" cy="307777"/>
              </a:xfrm>
              <a:prstGeom prst="rect">
                <a:avLst/>
              </a:prstGeom>
              <a:noFill/>
            </p:spPr>
            <p:txBody>
              <a:bodyPr wrap="non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defRPr/>
                </a:pPr>
                <a14:m>
                  <m:oMathPara xmlns:m="http://schemas.openxmlformats.org/officeDocument/2006/math">
                    <m:oMathParaPr>
                      <m:jc m:val="centerGroup"/>
                    </m:oMathParaPr>
                    <m:oMath xmlns:m="http://schemas.openxmlformats.org/officeDocument/2006/math">
                      <m:sSub>
                        <m:sSubPr>
                          <m:ctrlPr>
                            <a:rPr lang="en-US" altLang="zh-CN" sz="2000" b="1" i="1" smtClean="0">
                              <a:solidFill>
                                <a:prstClr val="black">
                                  <a:lumMod val="75000"/>
                                  <a:lumOff val="25000"/>
                                </a:prstClr>
                              </a:solidFill>
                              <a:latin typeface="Cambria Math" panose="02040503050406030204" pitchFamily="18" charset="0"/>
                            </a:rPr>
                          </m:ctrlPr>
                        </m:sSubPr>
                        <m:e>
                          <m:r>
                            <a:rPr lang="en-US" altLang="zh-CN" sz="2000" b="1" i="1" smtClean="0">
                              <a:solidFill>
                                <a:prstClr val="black">
                                  <a:lumMod val="75000"/>
                                  <a:lumOff val="25000"/>
                                </a:prstClr>
                              </a:solidFill>
                              <a:latin typeface="Cambria Math" panose="02040503050406030204" pitchFamily="18" charset="0"/>
                            </a:rPr>
                            <m:t>𝑫</m:t>
                          </m:r>
                        </m:e>
                        <m:sub>
                          <m:r>
                            <a:rPr lang="en-US" altLang="zh-CN" sz="2000" i="1" smtClean="0">
                              <a:solidFill>
                                <a:prstClr val="black">
                                  <a:lumMod val="75000"/>
                                  <a:lumOff val="25000"/>
                                </a:prstClr>
                              </a:solidFill>
                              <a:latin typeface="Cambria Math" panose="02040503050406030204" pitchFamily="18" charset="0"/>
                            </a:rPr>
                            <m:t>𝑖</m:t>
                          </m:r>
                        </m:sub>
                      </m:sSub>
                    </m:oMath>
                  </m:oMathPara>
                </a14:m>
                <a:endParaRPr lang="zh-CN" altLang="en-US" sz="2000" b="1" dirty="0">
                  <a:solidFill>
                    <a:prstClr val="black">
                      <a:lumMod val="75000"/>
                      <a:lumOff val="25000"/>
                    </a:prstClr>
                  </a:solidFill>
                  <a:latin typeface="Calibri" panose="020F0502020204030204"/>
                  <a:ea typeface="等线" panose="02010600030101010101" pitchFamily="2" charset="-122"/>
                </a:endParaRPr>
              </a:p>
            </p:txBody>
          </p:sp>
        </mc:Choice>
        <mc:Fallback xmlns="">
          <p:sp>
            <p:nvSpPr>
              <p:cNvPr id="156" name="文本框 150">
                <a:extLst>
                  <a:ext uri="{FF2B5EF4-FFF2-40B4-BE49-F238E27FC236}">
                    <a16:creationId xmlns:a16="http://schemas.microsoft.com/office/drawing/2014/main" id="{B55D1CC1-F0C2-45B1-A498-A1BFB8EE3A1C}"/>
                  </a:ext>
                </a:extLst>
              </p:cNvPr>
              <p:cNvSpPr txBox="1">
                <a:spLocks noRot="1" noChangeAspect="1" noMove="1" noResize="1" noEditPoints="1" noAdjustHandles="1" noChangeArrowheads="1" noChangeShapeType="1" noTextEdit="1"/>
              </p:cNvSpPr>
              <p:nvPr/>
            </p:nvSpPr>
            <p:spPr>
              <a:xfrm>
                <a:off x="7943503" y="2536979"/>
                <a:ext cx="332849" cy="307777"/>
              </a:xfrm>
              <a:prstGeom prst="rect">
                <a:avLst/>
              </a:prstGeom>
              <a:blipFill>
                <a:blip r:embed="rId25"/>
                <a:stretch>
                  <a:fillRect l="-16364" r="-7273" b="-1568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7076335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500"/>
                                        <p:tgtEl>
                                          <p:spTgt spid="10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0"/>
                                        </p:tgtEl>
                                        <p:attrNameLst>
                                          <p:attrName>style.visibility</p:attrName>
                                        </p:attrNameLst>
                                      </p:cBhvr>
                                      <p:to>
                                        <p:strVal val="visible"/>
                                      </p:to>
                                    </p:set>
                                    <p:animEffect transition="in" filter="fade">
                                      <p:cBhvr>
                                        <p:cTn id="10" dur="500"/>
                                        <p:tgtEl>
                                          <p:spTgt spid="1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1"/>
                                        </p:tgtEl>
                                        <p:attrNameLst>
                                          <p:attrName>style.visibility</p:attrName>
                                        </p:attrNameLst>
                                      </p:cBhvr>
                                      <p:to>
                                        <p:strVal val="visible"/>
                                      </p:to>
                                    </p:set>
                                    <p:animEffect transition="in" filter="fade">
                                      <p:cBhvr>
                                        <p:cTn id="13" dur="500"/>
                                        <p:tgtEl>
                                          <p:spTgt spid="111"/>
                                        </p:tgtEl>
                                      </p:cBhvr>
                                    </p:animEffect>
                                  </p:childTnLst>
                                </p:cTn>
                              </p:par>
                              <p:par>
                                <p:cTn id="14" presetID="10" presetClass="entr" presetSubtype="0" fill="hold" nodeType="withEffect">
                                  <p:stCondLst>
                                    <p:cond delay="0"/>
                                  </p:stCondLst>
                                  <p:childTnLst>
                                    <p:set>
                                      <p:cBhvr>
                                        <p:cTn id="15" dur="1" fill="hold">
                                          <p:stCondLst>
                                            <p:cond delay="0"/>
                                          </p:stCondLst>
                                        </p:cTn>
                                        <p:tgtEl>
                                          <p:spTgt spid="112"/>
                                        </p:tgtEl>
                                        <p:attrNameLst>
                                          <p:attrName>style.visibility</p:attrName>
                                        </p:attrNameLst>
                                      </p:cBhvr>
                                      <p:to>
                                        <p:strVal val="visible"/>
                                      </p:to>
                                    </p:set>
                                    <p:animEffect transition="in" filter="fade">
                                      <p:cBhvr>
                                        <p:cTn id="16" dur="500"/>
                                        <p:tgtEl>
                                          <p:spTgt spid="1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3"/>
                                        </p:tgtEl>
                                        <p:attrNameLst>
                                          <p:attrName>style.visibility</p:attrName>
                                        </p:attrNameLst>
                                      </p:cBhvr>
                                      <p:to>
                                        <p:strVal val="visible"/>
                                      </p:to>
                                    </p:set>
                                    <p:animEffect transition="in" filter="fade">
                                      <p:cBhvr>
                                        <p:cTn id="19" dur="500"/>
                                        <p:tgtEl>
                                          <p:spTgt spid="1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4"/>
                                        </p:tgtEl>
                                        <p:attrNameLst>
                                          <p:attrName>style.visibility</p:attrName>
                                        </p:attrNameLst>
                                      </p:cBhvr>
                                      <p:to>
                                        <p:strVal val="visible"/>
                                      </p:to>
                                    </p:set>
                                    <p:animEffect transition="in" filter="fade">
                                      <p:cBhvr>
                                        <p:cTn id="22" dur="500"/>
                                        <p:tgtEl>
                                          <p:spTgt spid="1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5"/>
                                        </p:tgtEl>
                                        <p:attrNameLst>
                                          <p:attrName>style.visibility</p:attrName>
                                        </p:attrNameLst>
                                      </p:cBhvr>
                                      <p:to>
                                        <p:strVal val="visible"/>
                                      </p:to>
                                    </p:set>
                                    <p:animEffect transition="in" filter="fade">
                                      <p:cBhvr>
                                        <p:cTn id="25" dur="500"/>
                                        <p:tgtEl>
                                          <p:spTgt spid="1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6"/>
                                        </p:tgtEl>
                                        <p:attrNameLst>
                                          <p:attrName>style.visibility</p:attrName>
                                        </p:attrNameLst>
                                      </p:cBhvr>
                                      <p:to>
                                        <p:strVal val="visible"/>
                                      </p:to>
                                    </p:set>
                                    <p:animEffect transition="in" filter="fade">
                                      <p:cBhvr>
                                        <p:cTn id="28" dur="500"/>
                                        <p:tgtEl>
                                          <p:spTgt spid="1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7"/>
                                        </p:tgtEl>
                                        <p:attrNameLst>
                                          <p:attrName>style.visibility</p:attrName>
                                        </p:attrNameLst>
                                      </p:cBhvr>
                                      <p:to>
                                        <p:strVal val="visible"/>
                                      </p:to>
                                    </p:set>
                                    <p:animEffect transition="in" filter="fade">
                                      <p:cBhvr>
                                        <p:cTn id="31" dur="500"/>
                                        <p:tgtEl>
                                          <p:spTgt spid="1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8"/>
                                        </p:tgtEl>
                                        <p:attrNameLst>
                                          <p:attrName>style.visibility</p:attrName>
                                        </p:attrNameLst>
                                      </p:cBhvr>
                                      <p:to>
                                        <p:strVal val="visible"/>
                                      </p:to>
                                    </p:set>
                                    <p:animEffect transition="in" filter="fade">
                                      <p:cBhvr>
                                        <p:cTn id="34" dur="500"/>
                                        <p:tgtEl>
                                          <p:spTgt spid="1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94"/>
                                        </p:tgtEl>
                                        <p:attrNameLst>
                                          <p:attrName>style.visibility</p:attrName>
                                        </p:attrNameLst>
                                      </p:cBhvr>
                                      <p:to>
                                        <p:strVal val="visible"/>
                                      </p:to>
                                    </p:set>
                                    <p:animEffect transition="in" filter="fade">
                                      <p:cBhvr>
                                        <p:cTn id="37" dur="500"/>
                                        <p:tgtEl>
                                          <p:spTgt spid="9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09"/>
                                        </p:tgtEl>
                                      </p:cBhvr>
                                    </p:animEffect>
                                    <p:set>
                                      <p:cBhvr>
                                        <p:cTn id="42" dur="1" fill="hold">
                                          <p:stCondLst>
                                            <p:cond delay="499"/>
                                          </p:stCondLst>
                                        </p:cTn>
                                        <p:tgtEl>
                                          <p:spTgt spid="109"/>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114"/>
                                        </p:tgtEl>
                                      </p:cBhvr>
                                    </p:animEffect>
                                    <p:set>
                                      <p:cBhvr>
                                        <p:cTn id="45" dur="1" fill="hold">
                                          <p:stCondLst>
                                            <p:cond delay="499"/>
                                          </p:stCondLst>
                                        </p:cTn>
                                        <p:tgtEl>
                                          <p:spTgt spid="114"/>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18"/>
                                        </p:tgtEl>
                                      </p:cBhvr>
                                    </p:animEffect>
                                    <p:set>
                                      <p:cBhvr>
                                        <p:cTn id="48" dur="1" fill="hold">
                                          <p:stCondLst>
                                            <p:cond delay="499"/>
                                          </p:stCondLst>
                                        </p:cTn>
                                        <p:tgtEl>
                                          <p:spTgt spid="118"/>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94"/>
                                        </p:tgtEl>
                                      </p:cBhvr>
                                    </p:animEffect>
                                    <p:set>
                                      <p:cBhvr>
                                        <p:cTn id="51" dur="1" fill="hold">
                                          <p:stCondLst>
                                            <p:cond delay="499"/>
                                          </p:stCondLst>
                                        </p:cTn>
                                        <p:tgtEl>
                                          <p:spTgt spid="94"/>
                                        </p:tgtEl>
                                        <p:attrNameLst>
                                          <p:attrName>style.visibility</p:attrName>
                                        </p:attrNameLst>
                                      </p:cBhvr>
                                      <p:to>
                                        <p:strVal val="hidden"/>
                                      </p:to>
                                    </p:set>
                                  </p:childTnLst>
                                </p:cTn>
                              </p:par>
                              <p:par>
                                <p:cTn id="52" presetID="10" presetClass="entr" presetSubtype="0" fill="hold" grpId="0" nodeType="withEffect">
                                  <p:stCondLst>
                                    <p:cond delay="0"/>
                                  </p:stCondLst>
                                  <p:childTnLst>
                                    <p:set>
                                      <p:cBhvr>
                                        <p:cTn id="53" dur="1" fill="hold">
                                          <p:stCondLst>
                                            <p:cond delay="0"/>
                                          </p:stCondLst>
                                        </p:cTn>
                                        <p:tgtEl>
                                          <p:spTgt spid="156"/>
                                        </p:tgtEl>
                                        <p:attrNameLst>
                                          <p:attrName>style.visibility</p:attrName>
                                        </p:attrNameLst>
                                      </p:cBhvr>
                                      <p:to>
                                        <p:strVal val="visible"/>
                                      </p:to>
                                    </p:set>
                                    <p:animEffect transition="in" filter="fade">
                                      <p:cBhvr>
                                        <p:cTn id="54" dur="500"/>
                                        <p:tgtEl>
                                          <p:spTgt spid="156"/>
                                        </p:tgtEl>
                                      </p:cBhvr>
                                    </p:animEffect>
                                  </p:childTnLst>
                                </p:cTn>
                              </p:par>
                              <p:par>
                                <p:cTn id="55" presetID="10" presetClass="entr" presetSubtype="0" fill="hold" nodeType="withEffect">
                                  <p:stCondLst>
                                    <p:cond delay="0"/>
                                  </p:stCondLst>
                                  <p:childTnLst>
                                    <p:set>
                                      <p:cBhvr>
                                        <p:cTn id="56" dur="1" fill="hold">
                                          <p:stCondLst>
                                            <p:cond delay="0"/>
                                          </p:stCondLst>
                                        </p:cTn>
                                        <p:tgtEl>
                                          <p:spTgt spid="138"/>
                                        </p:tgtEl>
                                        <p:attrNameLst>
                                          <p:attrName>style.visibility</p:attrName>
                                        </p:attrNameLst>
                                      </p:cBhvr>
                                      <p:to>
                                        <p:strVal val="visible"/>
                                      </p:to>
                                    </p:set>
                                    <p:animEffect transition="in" filter="fade">
                                      <p:cBhvr>
                                        <p:cTn id="57" dur="500"/>
                                        <p:tgtEl>
                                          <p:spTgt spid="13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39"/>
                                        </p:tgtEl>
                                        <p:attrNameLst>
                                          <p:attrName>style.visibility</p:attrName>
                                        </p:attrNameLst>
                                      </p:cBhvr>
                                      <p:to>
                                        <p:strVal val="visible"/>
                                      </p:to>
                                    </p:set>
                                    <p:animEffect transition="in" filter="fade">
                                      <p:cBhvr>
                                        <p:cTn id="60" dur="500"/>
                                        <p:tgtEl>
                                          <p:spTgt spid="139"/>
                                        </p:tgtEl>
                                      </p:cBhvr>
                                    </p:animEffect>
                                  </p:childTnLst>
                                </p:cTn>
                              </p:par>
                              <p:par>
                                <p:cTn id="61" presetID="10" presetClass="entr" presetSubtype="0" fill="hold" nodeType="withEffect">
                                  <p:stCondLst>
                                    <p:cond delay="0"/>
                                  </p:stCondLst>
                                  <p:childTnLst>
                                    <p:set>
                                      <p:cBhvr>
                                        <p:cTn id="62" dur="1" fill="hold">
                                          <p:stCondLst>
                                            <p:cond delay="0"/>
                                          </p:stCondLst>
                                        </p:cTn>
                                        <p:tgtEl>
                                          <p:spTgt spid="140"/>
                                        </p:tgtEl>
                                        <p:attrNameLst>
                                          <p:attrName>style.visibility</p:attrName>
                                        </p:attrNameLst>
                                      </p:cBhvr>
                                      <p:to>
                                        <p:strVal val="visible"/>
                                      </p:to>
                                    </p:set>
                                    <p:animEffect transition="in" filter="fade">
                                      <p:cBhvr>
                                        <p:cTn id="63" dur="500"/>
                                        <p:tgtEl>
                                          <p:spTgt spid="140"/>
                                        </p:tgtEl>
                                      </p:cBhvr>
                                    </p:animEffect>
                                  </p:childTnLst>
                                </p:cTn>
                              </p:par>
                              <p:par>
                                <p:cTn id="64" presetID="10" presetClass="entr" presetSubtype="0" fill="hold" nodeType="withEffect">
                                  <p:stCondLst>
                                    <p:cond delay="0"/>
                                  </p:stCondLst>
                                  <p:childTnLst>
                                    <p:set>
                                      <p:cBhvr>
                                        <p:cTn id="65" dur="1" fill="hold">
                                          <p:stCondLst>
                                            <p:cond delay="0"/>
                                          </p:stCondLst>
                                        </p:cTn>
                                        <p:tgtEl>
                                          <p:spTgt spid="143"/>
                                        </p:tgtEl>
                                        <p:attrNameLst>
                                          <p:attrName>style.visibility</p:attrName>
                                        </p:attrNameLst>
                                      </p:cBhvr>
                                      <p:to>
                                        <p:strVal val="visible"/>
                                      </p:to>
                                    </p:set>
                                    <p:animEffect transition="in" filter="fade">
                                      <p:cBhvr>
                                        <p:cTn id="66" dur="500"/>
                                        <p:tgtEl>
                                          <p:spTgt spid="143"/>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44"/>
                                        </p:tgtEl>
                                        <p:attrNameLst>
                                          <p:attrName>style.visibility</p:attrName>
                                        </p:attrNameLst>
                                      </p:cBhvr>
                                      <p:to>
                                        <p:strVal val="visible"/>
                                      </p:to>
                                    </p:set>
                                    <p:animEffect transition="in" filter="fade">
                                      <p:cBhvr>
                                        <p:cTn id="69" dur="500"/>
                                        <p:tgtEl>
                                          <p:spTgt spid="144"/>
                                        </p:tgtEl>
                                      </p:cBhvr>
                                    </p:animEffect>
                                  </p:childTnLst>
                                </p:cTn>
                              </p:par>
                              <p:par>
                                <p:cTn id="70" presetID="10" presetClass="entr" presetSubtype="0" fill="hold" nodeType="withEffect">
                                  <p:stCondLst>
                                    <p:cond delay="0"/>
                                  </p:stCondLst>
                                  <p:childTnLst>
                                    <p:set>
                                      <p:cBhvr>
                                        <p:cTn id="71" dur="1" fill="hold">
                                          <p:stCondLst>
                                            <p:cond delay="0"/>
                                          </p:stCondLst>
                                        </p:cTn>
                                        <p:tgtEl>
                                          <p:spTgt spid="145"/>
                                        </p:tgtEl>
                                        <p:attrNameLst>
                                          <p:attrName>style.visibility</p:attrName>
                                        </p:attrNameLst>
                                      </p:cBhvr>
                                      <p:to>
                                        <p:strVal val="visible"/>
                                      </p:to>
                                    </p:set>
                                    <p:animEffect transition="in" filter="fade">
                                      <p:cBhvr>
                                        <p:cTn id="72" dur="500"/>
                                        <p:tgtEl>
                                          <p:spTgt spid="145"/>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46"/>
                                        </p:tgtEl>
                                        <p:attrNameLst>
                                          <p:attrName>style.visibility</p:attrName>
                                        </p:attrNameLst>
                                      </p:cBhvr>
                                      <p:to>
                                        <p:strVal val="visible"/>
                                      </p:to>
                                    </p:set>
                                    <p:animEffect transition="in" filter="fade">
                                      <p:cBhvr>
                                        <p:cTn id="75" dur="500"/>
                                        <p:tgtEl>
                                          <p:spTgt spid="146"/>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47"/>
                                        </p:tgtEl>
                                        <p:attrNameLst>
                                          <p:attrName>style.visibility</p:attrName>
                                        </p:attrNameLst>
                                      </p:cBhvr>
                                      <p:to>
                                        <p:strVal val="visible"/>
                                      </p:to>
                                    </p:set>
                                    <p:animEffect transition="in" filter="fade">
                                      <p:cBhvr>
                                        <p:cTn id="78" dur="500"/>
                                        <p:tgtEl>
                                          <p:spTgt spid="147"/>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48"/>
                                        </p:tgtEl>
                                        <p:attrNameLst>
                                          <p:attrName>style.visibility</p:attrName>
                                        </p:attrNameLst>
                                      </p:cBhvr>
                                      <p:to>
                                        <p:strVal val="visible"/>
                                      </p:to>
                                    </p:set>
                                    <p:animEffect transition="in" filter="fade">
                                      <p:cBhvr>
                                        <p:cTn id="81" dur="500"/>
                                        <p:tgtEl>
                                          <p:spTgt spid="148"/>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149"/>
                                        </p:tgtEl>
                                        <p:attrNameLst>
                                          <p:attrName>style.visibility</p:attrName>
                                        </p:attrNameLst>
                                      </p:cBhvr>
                                      <p:to>
                                        <p:strVal val="visible"/>
                                      </p:to>
                                    </p:set>
                                    <p:animEffect transition="in" filter="fade">
                                      <p:cBhvr>
                                        <p:cTn id="84" dur="500"/>
                                        <p:tgtEl>
                                          <p:spTgt spid="149"/>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50"/>
                                        </p:tgtEl>
                                        <p:attrNameLst>
                                          <p:attrName>style.visibility</p:attrName>
                                        </p:attrNameLst>
                                      </p:cBhvr>
                                      <p:to>
                                        <p:strVal val="visible"/>
                                      </p:to>
                                    </p:set>
                                    <p:animEffect transition="in" filter="fade">
                                      <p:cBhvr>
                                        <p:cTn id="87" dur="500"/>
                                        <p:tgtEl>
                                          <p:spTgt spid="150"/>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151"/>
                                        </p:tgtEl>
                                        <p:attrNameLst>
                                          <p:attrName>style.visibility</p:attrName>
                                        </p:attrNameLst>
                                      </p:cBhvr>
                                      <p:to>
                                        <p:strVal val="visible"/>
                                      </p:to>
                                    </p:set>
                                    <p:animEffect transition="in" filter="fade">
                                      <p:cBhvr>
                                        <p:cTn id="90" dur="500"/>
                                        <p:tgtEl>
                                          <p:spTgt spid="151"/>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152"/>
                                        </p:tgtEl>
                                        <p:attrNameLst>
                                          <p:attrName>style.visibility</p:attrName>
                                        </p:attrNameLst>
                                      </p:cBhvr>
                                      <p:to>
                                        <p:strVal val="visible"/>
                                      </p:to>
                                    </p:set>
                                    <p:animEffect transition="in" filter="fade">
                                      <p:cBhvr>
                                        <p:cTn id="93" dur="500"/>
                                        <p:tgtEl>
                                          <p:spTgt spid="152"/>
                                        </p:tgtEl>
                                      </p:cBhvr>
                                    </p:animEffect>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nodeType="clickEffect">
                                  <p:stCondLst>
                                    <p:cond delay="0"/>
                                  </p:stCondLst>
                                  <p:childTnLst>
                                    <p:set>
                                      <p:cBhvr>
                                        <p:cTn id="97" dur="1" fill="hold">
                                          <p:stCondLst>
                                            <p:cond delay="0"/>
                                          </p:stCondLst>
                                        </p:cTn>
                                        <p:tgtEl>
                                          <p:spTgt spid="153"/>
                                        </p:tgtEl>
                                        <p:attrNameLst>
                                          <p:attrName>style.visibility</p:attrName>
                                        </p:attrNameLst>
                                      </p:cBhvr>
                                      <p:to>
                                        <p:strVal val="visible"/>
                                      </p:to>
                                    </p:set>
                                    <p:animEffect transition="in" filter="fade">
                                      <p:cBhvr>
                                        <p:cTn id="98" dur="1000"/>
                                        <p:tgtEl>
                                          <p:spTgt spid="153"/>
                                        </p:tgtEl>
                                      </p:cBhvr>
                                    </p:animEffect>
                                    <p:anim calcmode="lin" valueType="num">
                                      <p:cBhvr>
                                        <p:cTn id="99" dur="1000" fill="hold"/>
                                        <p:tgtEl>
                                          <p:spTgt spid="153"/>
                                        </p:tgtEl>
                                        <p:attrNameLst>
                                          <p:attrName>ppt_x</p:attrName>
                                        </p:attrNameLst>
                                      </p:cBhvr>
                                      <p:tavLst>
                                        <p:tav tm="0">
                                          <p:val>
                                            <p:strVal val="#ppt_x"/>
                                          </p:val>
                                        </p:tav>
                                        <p:tav tm="100000">
                                          <p:val>
                                            <p:strVal val="#ppt_x"/>
                                          </p:val>
                                        </p:tav>
                                      </p:tavLst>
                                    </p:anim>
                                    <p:anim calcmode="lin" valueType="num">
                                      <p:cBhvr>
                                        <p:cTn id="100" dur="1000" fill="hold"/>
                                        <p:tgtEl>
                                          <p:spTgt spid="153"/>
                                        </p:tgtEl>
                                        <p:attrNameLst>
                                          <p:attrName>ppt_y</p:attrName>
                                        </p:attrNameLst>
                                      </p:cBhvr>
                                      <p:tavLst>
                                        <p:tav tm="0">
                                          <p:val>
                                            <p:strVal val="#ppt_y+.1"/>
                                          </p:val>
                                        </p:tav>
                                        <p:tav tm="100000">
                                          <p:val>
                                            <p:strVal val="#ppt_y"/>
                                          </p:val>
                                        </p:tav>
                                      </p:tavLst>
                                    </p:anim>
                                  </p:childTnLst>
                                </p:cTn>
                              </p:par>
                            </p:childTnLst>
                          </p:cTn>
                        </p:par>
                        <p:par>
                          <p:cTn id="101" fill="hold">
                            <p:stCondLst>
                              <p:cond delay="1000"/>
                            </p:stCondLst>
                            <p:childTnLst>
                              <p:par>
                                <p:cTn id="102" presetID="22" presetClass="entr" presetSubtype="4" fill="hold" grpId="0" nodeType="afterEffect">
                                  <p:stCondLst>
                                    <p:cond delay="0"/>
                                  </p:stCondLst>
                                  <p:childTnLst>
                                    <p:set>
                                      <p:cBhvr>
                                        <p:cTn id="103" dur="1" fill="hold">
                                          <p:stCondLst>
                                            <p:cond delay="0"/>
                                          </p:stCondLst>
                                        </p:cTn>
                                        <p:tgtEl>
                                          <p:spTgt spid="155"/>
                                        </p:tgtEl>
                                        <p:attrNameLst>
                                          <p:attrName>style.visibility</p:attrName>
                                        </p:attrNameLst>
                                      </p:cBhvr>
                                      <p:to>
                                        <p:strVal val="visible"/>
                                      </p:to>
                                    </p:set>
                                    <p:animEffect transition="in" filter="wipe(down)">
                                      <p:cBhvr>
                                        <p:cTn id="104" dur="2000"/>
                                        <p:tgtEl>
                                          <p:spTgt spid="155"/>
                                        </p:tgtEl>
                                      </p:cBhvr>
                                    </p:animEffect>
                                  </p:childTnLst>
                                </p:cTn>
                              </p:par>
                              <p:par>
                                <p:cTn id="105" presetID="10" presetClass="entr" presetSubtype="0" fill="hold" nodeType="withEffect">
                                  <p:stCondLst>
                                    <p:cond delay="0"/>
                                  </p:stCondLst>
                                  <p:childTnLst>
                                    <p:set>
                                      <p:cBhvr>
                                        <p:cTn id="106" dur="1" fill="hold">
                                          <p:stCondLst>
                                            <p:cond delay="0"/>
                                          </p:stCondLst>
                                        </p:cTn>
                                        <p:tgtEl>
                                          <p:spTgt spid="154"/>
                                        </p:tgtEl>
                                        <p:attrNameLst>
                                          <p:attrName>style.visibility</p:attrName>
                                        </p:attrNameLst>
                                      </p:cBhvr>
                                      <p:to>
                                        <p:strVal val="visible"/>
                                      </p:to>
                                    </p:set>
                                    <p:animEffect transition="in" filter="fade">
                                      <p:cBhvr>
                                        <p:cTn id="107" dur="500"/>
                                        <p:tgtEl>
                                          <p:spTgt spid="154"/>
                                        </p:tgtEl>
                                      </p:cBhvr>
                                    </p:animEffect>
                                  </p:childTnLst>
                                </p:cTn>
                              </p:par>
                              <p:par>
                                <p:cTn id="108" presetID="26" presetClass="emph" presetSubtype="0" repeatCount="3000" fill="hold" nodeType="withEffect">
                                  <p:stCondLst>
                                    <p:cond delay="0"/>
                                  </p:stCondLst>
                                  <p:childTnLst>
                                    <p:animEffect transition="out" filter="fade">
                                      <p:cBhvr>
                                        <p:cTn id="109" dur="1000" tmFilter="0, 0; .2, .5; .8, .5; 1, 0"/>
                                        <p:tgtEl>
                                          <p:spTgt spid="154"/>
                                        </p:tgtEl>
                                      </p:cBhvr>
                                    </p:animEffect>
                                    <p:animScale>
                                      <p:cBhvr>
                                        <p:cTn id="110" dur="500" autoRev="1" fill="hold"/>
                                        <p:tgtEl>
                                          <p:spTgt spid="15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animBg="1"/>
      <p:bldP spid="144" grpId="0" animBg="1"/>
      <p:bldP spid="146" grpId="0"/>
      <p:bldP spid="147" grpId="0" animBg="1"/>
      <p:bldP spid="148" grpId="0" animBg="1"/>
      <p:bldP spid="149" grpId="0"/>
      <p:bldP spid="150" grpId="0"/>
      <p:bldP spid="151" grpId="0"/>
      <p:bldP spid="152" grpId="0"/>
      <p:bldP spid="110" grpId="0" animBg="1"/>
      <p:bldP spid="111" grpId="0" animBg="1"/>
      <p:bldP spid="113" grpId="0" animBg="1"/>
      <p:bldP spid="114" grpId="0"/>
      <p:bldP spid="114" grpId="1"/>
      <p:bldP spid="115" grpId="0"/>
      <p:bldP spid="116" grpId="0"/>
      <p:bldP spid="117" grpId="0"/>
      <p:bldP spid="118" grpId="0" animBg="1"/>
      <p:bldP spid="118" grpId="1" animBg="1"/>
      <p:bldP spid="94" grpId="0"/>
      <p:bldP spid="94" grpId="1"/>
      <p:bldP spid="155" grpId="0" animBg="1"/>
      <p:bldP spid="15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6ED519A-F57D-4E31-B550-35A760B2E666}"/>
              </a:ext>
            </a:extLst>
          </p:cNvPr>
          <p:cNvSpPr>
            <a:spLocks noGrp="1"/>
          </p:cNvSpPr>
          <p:nvPr>
            <p:ph type="title"/>
          </p:nvPr>
        </p:nvSpPr>
        <p:spPr>
          <a:xfrm>
            <a:off x="711200" y="274638"/>
            <a:ext cx="10871200" cy="1020762"/>
          </a:xfrm>
        </p:spPr>
        <p:txBody>
          <a:bodyPr/>
          <a:lstStyle/>
          <a:p>
            <a:r>
              <a:rPr lang="en-US" altLang="zh-CN" sz="3600" dirty="0">
                <a:latin typeface="Comic Sans MS" panose="030F0702030302020204" pitchFamily="66" charset="0"/>
              </a:rPr>
              <a:t>Learning-embedded Motion Aware </a:t>
            </a:r>
            <a:br>
              <a:rPr lang="en-US" altLang="zh-CN" sz="3600" dirty="0">
                <a:latin typeface="Comic Sans MS" panose="030F0702030302020204" pitchFamily="66" charset="0"/>
              </a:rPr>
            </a:br>
            <a:r>
              <a:rPr lang="en-US" altLang="zh-CN" sz="3600" dirty="0">
                <a:latin typeface="Comic Sans MS" panose="030F0702030302020204" pitchFamily="66" charset="0"/>
              </a:rPr>
              <a:t>Optimization Scheme</a:t>
            </a:r>
            <a:endParaRPr lang="zh-CN" altLang="en-US" sz="3600" dirty="0">
              <a:latin typeface="Comic Sans MS" panose="030F0702030302020204" pitchFamily="66" charset="0"/>
            </a:endParaRPr>
          </a:p>
        </p:txBody>
      </p:sp>
      <p:sp>
        <p:nvSpPr>
          <p:cNvPr id="3" name="内容占位符 2">
            <a:extLst>
              <a:ext uri="{FF2B5EF4-FFF2-40B4-BE49-F238E27FC236}">
                <a16:creationId xmlns:a16="http://schemas.microsoft.com/office/drawing/2014/main" id="{FD3B0865-5E9D-4C26-BD28-0670D9A03062}"/>
              </a:ext>
            </a:extLst>
          </p:cNvPr>
          <p:cNvSpPr>
            <a:spLocks noGrp="1"/>
          </p:cNvSpPr>
          <p:nvPr>
            <p:ph idx="1"/>
          </p:nvPr>
        </p:nvSpPr>
        <p:spPr>
          <a:xfrm>
            <a:off x="719404" y="1600200"/>
            <a:ext cx="6888764" cy="480921"/>
          </a:xfrm>
        </p:spPr>
        <p:txBody>
          <a:bodyPr/>
          <a:lstStyle/>
          <a:p>
            <a:r>
              <a:rPr lang="en-US" altLang="zh-CN" sz="2400" dirty="0">
                <a:solidFill>
                  <a:srgbClr val="CC2529"/>
                </a:solidFill>
              </a:rPr>
              <a:t>Depth Factor </a:t>
            </a:r>
            <a:r>
              <a:rPr lang="en-US" altLang="zh-CN" sz="2400" dirty="0"/>
              <a:t>with Geometric Consistency</a:t>
            </a:r>
            <a:endParaRPr lang="zh-CN" altLang="en-US" sz="2400" dirty="0"/>
          </a:p>
        </p:txBody>
      </p:sp>
      <p:sp>
        <p:nvSpPr>
          <p:cNvPr id="4" name="灯片编号占位符 3">
            <a:extLst>
              <a:ext uri="{FF2B5EF4-FFF2-40B4-BE49-F238E27FC236}">
                <a16:creationId xmlns:a16="http://schemas.microsoft.com/office/drawing/2014/main" id="{B5160C23-4657-40A3-A540-5575C53CB733}"/>
              </a:ext>
            </a:extLst>
          </p:cNvPr>
          <p:cNvSpPr>
            <a:spLocks noGrp="1"/>
          </p:cNvSpPr>
          <p:nvPr>
            <p:ph type="sldNum" sz="quarter" idx="12"/>
          </p:nvPr>
        </p:nvSpPr>
        <p:spPr/>
        <p:txBody>
          <a:bodyPr/>
          <a:lstStyle/>
          <a:p>
            <a:fld id="{87AB51E9-348C-4DC8-84CE-839F8B9DCC07}" type="slidenum">
              <a:rPr lang="en-US" altLang="zh-CN" smtClean="0"/>
              <a:t>11</a:t>
            </a:fld>
            <a:endParaRPr lang="en-US" altLang="zh-CN"/>
          </a:p>
        </p:txBody>
      </p:sp>
      <p:grpSp>
        <p:nvGrpSpPr>
          <p:cNvPr id="162" name="组合 161">
            <a:extLst>
              <a:ext uri="{FF2B5EF4-FFF2-40B4-BE49-F238E27FC236}">
                <a16:creationId xmlns:a16="http://schemas.microsoft.com/office/drawing/2014/main" id="{333F1877-F7E1-4371-95A6-BDD067D72B5F}"/>
              </a:ext>
            </a:extLst>
          </p:cNvPr>
          <p:cNvGrpSpPr/>
          <p:nvPr/>
        </p:nvGrpSpPr>
        <p:grpSpPr>
          <a:xfrm>
            <a:off x="2866335" y="3979902"/>
            <a:ext cx="1092431" cy="562357"/>
            <a:chOff x="3078227" y="4221084"/>
            <a:chExt cx="1036490" cy="533560"/>
          </a:xfrm>
        </p:grpSpPr>
        <p:cxnSp>
          <p:nvCxnSpPr>
            <p:cNvPr id="163" name="直接连接符 162">
              <a:extLst>
                <a:ext uri="{FF2B5EF4-FFF2-40B4-BE49-F238E27FC236}">
                  <a16:creationId xmlns:a16="http://schemas.microsoft.com/office/drawing/2014/main" id="{FEE3C319-3C42-4E8A-9B81-267282180967}"/>
                </a:ext>
              </a:extLst>
            </p:cNvPr>
            <p:cNvCxnSpPr>
              <a:cxnSpLocks/>
            </p:cNvCxnSpPr>
            <p:nvPr/>
          </p:nvCxnSpPr>
          <p:spPr>
            <a:xfrm flipH="1">
              <a:off x="3080119" y="4221084"/>
              <a:ext cx="998104" cy="513619"/>
            </a:xfrm>
            <a:prstGeom prst="line">
              <a:avLst/>
            </a:prstGeom>
            <a:noFill/>
            <a:ln w="25400" cap="flat" cmpd="sng" algn="ctr">
              <a:solidFill>
                <a:srgbClr val="CC2529"/>
              </a:solidFill>
              <a:prstDash val="solid"/>
              <a:miter lim="800000"/>
            </a:ln>
            <a:effectLst/>
          </p:spPr>
        </p:cxnSp>
        <p:cxnSp>
          <p:nvCxnSpPr>
            <p:cNvPr id="164" name="直接连接符 163">
              <a:extLst>
                <a:ext uri="{FF2B5EF4-FFF2-40B4-BE49-F238E27FC236}">
                  <a16:creationId xmlns:a16="http://schemas.microsoft.com/office/drawing/2014/main" id="{05140970-7F62-4964-862D-F36D473D6506}"/>
                </a:ext>
              </a:extLst>
            </p:cNvPr>
            <p:cNvCxnSpPr>
              <a:cxnSpLocks/>
            </p:cNvCxnSpPr>
            <p:nvPr/>
          </p:nvCxnSpPr>
          <p:spPr>
            <a:xfrm flipH="1" flipV="1">
              <a:off x="3078227" y="4229768"/>
              <a:ext cx="1036490" cy="524876"/>
            </a:xfrm>
            <a:prstGeom prst="line">
              <a:avLst/>
            </a:prstGeom>
            <a:noFill/>
            <a:ln w="25400" cap="flat" cmpd="sng" algn="ctr">
              <a:solidFill>
                <a:srgbClr val="CC2529"/>
              </a:solidFill>
              <a:prstDash val="solid"/>
              <a:miter lim="800000"/>
            </a:ln>
            <a:effectLst/>
          </p:spPr>
        </p:cxnSp>
      </p:grpSp>
      <p:sp>
        <p:nvSpPr>
          <p:cNvPr id="165" name="椭圆 164">
            <a:extLst>
              <a:ext uri="{FF2B5EF4-FFF2-40B4-BE49-F238E27FC236}">
                <a16:creationId xmlns:a16="http://schemas.microsoft.com/office/drawing/2014/main" id="{A5AD83C2-31D7-4FEA-863C-C2BDDFCDEEA9}"/>
              </a:ext>
            </a:extLst>
          </p:cNvPr>
          <p:cNvSpPr/>
          <p:nvPr/>
        </p:nvSpPr>
        <p:spPr>
          <a:xfrm>
            <a:off x="3297933" y="4168224"/>
            <a:ext cx="173708" cy="173708"/>
          </a:xfrm>
          <a:prstGeom prst="ellipse">
            <a:avLst/>
          </a:prstGeom>
          <a:solidFill>
            <a:srgbClr val="CC2529"/>
          </a:solidFill>
          <a:ln w="28575" cap="flat" cmpd="sng" algn="ctr">
            <a:noFill/>
            <a:prstDash val="solid"/>
            <a:miter lim="800000"/>
          </a:ln>
          <a:effectLst/>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SG"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66" name="组合 165">
            <a:extLst>
              <a:ext uri="{FF2B5EF4-FFF2-40B4-BE49-F238E27FC236}">
                <a16:creationId xmlns:a16="http://schemas.microsoft.com/office/drawing/2014/main" id="{17E06593-B3B0-4DEA-94A4-28A1AB6A9984}"/>
              </a:ext>
            </a:extLst>
          </p:cNvPr>
          <p:cNvGrpSpPr/>
          <p:nvPr/>
        </p:nvGrpSpPr>
        <p:grpSpPr>
          <a:xfrm>
            <a:off x="1359930" y="3979902"/>
            <a:ext cx="1092431" cy="562357"/>
            <a:chOff x="3078227" y="4221084"/>
            <a:chExt cx="1036490" cy="533560"/>
          </a:xfrm>
        </p:grpSpPr>
        <p:cxnSp>
          <p:nvCxnSpPr>
            <p:cNvPr id="167" name="直接连接符 166">
              <a:extLst>
                <a:ext uri="{FF2B5EF4-FFF2-40B4-BE49-F238E27FC236}">
                  <a16:creationId xmlns:a16="http://schemas.microsoft.com/office/drawing/2014/main" id="{7D062CBF-0871-4ADD-9799-8A729EDF4A34}"/>
                </a:ext>
              </a:extLst>
            </p:cNvPr>
            <p:cNvCxnSpPr>
              <a:cxnSpLocks/>
            </p:cNvCxnSpPr>
            <p:nvPr/>
          </p:nvCxnSpPr>
          <p:spPr>
            <a:xfrm flipH="1">
              <a:off x="3080119" y="4221084"/>
              <a:ext cx="998104" cy="513619"/>
            </a:xfrm>
            <a:prstGeom prst="line">
              <a:avLst/>
            </a:prstGeom>
            <a:noFill/>
            <a:ln w="25400" cap="flat" cmpd="sng" algn="ctr">
              <a:solidFill>
                <a:srgbClr val="CC2529"/>
              </a:solidFill>
              <a:prstDash val="solid"/>
              <a:miter lim="800000"/>
            </a:ln>
            <a:effectLst/>
          </p:spPr>
        </p:cxnSp>
        <p:cxnSp>
          <p:nvCxnSpPr>
            <p:cNvPr id="168" name="直接连接符 167">
              <a:extLst>
                <a:ext uri="{FF2B5EF4-FFF2-40B4-BE49-F238E27FC236}">
                  <a16:creationId xmlns:a16="http://schemas.microsoft.com/office/drawing/2014/main" id="{E495ED46-2657-477F-A542-26E38BD15A4C}"/>
                </a:ext>
              </a:extLst>
            </p:cNvPr>
            <p:cNvCxnSpPr>
              <a:cxnSpLocks/>
            </p:cNvCxnSpPr>
            <p:nvPr/>
          </p:nvCxnSpPr>
          <p:spPr>
            <a:xfrm flipH="1" flipV="1">
              <a:off x="3078227" y="4229768"/>
              <a:ext cx="1036490" cy="524876"/>
            </a:xfrm>
            <a:prstGeom prst="line">
              <a:avLst/>
            </a:prstGeom>
            <a:noFill/>
            <a:ln w="25400" cap="flat" cmpd="sng" algn="ctr">
              <a:solidFill>
                <a:srgbClr val="CC2529"/>
              </a:solidFill>
              <a:prstDash val="solid"/>
              <a:miter lim="800000"/>
            </a:ln>
            <a:effectLst/>
          </p:spPr>
        </p:cxnSp>
      </p:grpSp>
      <p:sp>
        <p:nvSpPr>
          <p:cNvPr id="169" name="椭圆 168">
            <a:extLst>
              <a:ext uri="{FF2B5EF4-FFF2-40B4-BE49-F238E27FC236}">
                <a16:creationId xmlns:a16="http://schemas.microsoft.com/office/drawing/2014/main" id="{44875C73-AD64-44F0-9529-1B058C0A8ACD}"/>
              </a:ext>
            </a:extLst>
          </p:cNvPr>
          <p:cNvSpPr/>
          <p:nvPr/>
        </p:nvSpPr>
        <p:spPr>
          <a:xfrm>
            <a:off x="1791528" y="4168224"/>
            <a:ext cx="173708" cy="173708"/>
          </a:xfrm>
          <a:prstGeom prst="ellipse">
            <a:avLst/>
          </a:prstGeom>
          <a:solidFill>
            <a:srgbClr val="CC2529"/>
          </a:solidFill>
          <a:ln w="28575" cap="flat" cmpd="sng" algn="ctr">
            <a:noFill/>
            <a:prstDash val="solid"/>
            <a:miter lim="800000"/>
          </a:ln>
          <a:effectLst/>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SG"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1" name="矩形 190">
            <a:extLst>
              <a:ext uri="{FF2B5EF4-FFF2-40B4-BE49-F238E27FC236}">
                <a16:creationId xmlns:a16="http://schemas.microsoft.com/office/drawing/2014/main" id="{EAA370ED-8E0D-4948-9696-1F6786B41646}"/>
              </a:ext>
            </a:extLst>
          </p:cNvPr>
          <p:cNvSpPr/>
          <p:nvPr/>
        </p:nvSpPr>
        <p:spPr>
          <a:xfrm>
            <a:off x="5883578" y="3544878"/>
            <a:ext cx="669375" cy="307777"/>
          </a:xfrm>
          <a:prstGeom prst="rect">
            <a:avLst/>
          </a:prstGeom>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altLang="zh-CN" sz="1400" b="1" dirty="0">
                <a:solidFill>
                  <a:prstClr val="black"/>
                </a:solidFill>
                <a:latin typeface="等线" panose="020F0502020204030204"/>
                <a:ea typeface="等线" panose="02010600030101010101" pitchFamily="2" charset="-122"/>
              </a:rPr>
              <a:t>Poses</a:t>
            </a:r>
            <a:endParaRPr lang="zh-SG" altLang="en-US" sz="1400" b="1" dirty="0">
              <a:solidFill>
                <a:prstClr val="black"/>
              </a:solidFill>
              <a:latin typeface="等线" panose="020F0502020204030204"/>
              <a:ea typeface="等线" panose="02010600030101010101" pitchFamily="2" charset="-122"/>
            </a:endParaRPr>
          </a:p>
        </p:txBody>
      </p:sp>
      <p:sp>
        <p:nvSpPr>
          <p:cNvPr id="192" name="椭圆 191">
            <a:extLst>
              <a:ext uri="{FF2B5EF4-FFF2-40B4-BE49-F238E27FC236}">
                <a16:creationId xmlns:a16="http://schemas.microsoft.com/office/drawing/2014/main" id="{496B5F32-822C-48E9-A4AE-E22E5CE13451}"/>
              </a:ext>
            </a:extLst>
          </p:cNvPr>
          <p:cNvSpPr/>
          <p:nvPr/>
        </p:nvSpPr>
        <p:spPr>
          <a:xfrm>
            <a:off x="939987" y="3252484"/>
            <a:ext cx="390863" cy="390863"/>
          </a:xfrm>
          <a:prstGeom prst="ellipse">
            <a:avLst/>
          </a:prstGeom>
          <a:solidFill>
            <a:sysClr val="window" lastClr="FFFFFF">
              <a:lumMod val="95000"/>
              <a:alpha val="30000"/>
            </a:sysClr>
          </a:solidFill>
          <a:ln w="22225" cap="flat" cmpd="sng" algn="ctr">
            <a:solidFill>
              <a:sysClr val="windowText" lastClr="000000">
                <a:lumMod val="75000"/>
                <a:lumOff val="25000"/>
              </a:sysClr>
            </a:solidFill>
            <a:prstDash val="solid"/>
            <a:round/>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ysClr val="windowText" lastClr="000000"/>
              </a:solidFill>
              <a:effectLst/>
              <a:uLnTx/>
              <a:uFillTx/>
              <a:latin typeface="Calibri" panose="020F0502020204030204"/>
              <a:ea typeface="等线" panose="02010600030101010101" pitchFamily="2" charset="-122"/>
              <a:cs typeface="+mn-cs"/>
            </a:endParaRPr>
          </a:p>
        </p:txBody>
      </p:sp>
      <p:sp>
        <p:nvSpPr>
          <p:cNvPr id="193" name="矩形: 圆角 192">
            <a:extLst>
              <a:ext uri="{FF2B5EF4-FFF2-40B4-BE49-F238E27FC236}">
                <a16:creationId xmlns:a16="http://schemas.microsoft.com/office/drawing/2014/main" id="{D17735AB-FD38-4659-A327-339CFB8142BA}"/>
              </a:ext>
            </a:extLst>
          </p:cNvPr>
          <p:cNvSpPr/>
          <p:nvPr/>
        </p:nvSpPr>
        <p:spPr>
          <a:xfrm>
            <a:off x="886396" y="3192925"/>
            <a:ext cx="499422" cy="931820"/>
          </a:xfrm>
          <a:prstGeom prst="roundRect">
            <a:avLst>
              <a:gd name="adj" fmla="val 50000"/>
            </a:avLst>
          </a:prstGeom>
          <a:noFill/>
          <a:ln w="25400" cap="flat" cmpd="sng" algn="ctr">
            <a:solidFill>
              <a:sysClr val="windowText" lastClr="000000">
                <a:lumMod val="75000"/>
                <a:lumOff val="25000"/>
              </a:sysClr>
            </a:solidFill>
            <a:prstDash val="solid"/>
            <a:round/>
          </a:ln>
          <a:effectLst/>
        </p:spPr>
        <p:txBody>
          <a:bodyPr rtlCol="0"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cs"/>
            </a:endParaRPr>
          </a:p>
        </p:txBody>
      </p:sp>
      <p:sp>
        <p:nvSpPr>
          <p:cNvPr id="194" name="椭圆 193">
            <a:extLst>
              <a:ext uri="{FF2B5EF4-FFF2-40B4-BE49-F238E27FC236}">
                <a16:creationId xmlns:a16="http://schemas.microsoft.com/office/drawing/2014/main" id="{689FF9E4-0B95-4EAD-BB0D-D4FB0EE5F5A3}"/>
              </a:ext>
            </a:extLst>
          </p:cNvPr>
          <p:cNvSpPr/>
          <p:nvPr/>
        </p:nvSpPr>
        <p:spPr>
          <a:xfrm>
            <a:off x="939986" y="3672320"/>
            <a:ext cx="390863" cy="390863"/>
          </a:xfrm>
          <a:prstGeom prst="ellipse">
            <a:avLst/>
          </a:prstGeom>
          <a:solidFill>
            <a:sysClr val="window" lastClr="FFFFFF">
              <a:lumMod val="95000"/>
              <a:alpha val="30000"/>
            </a:sysClr>
          </a:solidFill>
          <a:ln w="22225" cap="flat" cmpd="sng" algn="ctr">
            <a:solidFill>
              <a:sysClr val="windowText" lastClr="000000">
                <a:lumMod val="75000"/>
                <a:lumOff val="25000"/>
              </a:sysClr>
            </a:solidFill>
            <a:prstDash val="solid"/>
            <a:round/>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Text" lastClr="000000"/>
              </a:solidFill>
              <a:effectLst/>
              <a:uLnTx/>
              <a:uFillTx/>
              <a:latin typeface="Calibri" panose="020F0502020204030204"/>
              <a:ea typeface="等线" panose="02010600030101010101" pitchFamily="2" charset="-122"/>
              <a:cs typeface="+mn-cs"/>
            </a:endParaRPr>
          </a:p>
        </p:txBody>
      </p:sp>
      <mc:AlternateContent xmlns:mc="http://schemas.openxmlformats.org/markup-compatibility/2006" xmlns:a14="http://schemas.microsoft.com/office/drawing/2010/main">
        <mc:Choice Requires="a14">
          <p:sp>
            <p:nvSpPr>
              <p:cNvPr id="195" name="文本框 150">
                <a:extLst>
                  <a:ext uri="{FF2B5EF4-FFF2-40B4-BE49-F238E27FC236}">
                    <a16:creationId xmlns:a16="http://schemas.microsoft.com/office/drawing/2014/main" id="{E901212C-53B0-4B14-83A3-00E62E2C3A2D}"/>
                  </a:ext>
                </a:extLst>
              </p:cNvPr>
              <p:cNvSpPr txBox="1"/>
              <p:nvPr/>
            </p:nvSpPr>
            <p:spPr>
              <a:xfrm>
                <a:off x="1014201" y="2800145"/>
                <a:ext cx="286360" cy="261610"/>
              </a:xfrm>
              <a:prstGeom prst="rect">
                <a:avLst/>
              </a:prstGeom>
              <a:noFill/>
            </p:spPr>
            <p:txBody>
              <a:bodyPr wrap="non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altLang="zh-CN" sz="1700" b="1" i="1" dirty="0" smtClean="0">
                              <a:solidFill>
                                <a:prstClr val="black"/>
                              </a:solidFill>
                              <a:latin typeface="Cambria Math" panose="02040503050406030204" pitchFamily="18" charset="0"/>
                            </a:rPr>
                          </m:ctrlPr>
                        </m:sSubPr>
                        <m:e>
                          <m:r>
                            <a:rPr lang="zh-CN" altLang="en-US" sz="1700" b="1" i="1" dirty="0" smtClean="0">
                              <a:solidFill>
                                <a:prstClr val="black"/>
                              </a:solidFill>
                              <a:latin typeface="Cambria Math" panose="02040503050406030204" pitchFamily="18" charset="0"/>
                            </a:rPr>
                            <m:t>𝜽</m:t>
                          </m:r>
                        </m:e>
                        <m:sub>
                          <m:r>
                            <a:rPr lang="en-US" altLang="zh-CN" sz="1700" i="1" dirty="0" smtClean="0">
                              <a:solidFill>
                                <a:prstClr val="black"/>
                              </a:solidFill>
                              <a:latin typeface="Cambria Math" panose="02040503050406030204" pitchFamily="18" charset="0"/>
                            </a:rPr>
                            <m:t>0</m:t>
                          </m:r>
                        </m:sub>
                      </m:sSub>
                    </m:oMath>
                  </m:oMathPara>
                </a14:m>
                <a:endParaRPr lang="zh-CN" altLang="en-US" sz="1700" b="1" dirty="0">
                  <a:solidFill>
                    <a:sysClr val="windowText" lastClr="000000"/>
                  </a:solidFill>
                  <a:latin typeface="Calibri" panose="020F0502020204030204"/>
                  <a:ea typeface="等线" panose="02010600030101010101" pitchFamily="2" charset="-122"/>
                </a:endParaRPr>
              </a:p>
            </p:txBody>
          </p:sp>
        </mc:Choice>
        <mc:Fallback xmlns="">
          <p:sp>
            <p:nvSpPr>
              <p:cNvPr id="195" name="文本框 150">
                <a:extLst>
                  <a:ext uri="{FF2B5EF4-FFF2-40B4-BE49-F238E27FC236}">
                    <a16:creationId xmlns:a16="http://schemas.microsoft.com/office/drawing/2014/main" id="{E901212C-53B0-4B14-83A3-00E62E2C3A2D}"/>
                  </a:ext>
                </a:extLst>
              </p:cNvPr>
              <p:cNvSpPr txBox="1">
                <a:spLocks noRot="1" noChangeAspect="1" noMove="1" noResize="1" noEditPoints="1" noAdjustHandles="1" noChangeArrowheads="1" noChangeShapeType="1" noTextEdit="1"/>
              </p:cNvSpPr>
              <p:nvPr/>
            </p:nvSpPr>
            <p:spPr>
              <a:xfrm>
                <a:off x="1014201" y="2800145"/>
                <a:ext cx="286360" cy="261610"/>
              </a:xfrm>
              <a:prstGeom prst="rect">
                <a:avLst/>
              </a:prstGeom>
              <a:blipFill>
                <a:blip r:embed="rId3"/>
                <a:stretch>
                  <a:fillRect l="-17021" r="-6383" b="-1395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6" name="文本框 150">
                <a:extLst>
                  <a:ext uri="{FF2B5EF4-FFF2-40B4-BE49-F238E27FC236}">
                    <a16:creationId xmlns:a16="http://schemas.microsoft.com/office/drawing/2014/main" id="{4BC4D652-E74A-4265-B68A-DF89486DE5FD}"/>
                  </a:ext>
                </a:extLst>
              </p:cNvPr>
              <p:cNvSpPr txBox="1"/>
              <p:nvPr/>
            </p:nvSpPr>
            <p:spPr>
              <a:xfrm>
                <a:off x="1020026" y="3329202"/>
                <a:ext cx="247888" cy="215444"/>
              </a:xfrm>
              <a:prstGeom prst="rect">
                <a:avLst/>
              </a:prstGeom>
              <a:noFill/>
            </p:spPr>
            <p:txBody>
              <a:bodyPr wrap="non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defRPr/>
                </a:pPr>
                <a14:m>
                  <m:oMathPara xmlns:m="http://schemas.openxmlformats.org/officeDocument/2006/math">
                    <m:oMathParaPr>
                      <m:jc m:val="centerGroup"/>
                    </m:oMathParaPr>
                    <m:oMath xmlns:m="http://schemas.openxmlformats.org/officeDocument/2006/math">
                      <m:sSub>
                        <m:sSubPr>
                          <m:ctrlPr>
                            <a:rPr lang="en-US" altLang="zh-CN" sz="1400" b="1" i="1" smtClean="0">
                              <a:solidFill>
                                <a:sysClr val="windowText" lastClr="000000"/>
                              </a:solidFill>
                              <a:latin typeface="Cambria Math" panose="02040503050406030204" pitchFamily="18" charset="0"/>
                            </a:rPr>
                          </m:ctrlPr>
                        </m:sSubPr>
                        <m:e>
                          <m:r>
                            <a:rPr lang="en-US" altLang="zh-CN" sz="1400" b="1" i="1" smtClean="0">
                              <a:solidFill>
                                <a:sysClr val="windowText" lastClr="000000"/>
                              </a:solidFill>
                              <a:latin typeface="Cambria Math" panose="02040503050406030204" pitchFamily="18" charset="0"/>
                            </a:rPr>
                            <m:t>𝑹</m:t>
                          </m:r>
                        </m:e>
                        <m:sub>
                          <m:r>
                            <a:rPr lang="en-US" altLang="zh-CN" sz="1400" i="1" smtClean="0">
                              <a:solidFill>
                                <a:sysClr val="windowText" lastClr="000000"/>
                              </a:solidFill>
                              <a:latin typeface="Cambria Math" panose="02040503050406030204" pitchFamily="18" charset="0"/>
                            </a:rPr>
                            <m:t>0</m:t>
                          </m:r>
                        </m:sub>
                      </m:sSub>
                    </m:oMath>
                  </m:oMathPara>
                </a14:m>
                <a:endParaRPr lang="zh-CN" altLang="en-US" sz="1400" b="1" dirty="0">
                  <a:solidFill>
                    <a:sysClr val="windowText" lastClr="000000"/>
                  </a:solidFill>
                  <a:latin typeface="Calibri" panose="020F0502020204030204"/>
                  <a:ea typeface="等线" panose="02010600030101010101" pitchFamily="2" charset="-122"/>
                </a:endParaRPr>
              </a:p>
            </p:txBody>
          </p:sp>
        </mc:Choice>
        <mc:Fallback xmlns="">
          <p:sp>
            <p:nvSpPr>
              <p:cNvPr id="196" name="文本框 150">
                <a:extLst>
                  <a:ext uri="{FF2B5EF4-FFF2-40B4-BE49-F238E27FC236}">
                    <a16:creationId xmlns:a16="http://schemas.microsoft.com/office/drawing/2014/main" id="{4BC4D652-E74A-4265-B68A-DF89486DE5FD}"/>
                  </a:ext>
                </a:extLst>
              </p:cNvPr>
              <p:cNvSpPr txBox="1">
                <a:spLocks noRot="1" noChangeAspect="1" noMove="1" noResize="1" noEditPoints="1" noAdjustHandles="1" noChangeArrowheads="1" noChangeShapeType="1" noTextEdit="1"/>
              </p:cNvSpPr>
              <p:nvPr/>
            </p:nvSpPr>
            <p:spPr>
              <a:xfrm>
                <a:off x="1020026" y="3329202"/>
                <a:ext cx="247888" cy="215444"/>
              </a:xfrm>
              <a:prstGeom prst="rect">
                <a:avLst/>
              </a:prstGeom>
              <a:blipFill>
                <a:blip r:embed="rId4"/>
                <a:stretch>
                  <a:fillRect l="-17073" r="-2439" b="-1428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7" name="文本框 151">
                <a:extLst>
                  <a:ext uri="{FF2B5EF4-FFF2-40B4-BE49-F238E27FC236}">
                    <a16:creationId xmlns:a16="http://schemas.microsoft.com/office/drawing/2014/main" id="{5342CBF9-30F3-4609-821C-04387AB107C3}"/>
                  </a:ext>
                </a:extLst>
              </p:cNvPr>
              <p:cNvSpPr txBox="1"/>
              <p:nvPr/>
            </p:nvSpPr>
            <p:spPr>
              <a:xfrm>
                <a:off x="1041728" y="3745328"/>
                <a:ext cx="231345" cy="246221"/>
              </a:xfrm>
              <a:prstGeom prst="rect">
                <a:avLst/>
              </a:prstGeom>
              <a:noFill/>
            </p:spPr>
            <p:txBody>
              <a:bodyPr wrap="non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defRPr/>
                </a:pPr>
                <a14:m>
                  <m:oMathPara xmlns:m="http://schemas.openxmlformats.org/officeDocument/2006/math">
                    <m:oMathParaPr>
                      <m:jc m:val="centerGroup"/>
                    </m:oMathParaPr>
                    <m:oMath xmlns:m="http://schemas.openxmlformats.org/officeDocument/2006/math">
                      <m:sSub>
                        <m:sSubPr>
                          <m:ctrlPr>
                            <a:rPr lang="en-US" altLang="zh-CN" sz="1600" b="1" i="1">
                              <a:solidFill>
                                <a:sysClr val="windowText" lastClr="000000"/>
                              </a:solidFill>
                              <a:latin typeface="Cambria Math" panose="02040503050406030204" pitchFamily="18" charset="0"/>
                            </a:rPr>
                          </m:ctrlPr>
                        </m:sSubPr>
                        <m:e>
                          <m:r>
                            <a:rPr lang="en-US" altLang="zh-CN" sz="1600" b="1" i="1">
                              <a:solidFill>
                                <a:sysClr val="windowText" lastClr="000000"/>
                              </a:solidFill>
                              <a:latin typeface="Cambria Math" panose="02040503050406030204" pitchFamily="18" charset="0"/>
                            </a:rPr>
                            <m:t>𝒕</m:t>
                          </m:r>
                        </m:e>
                        <m:sub>
                          <m:r>
                            <a:rPr lang="en-US" altLang="zh-CN" sz="1600" i="1">
                              <a:solidFill>
                                <a:sysClr val="windowText" lastClr="000000"/>
                              </a:solidFill>
                              <a:latin typeface="Cambria Math" panose="02040503050406030204" pitchFamily="18" charset="0"/>
                            </a:rPr>
                            <m:t>0</m:t>
                          </m:r>
                        </m:sub>
                      </m:sSub>
                    </m:oMath>
                  </m:oMathPara>
                </a14:m>
                <a:endParaRPr lang="zh-CN" altLang="en-US" sz="1600" b="1" dirty="0">
                  <a:solidFill>
                    <a:sysClr val="windowText" lastClr="000000"/>
                  </a:solidFill>
                  <a:latin typeface="Calibri" panose="020F0502020204030204"/>
                  <a:ea typeface="等线" panose="02010600030101010101" pitchFamily="2" charset="-122"/>
                </a:endParaRPr>
              </a:p>
            </p:txBody>
          </p:sp>
        </mc:Choice>
        <mc:Fallback xmlns="">
          <p:sp>
            <p:nvSpPr>
              <p:cNvPr id="197" name="文本框 151">
                <a:extLst>
                  <a:ext uri="{FF2B5EF4-FFF2-40B4-BE49-F238E27FC236}">
                    <a16:creationId xmlns:a16="http://schemas.microsoft.com/office/drawing/2014/main" id="{5342CBF9-30F3-4609-821C-04387AB107C3}"/>
                  </a:ext>
                </a:extLst>
              </p:cNvPr>
              <p:cNvSpPr txBox="1">
                <a:spLocks noRot="1" noChangeAspect="1" noMove="1" noResize="1" noEditPoints="1" noAdjustHandles="1" noChangeArrowheads="1" noChangeShapeType="1" noTextEdit="1"/>
              </p:cNvSpPr>
              <p:nvPr/>
            </p:nvSpPr>
            <p:spPr>
              <a:xfrm>
                <a:off x="1041728" y="3745328"/>
                <a:ext cx="231345" cy="246221"/>
              </a:xfrm>
              <a:prstGeom prst="rect">
                <a:avLst/>
              </a:prstGeom>
              <a:blipFill>
                <a:blip r:embed="rId5"/>
                <a:stretch>
                  <a:fillRect l="-18421" r="-5263" b="-12195"/>
                </a:stretch>
              </a:blipFill>
            </p:spPr>
            <p:txBody>
              <a:bodyPr/>
              <a:lstStyle/>
              <a:p>
                <a:r>
                  <a:rPr lang="zh-CN" altLang="en-US">
                    <a:noFill/>
                  </a:rPr>
                  <a:t> </a:t>
                </a:r>
              </a:p>
            </p:txBody>
          </p:sp>
        </mc:Fallback>
      </mc:AlternateContent>
      <p:sp>
        <p:nvSpPr>
          <p:cNvPr id="198" name="椭圆 197">
            <a:extLst>
              <a:ext uri="{FF2B5EF4-FFF2-40B4-BE49-F238E27FC236}">
                <a16:creationId xmlns:a16="http://schemas.microsoft.com/office/drawing/2014/main" id="{9AF0F7A5-0A02-4355-804D-5FC397CB160D}"/>
              </a:ext>
            </a:extLst>
          </p:cNvPr>
          <p:cNvSpPr/>
          <p:nvPr/>
        </p:nvSpPr>
        <p:spPr>
          <a:xfrm>
            <a:off x="881762" y="4390459"/>
            <a:ext cx="504056" cy="504056"/>
          </a:xfrm>
          <a:prstGeom prst="ellipse">
            <a:avLst/>
          </a:prstGeom>
          <a:solidFill>
            <a:srgbClr val="FFF9F9"/>
          </a:solidFill>
          <a:ln w="25400" cap="flat" cmpd="sng" algn="ctr">
            <a:solidFill>
              <a:sysClr val="windowText" lastClr="000000">
                <a:lumMod val="75000"/>
                <a:lumOff val="25000"/>
              </a:sysClr>
            </a:solidFill>
            <a:prstDash val="solid"/>
            <a:round/>
          </a:ln>
          <a:effectLst/>
        </p:spPr>
        <p:txBody>
          <a:bodyPr rtlCol="0"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SG" altLang="en-US" sz="1700" b="0" i="0" u="none" strike="noStrike" kern="120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cs"/>
            </a:endParaRPr>
          </a:p>
        </p:txBody>
      </p:sp>
      <mc:AlternateContent xmlns:mc="http://schemas.openxmlformats.org/markup-compatibility/2006" xmlns:a14="http://schemas.microsoft.com/office/drawing/2010/main">
        <mc:Choice Requires="a14">
          <p:sp>
            <p:nvSpPr>
              <p:cNvPr id="199" name="矩形 198">
                <a:extLst>
                  <a:ext uri="{FF2B5EF4-FFF2-40B4-BE49-F238E27FC236}">
                    <a16:creationId xmlns:a16="http://schemas.microsoft.com/office/drawing/2014/main" id="{BA76A97B-78F2-449E-A2AC-9150051D0DCA}"/>
                  </a:ext>
                </a:extLst>
              </p:cNvPr>
              <p:cNvSpPr/>
              <p:nvPr/>
            </p:nvSpPr>
            <p:spPr>
              <a:xfrm>
                <a:off x="901949" y="4452504"/>
                <a:ext cx="502895" cy="353943"/>
              </a:xfrm>
              <a:prstGeom prst="rect">
                <a:avLst/>
              </a:prstGeom>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altLang="zh-CN" sz="1700" i="1" dirty="0">
                              <a:solidFill>
                                <a:prstClr val="black"/>
                              </a:solidFill>
                              <a:latin typeface="Cambria Math" panose="02040503050406030204" pitchFamily="18" charset="0"/>
                            </a:rPr>
                          </m:ctrlPr>
                        </m:sSubPr>
                        <m:e>
                          <m:r>
                            <a:rPr lang="en-US" altLang="zh-CN" sz="1700" b="1" i="1" dirty="0">
                              <a:solidFill>
                                <a:prstClr val="black"/>
                              </a:solidFill>
                              <a:latin typeface="Cambria Math" panose="02040503050406030204" pitchFamily="18" charset="0"/>
                            </a:rPr>
                            <m:t>𝑫</m:t>
                          </m:r>
                        </m:e>
                        <m:sub>
                          <m:r>
                            <a:rPr lang="en-US" altLang="zh-CN" sz="1700" i="1" dirty="0">
                              <a:solidFill>
                                <a:prstClr val="black"/>
                              </a:solidFill>
                              <a:latin typeface="Cambria Math" panose="02040503050406030204" pitchFamily="18" charset="0"/>
                            </a:rPr>
                            <m:t>0</m:t>
                          </m:r>
                        </m:sub>
                      </m:sSub>
                    </m:oMath>
                  </m:oMathPara>
                </a14:m>
                <a:endParaRPr lang="en-US" altLang="zh-SG" sz="1700" dirty="0">
                  <a:solidFill>
                    <a:prstClr val="black"/>
                  </a:solidFill>
                  <a:ea typeface="等线" panose="02010600030101010101" pitchFamily="2" charset="-122"/>
                </a:endParaRPr>
              </a:p>
            </p:txBody>
          </p:sp>
        </mc:Choice>
        <mc:Fallback xmlns="">
          <p:sp>
            <p:nvSpPr>
              <p:cNvPr id="199" name="矩形 198">
                <a:extLst>
                  <a:ext uri="{FF2B5EF4-FFF2-40B4-BE49-F238E27FC236}">
                    <a16:creationId xmlns:a16="http://schemas.microsoft.com/office/drawing/2014/main" id="{BA76A97B-78F2-449E-A2AC-9150051D0DCA}"/>
                  </a:ext>
                </a:extLst>
              </p:cNvPr>
              <p:cNvSpPr>
                <a:spLocks noRot="1" noChangeAspect="1" noMove="1" noResize="1" noEditPoints="1" noAdjustHandles="1" noChangeArrowheads="1" noChangeShapeType="1" noTextEdit="1"/>
              </p:cNvSpPr>
              <p:nvPr/>
            </p:nvSpPr>
            <p:spPr>
              <a:xfrm>
                <a:off x="901949" y="4452504"/>
                <a:ext cx="502895" cy="353943"/>
              </a:xfrm>
              <a:prstGeom prst="rect">
                <a:avLst/>
              </a:prstGeom>
              <a:blipFill>
                <a:blip r:embed="rId6"/>
                <a:stretch>
                  <a:fillRect/>
                </a:stretch>
              </a:blipFill>
            </p:spPr>
            <p:txBody>
              <a:bodyPr/>
              <a:lstStyle/>
              <a:p>
                <a:r>
                  <a:rPr lang="zh-CN" altLang="en-US">
                    <a:noFill/>
                  </a:rPr>
                  <a:t> </a:t>
                </a:r>
              </a:p>
            </p:txBody>
          </p:sp>
        </mc:Fallback>
      </mc:AlternateContent>
      <p:sp>
        <p:nvSpPr>
          <p:cNvPr id="200" name="椭圆 199">
            <a:extLst>
              <a:ext uri="{FF2B5EF4-FFF2-40B4-BE49-F238E27FC236}">
                <a16:creationId xmlns:a16="http://schemas.microsoft.com/office/drawing/2014/main" id="{21A3A2FB-D10B-450E-88A1-DDEDB8FE592D}"/>
              </a:ext>
            </a:extLst>
          </p:cNvPr>
          <p:cNvSpPr/>
          <p:nvPr/>
        </p:nvSpPr>
        <p:spPr>
          <a:xfrm>
            <a:off x="2448498" y="3252484"/>
            <a:ext cx="390863" cy="390863"/>
          </a:xfrm>
          <a:prstGeom prst="ellipse">
            <a:avLst/>
          </a:prstGeom>
          <a:solidFill>
            <a:sysClr val="window" lastClr="FFFFFF">
              <a:lumMod val="95000"/>
              <a:alpha val="30000"/>
            </a:sysClr>
          </a:solidFill>
          <a:ln w="22225" cap="flat" cmpd="sng" algn="ctr">
            <a:solidFill>
              <a:sysClr val="windowText" lastClr="000000">
                <a:lumMod val="75000"/>
                <a:lumOff val="25000"/>
              </a:sysClr>
            </a:solidFill>
            <a:prstDash val="solid"/>
            <a:round/>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ysClr val="windowText" lastClr="000000"/>
              </a:solidFill>
              <a:effectLst/>
              <a:uLnTx/>
              <a:uFillTx/>
              <a:latin typeface="Calibri" panose="020F0502020204030204"/>
              <a:ea typeface="等线" panose="02010600030101010101" pitchFamily="2" charset="-122"/>
              <a:cs typeface="+mn-cs"/>
            </a:endParaRPr>
          </a:p>
        </p:txBody>
      </p:sp>
      <mc:AlternateContent xmlns:mc="http://schemas.openxmlformats.org/markup-compatibility/2006" xmlns:a14="http://schemas.microsoft.com/office/drawing/2010/main">
        <mc:Choice Requires="a14">
          <p:sp>
            <p:nvSpPr>
              <p:cNvPr id="201" name="文本框 150">
                <a:extLst>
                  <a:ext uri="{FF2B5EF4-FFF2-40B4-BE49-F238E27FC236}">
                    <a16:creationId xmlns:a16="http://schemas.microsoft.com/office/drawing/2014/main" id="{ABCD6313-D3A9-4DED-A09E-82956A19C36B}"/>
                  </a:ext>
                </a:extLst>
              </p:cNvPr>
              <p:cNvSpPr txBox="1"/>
              <p:nvPr/>
            </p:nvSpPr>
            <p:spPr>
              <a:xfrm>
                <a:off x="2534887" y="3329202"/>
                <a:ext cx="243721" cy="215444"/>
              </a:xfrm>
              <a:prstGeom prst="rect">
                <a:avLst/>
              </a:prstGeom>
              <a:noFill/>
            </p:spPr>
            <p:txBody>
              <a:bodyPr wrap="non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defRPr/>
                </a:pPr>
                <a14:m>
                  <m:oMathPara xmlns:m="http://schemas.openxmlformats.org/officeDocument/2006/math">
                    <m:oMathParaPr>
                      <m:jc m:val="centerGroup"/>
                    </m:oMathParaPr>
                    <m:oMath xmlns:m="http://schemas.openxmlformats.org/officeDocument/2006/math">
                      <m:sSub>
                        <m:sSubPr>
                          <m:ctrlPr>
                            <a:rPr lang="en-US" altLang="zh-CN" sz="1400" b="1" i="1" smtClean="0">
                              <a:solidFill>
                                <a:sysClr val="windowText" lastClr="000000"/>
                              </a:solidFill>
                              <a:latin typeface="Cambria Math" panose="02040503050406030204" pitchFamily="18" charset="0"/>
                            </a:rPr>
                          </m:ctrlPr>
                        </m:sSubPr>
                        <m:e>
                          <m:r>
                            <a:rPr lang="en-US" altLang="zh-CN" sz="1400" b="1" i="1">
                              <a:solidFill>
                                <a:sysClr val="windowText" lastClr="000000"/>
                              </a:solidFill>
                              <a:latin typeface="Cambria Math" panose="02040503050406030204" pitchFamily="18" charset="0"/>
                            </a:rPr>
                            <m:t>𝑹</m:t>
                          </m:r>
                        </m:e>
                        <m:sub>
                          <m:r>
                            <a:rPr lang="en-US" altLang="zh-CN" sz="1400" i="1">
                              <a:solidFill>
                                <a:sysClr val="windowText" lastClr="000000"/>
                              </a:solidFill>
                              <a:latin typeface="Cambria Math" panose="02040503050406030204" pitchFamily="18" charset="0"/>
                            </a:rPr>
                            <m:t>1</m:t>
                          </m:r>
                        </m:sub>
                      </m:sSub>
                    </m:oMath>
                  </m:oMathPara>
                </a14:m>
                <a:endParaRPr lang="zh-CN" altLang="en-US" sz="1400" b="1" dirty="0">
                  <a:solidFill>
                    <a:sysClr val="windowText" lastClr="000000"/>
                  </a:solidFill>
                  <a:latin typeface="Calibri" panose="020F0502020204030204"/>
                  <a:ea typeface="等线" panose="02010600030101010101" pitchFamily="2" charset="-122"/>
                </a:endParaRPr>
              </a:p>
            </p:txBody>
          </p:sp>
        </mc:Choice>
        <mc:Fallback xmlns="">
          <p:sp>
            <p:nvSpPr>
              <p:cNvPr id="201" name="文本框 150">
                <a:extLst>
                  <a:ext uri="{FF2B5EF4-FFF2-40B4-BE49-F238E27FC236}">
                    <a16:creationId xmlns:a16="http://schemas.microsoft.com/office/drawing/2014/main" id="{ABCD6313-D3A9-4DED-A09E-82956A19C36B}"/>
                  </a:ext>
                </a:extLst>
              </p:cNvPr>
              <p:cNvSpPr txBox="1">
                <a:spLocks noRot="1" noChangeAspect="1" noMove="1" noResize="1" noEditPoints="1" noAdjustHandles="1" noChangeArrowheads="1" noChangeShapeType="1" noTextEdit="1"/>
              </p:cNvSpPr>
              <p:nvPr/>
            </p:nvSpPr>
            <p:spPr>
              <a:xfrm>
                <a:off x="2534887" y="3329202"/>
                <a:ext cx="243721" cy="215444"/>
              </a:xfrm>
              <a:prstGeom prst="rect">
                <a:avLst/>
              </a:prstGeom>
              <a:blipFill>
                <a:blip r:embed="rId7"/>
                <a:stretch>
                  <a:fillRect l="-17500" r="-2500" b="-14286"/>
                </a:stretch>
              </a:blipFill>
            </p:spPr>
            <p:txBody>
              <a:bodyPr/>
              <a:lstStyle/>
              <a:p>
                <a:r>
                  <a:rPr lang="zh-CN" altLang="en-US">
                    <a:noFill/>
                  </a:rPr>
                  <a:t> </a:t>
                </a:r>
              </a:p>
            </p:txBody>
          </p:sp>
        </mc:Fallback>
      </mc:AlternateContent>
      <p:sp>
        <p:nvSpPr>
          <p:cNvPr id="202" name="矩形: 圆角 201">
            <a:extLst>
              <a:ext uri="{FF2B5EF4-FFF2-40B4-BE49-F238E27FC236}">
                <a16:creationId xmlns:a16="http://schemas.microsoft.com/office/drawing/2014/main" id="{5E5919B0-93F2-4EB4-9E19-B766A2D22CC7}"/>
              </a:ext>
            </a:extLst>
          </p:cNvPr>
          <p:cNvSpPr/>
          <p:nvPr/>
        </p:nvSpPr>
        <p:spPr>
          <a:xfrm>
            <a:off x="2394907" y="3192925"/>
            <a:ext cx="499422" cy="931820"/>
          </a:xfrm>
          <a:prstGeom prst="roundRect">
            <a:avLst>
              <a:gd name="adj" fmla="val 50000"/>
            </a:avLst>
          </a:prstGeom>
          <a:noFill/>
          <a:ln w="25400" cap="flat" cmpd="sng" algn="ctr">
            <a:solidFill>
              <a:sysClr val="windowText" lastClr="000000">
                <a:lumMod val="75000"/>
                <a:lumOff val="25000"/>
              </a:sysClr>
            </a:solidFill>
            <a:prstDash val="solid"/>
            <a:round/>
          </a:ln>
          <a:effectLst/>
        </p:spPr>
        <p:txBody>
          <a:bodyPr rtlCol="0"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cs"/>
            </a:endParaRPr>
          </a:p>
        </p:txBody>
      </p:sp>
      <p:sp>
        <p:nvSpPr>
          <p:cNvPr id="203" name="椭圆 202">
            <a:extLst>
              <a:ext uri="{FF2B5EF4-FFF2-40B4-BE49-F238E27FC236}">
                <a16:creationId xmlns:a16="http://schemas.microsoft.com/office/drawing/2014/main" id="{F4492B4E-3829-4F53-AD8D-F8B4C0D830E4}"/>
              </a:ext>
            </a:extLst>
          </p:cNvPr>
          <p:cNvSpPr/>
          <p:nvPr/>
        </p:nvSpPr>
        <p:spPr>
          <a:xfrm>
            <a:off x="2448497" y="3672320"/>
            <a:ext cx="390863" cy="390863"/>
          </a:xfrm>
          <a:prstGeom prst="ellipse">
            <a:avLst/>
          </a:prstGeom>
          <a:solidFill>
            <a:sysClr val="window" lastClr="FFFFFF">
              <a:lumMod val="95000"/>
              <a:alpha val="30000"/>
            </a:sysClr>
          </a:solidFill>
          <a:ln w="22225" cap="flat" cmpd="sng" algn="ctr">
            <a:solidFill>
              <a:sysClr val="windowText" lastClr="000000">
                <a:lumMod val="75000"/>
                <a:lumOff val="25000"/>
              </a:sysClr>
            </a:solidFill>
            <a:prstDash val="solid"/>
            <a:round/>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Text" lastClr="000000"/>
              </a:solidFill>
              <a:effectLst/>
              <a:uLnTx/>
              <a:uFillTx/>
              <a:latin typeface="Calibri" panose="020F0502020204030204"/>
              <a:ea typeface="等线" panose="02010600030101010101" pitchFamily="2" charset="-122"/>
              <a:cs typeface="+mn-cs"/>
            </a:endParaRPr>
          </a:p>
        </p:txBody>
      </p:sp>
      <mc:AlternateContent xmlns:mc="http://schemas.openxmlformats.org/markup-compatibility/2006" xmlns:a14="http://schemas.microsoft.com/office/drawing/2010/main">
        <mc:Choice Requires="a14">
          <p:sp>
            <p:nvSpPr>
              <p:cNvPr id="204" name="文本框 151">
                <a:extLst>
                  <a:ext uri="{FF2B5EF4-FFF2-40B4-BE49-F238E27FC236}">
                    <a16:creationId xmlns:a16="http://schemas.microsoft.com/office/drawing/2014/main" id="{E63C13A3-BC7E-4D8B-8607-C681530316AC}"/>
                  </a:ext>
                </a:extLst>
              </p:cNvPr>
              <p:cNvSpPr txBox="1"/>
              <p:nvPr/>
            </p:nvSpPr>
            <p:spPr>
              <a:xfrm>
                <a:off x="2550239" y="3745328"/>
                <a:ext cx="231345" cy="246221"/>
              </a:xfrm>
              <a:prstGeom prst="rect">
                <a:avLst/>
              </a:prstGeom>
              <a:noFill/>
            </p:spPr>
            <p:txBody>
              <a:bodyPr wrap="non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defRPr/>
                </a:pPr>
                <a14:m>
                  <m:oMathPara xmlns:m="http://schemas.openxmlformats.org/officeDocument/2006/math">
                    <m:oMathParaPr>
                      <m:jc m:val="centerGroup"/>
                    </m:oMathParaPr>
                    <m:oMath xmlns:m="http://schemas.openxmlformats.org/officeDocument/2006/math">
                      <m:sSub>
                        <m:sSubPr>
                          <m:ctrlPr>
                            <a:rPr lang="en-US" altLang="zh-CN" sz="1600" b="1" i="1" smtClean="0">
                              <a:solidFill>
                                <a:sysClr val="windowText" lastClr="000000"/>
                              </a:solidFill>
                              <a:latin typeface="Cambria Math" panose="02040503050406030204" pitchFamily="18" charset="0"/>
                            </a:rPr>
                          </m:ctrlPr>
                        </m:sSubPr>
                        <m:e>
                          <m:r>
                            <a:rPr lang="en-US" altLang="zh-CN" sz="1600" b="1" i="1">
                              <a:solidFill>
                                <a:sysClr val="windowText" lastClr="000000"/>
                              </a:solidFill>
                              <a:latin typeface="Cambria Math" panose="02040503050406030204" pitchFamily="18" charset="0"/>
                            </a:rPr>
                            <m:t>𝒕</m:t>
                          </m:r>
                        </m:e>
                        <m:sub>
                          <m:r>
                            <a:rPr lang="en-US" altLang="zh-CN" sz="1600" i="1" smtClean="0">
                              <a:solidFill>
                                <a:sysClr val="windowText" lastClr="000000"/>
                              </a:solidFill>
                              <a:latin typeface="Cambria Math" panose="02040503050406030204" pitchFamily="18" charset="0"/>
                            </a:rPr>
                            <m:t>1</m:t>
                          </m:r>
                        </m:sub>
                      </m:sSub>
                    </m:oMath>
                  </m:oMathPara>
                </a14:m>
                <a:endParaRPr lang="zh-CN" altLang="en-US" sz="1600" b="1" dirty="0">
                  <a:solidFill>
                    <a:sysClr val="windowText" lastClr="000000"/>
                  </a:solidFill>
                  <a:latin typeface="Calibri" panose="020F0502020204030204"/>
                  <a:ea typeface="等线" panose="02010600030101010101" pitchFamily="2" charset="-122"/>
                </a:endParaRPr>
              </a:p>
            </p:txBody>
          </p:sp>
        </mc:Choice>
        <mc:Fallback xmlns="">
          <p:sp>
            <p:nvSpPr>
              <p:cNvPr id="204" name="文本框 151">
                <a:extLst>
                  <a:ext uri="{FF2B5EF4-FFF2-40B4-BE49-F238E27FC236}">
                    <a16:creationId xmlns:a16="http://schemas.microsoft.com/office/drawing/2014/main" id="{E63C13A3-BC7E-4D8B-8607-C681530316AC}"/>
                  </a:ext>
                </a:extLst>
              </p:cNvPr>
              <p:cNvSpPr txBox="1">
                <a:spLocks noRot="1" noChangeAspect="1" noMove="1" noResize="1" noEditPoints="1" noAdjustHandles="1" noChangeArrowheads="1" noChangeShapeType="1" noTextEdit="1"/>
              </p:cNvSpPr>
              <p:nvPr/>
            </p:nvSpPr>
            <p:spPr>
              <a:xfrm>
                <a:off x="2550239" y="3745328"/>
                <a:ext cx="231345" cy="246221"/>
              </a:xfrm>
              <a:prstGeom prst="rect">
                <a:avLst/>
              </a:prstGeom>
              <a:blipFill>
                <a:blip r:embed="rId8"/>
                <a:stretch>
                  <a:fillRect l="-13158" r="-5263" b="-1219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5" name="文本框 150">
                <a:extLst>
                  <a:ext uri="{FF2B5EF4-FFF2-40B4-BE49-F238E27FC236}">
                    <a16:creationId xmlns:a16="http://schemas.microsoft.com/office/drawing/2014/main" id="{F406777A-3021-4FAE-BC02-D3A9364728FD}"/>
                  </a:ext>
                </a:extLst>
              </p:cNvPr>
              <p:cNvSpPr txBox="1"/>
              <p:nvPr/>
            </p:nvSpPr>
            <p:spPr>
              <a:xfrm>
                <a:off x="2517038" y="2800145"/>
                <a:ext cx="281294" cy="261610"/>
              </a:xfrm>
              <a:prstGeom prst="rect">
                <a:avLst/>
              </a:prstGeom>
              <a:noFill/>
            </p:spPr>
            <p:txBody>
              <a:bodyPr wrap="non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altLang="zh-CN" sz="1700" b="1" i="1" dirty="0" smtClean="0">
                              <a:solidFill>
                                <a:prstClr val="black"/>
                              </a:solidFill>
                              <a:latin typeface="Cambria Math" panose="02040503050406030204" pitchFamily="18" charset="0"/>
                            </a:rPr>
                          </m:ctrlPr>
                        </m:sSubPr>
                        <m:e>
                          <m:r>
                            <a:rPr lang="zh-CN" altLang="en-US" sz="1700" b="1" i="1" dirty="0" smtClean="0">
                              <a:solidFill>
                                <a:prstClr val="black"/>
                              </a:solidFill>
                              <a:latin typeface="Cambria Math" panose="02040503050406030204" pitchFamily="18" charset="0"/>
                            </a:rPr>
                            <m:t>𝜽</m:t>
                          </m:r>
                        </m:e>
                        <m:sub>
                          <m:r>
                            <a:rPr lang="en-US" altLang="zh-CN" sz="1700" i="1" dirty="0" smtClean="0">
                              <a:solidFill>
                                <a:prstClr val="black"/>
                              </a:solidFill>
                              <a:latin typeface="Cambria Math" panose="02040503050406030204" pitchFamily="18" charset="0"/>
                            </a:rPr>
                            <m:t>1</m:t>
                          </m:r>
                        </m:sub>
                      </m:sSub>
                    </m:oMath>
                  </m:oMathPara>
                </a14:m>
                <a:endParaRPr lang="zh-CN" altLang="en-US" sz="1700" b="1" dirty="0">
                  <a:solidFill>
                    <a:sysClr val="windowText" lastClr="000000"/>
                  </a:solidFill>
                  <a:latin typeface="Calibri" panose="020F0502020204030204"/>
                  <a:ea typeface="等线" panose="02010600030101010101" pitchFamily="2" charset="-122"/>
                </a:endParaRPr>
              </a:p>
            </p:txBody>
          </p:sp>
        </mc:Choice>
        <mc:Fallback xmlns="">
          <p:sp>
            <p:nvSpPr>
              <p:cNvPr id="205" name="文本框 150">
                <a:extLst>
                  <a:ext uri="{FF2B5EF4-FFF2-40B4-BE49-F238E27FC236}">
                    <a16:creationId xmlns:a16="http://schemas.microsoft.com/office/drawing/2014/main" id="{F406777A-3021-4FAE-BC02-D3A9364728FD}"/>
                  </a:ext>
                </a:extLst>
              </p:cNvPr>
              <p:cNvSpPr txBox="1">
                <a:spLocks noRot="1" noChangeAspect="1" noMove="1" noResize="1" noEditPoints="1" noAdjustHandles="1" noChangeArrowheads="1" noChangeShapeType="1" noTextEdit="1"/>
              </p:cNvSpPr>
              <p:nvPr/>
            </p:nvSpPr>
            <p:spPr>
              <a:xfrm>
                <a:off x="2517038" y="2800145"/>
                <a:ext cx="281294" cy="261610"/>
              </a:xfrm>
              <a:prstGeom prst="rect">
                <a:avLst/>
              </a:prstGeom>
              <a:blipFill>
                <a:blip r:embed="rId9"/>
                <a:stretch>
                  <a:fillRect l="-19565" r="-4348" b="-13953"/>
                </a:stretch>
              </a:blipFill>
            </p:spPr>
            <p:txBody>
              <a:bodyPr/>
              <a:lstStyle/>
              <a:p>
                <a:r>
                  <a:rPr lang="zh-CN" altLang="en-US">
                    <a:noFill/>
                  </a:rPr>
                  <a:t> </a:t>
                </a:r>
              </a:p>
            </p:txBody>
          </p:sp>
        </mc:Fallback>
      </mc:AlternateContent>
      <p:sp>
        <p:nvSpPr>
          <p:cNvPr id="206" name="椭圆 205">
            <a:extLst>
              <a:ext uri="{FF2B5EF4-FFF2-40B4-BE49-F238E27FC236}">
                <a16:creationId xmlns:a16="http://schemas.microsoft.com/office/drawing/2014/main" id="{FC8271E9-F41A-4CFA-B968-75FB75AB1A2E}"/>
              </a:ext>
            </a:extLst>
          </p:cNvPr>
          <p:cNvSpPr/>
          <p:nvPr/>
        </p:nvSpPr>
        <p:spPr>
          <a:xfrm>
            <a:off x="2390273" y="4390459"/>
            <a:ext cx="504056" cy="504056"/>
          </a:xfrm>
          <a:prstGeom prst="ellipse">
            <a:avLst/>
          </a:prstGeom>
          <a:solidFill>
            <a:srgbClr val="FFF9F9"/>
          </a:solidFill>
          <a:ln w="25400" cap="flat" cmpd="sng" algn="ctr">
            <a:solidFill>
              <a:sysClr val="windowText" lastClr="000000">
                <a:lumMod val="75000"/>
                <a:lumOff val="25000"/>
              </a:sysClr>
            </a:solidFill>
            <a:prstDash val="solid"/>
            <a:round/>
          </a:ln>
          <a:effectLst/>
        </p:spPr>
        <p:txBody>
          <a:bodyPr rtlCol="0"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SG" altLang="en-US" sz="1700" b="0" i="0" u="none" strike="noStrike" kern="120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cs"/>
            </a:endParaRPr>
          </a:p>
        </p:txBody>
      </p:sp>
      <mc:AlternateContent xmlns:mc="http://schemas.openxmlformats.org/markup-compatibility/2006" xmlns:a14="http://schemas.microsoft.com/office/drawing/2010/main">
        <mc:Choice Requires="a14">
          <p:sp>
            <p:nvSpPr>
              <p:cNvPr id="207" name="矩形 206">
                <a:extLst>
                  <a:ext uri="{FF2B5EF4-FFF2-40B4-BE49-F238E27FC236}">
                    <a16:creationId xmlns:a16="http://schemas.microsoft.com/office/drawing/2014/main" id="{7965D6F8-1990-4ECD-A7C1-AC53300D85D7}"/>
                  </a:ext>
                </a:extLst>
              </p:cNvPr>
              <p:cNvSpPr/>
              <p:nvPr/>
            </p:nvSpPr>
            <p:spPr>
              <a:xfrm>
                <a:off x="2414693" y="4452504"/>
                <a:ext cx="497572" cy="353943"/>
              </a:xfrm>
              <a:prstGeom prst="rect">
                <a:avLst/>
              </a:prstGeom>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altLang="zh-CN" sz="1700" i="1" dirty="0" smtClean="0">
                              <a:solidFill>
                                <a:prstClr val="black"/>
                              </a:solidFill>
                              <a:latin typeface="Cambria Math" panose="02040503050406030204" pitchFamily="18" charset="0"/>
                            </a:rPr>
                          </m:ctrlPr>
                        </m:sSubPr>
                        <m:e>
                          <m:r>
                            <a:rPr lang="en-US" altLang="zh-CN" sz="1700" b="1" i="1" dirty="0">
                              <a:solidFill>
                                <a:prstClr val="black"/>
                              </a:solidFill>
                              <a:latin typeface="Cambria Math" panose="02040503050406030204" pitchFamily="18" charset="0"/>
                            </a:rPr>
                            <m:t>𝑫</m:t>
                          </m:r>
                        </m:e>
                        <m:sub>
                          <m:r>
                            <a:rPr lang="en-US" altLang="zh-CN" sz="1700" i="1" dirty="0" smtClean="0">
                              <a:solidFill>
                                <a:prstClr val="black"/>
                              </a:solidFill>
                              <a:latin typeface="Cambria Math" panose="02040503050406030204" pitchFamily="18" charset="0"/>
                            </a:rPr>
                            <m:t>1</m:t>
                          </m:r>
                        </m:sub>
                      </m:sSub>
                    </m:oMath>
                  </m:oMathPara>
                </a14:m>
                <a:endParaRPr lang="en-US" altLang="zh-SG" sz="1700" dirty="0">
                  <a:solidFill>
                    <a:prstClr val="black"/>
                  </a:solidFill>
                  <a:ea typeface="等线" panose="02010600030101010101" pitchFamily="2" charset="-122"/>
                </a:endParaRPr>
              </a:p>
            </p:txBody>
          </p:sp>
        </mc:Choice>
        <mc:Fallback xmlns="">
          <p:sp>
            <p:nvSpPr>
              <p:cNvPr id="207" name="矩形 206">
                <a:extLst>
                  <a:ext uri="{FF2B5EF4-FFF2-40B4-BE49-F238E27FC236}">
                    <a16:creationId xmlns:a16="http://schemas.microsoft.com/office/drawing/2014/main" id="{7965D6F8-1990-4ECD-A7C1-AC53300D85D7}"/>
                  </a:ext>
                </a:extLst>
              </p:cNvPr>
              <p:cNvSpPr>
                <a:spLocks noRot="1" noChangeAspect="1" noMove="1" noResize="1" noEditPoints="1" noAdjustHandles="1" noChangeArrowheads="1" noChangeShapeType="1" noTextEdit="1"/>
              </p:cNvSpPr>
              <p:nvPr/>
            </p:nvSpPr>
            <p:spPr>
              <a:xfrm>
                <a:off x="2414693" y="4452504"/>
                <a:ext cx="497572" cy="353943"/>
              </a:xfrm>
              <a:prstGeom prst="rect">
                <a:avLst/>
              </a:prstGeom>
              <a:blipFill>
                <a:blip r:embed="rId10"/>
                <a:stretch>
                  <a:fillRect/>
                </a:stretch>
              </a:blipFill>
            </p:spPr>
            <p:txBody>
              <a:bodyPr/>
              <a:lstStyle/>
              <a:p>
                <a:r>
                  <a:rPr lang="zh-CN" altLang="en-US">
                    <a:noFill/>
                  </a:rPr>
                  <a:t> </a:t>
                </a:r>
              </a:p>
            </p:txBody>
          </p:sp>
        </mc:Fallback>
      </mc:AlternateContent>
      <p:sp>
        <p:nvSpPr>
          <p:cNvPr id="208" name="椭圆 207">
            <a:extLst>
              <a:ext uri="{FF2B5EF4-FFF2-40B4-BE49-F238E27FC236}">
                <a16:creationId xmlns:a16="http://schemas.microsoft.com/office/drawing/2014/main" id="{CD4EC55B-5554-43E8-92C4-01A9B29B8F3A}"/>
              </a:ext>
            </a:extLst>
          </p:cNvPr>
          <p:cNvSpPr/>
          <p:nvPr/>
        </p:nvSpPr>
        <p:spPr>
          <a:xfrm>
            <a:off x="3963121" y="3252110"/>
            <a:ext cx="390863" cy="390863"/>
          </a:xfrm>
          <a:prstGeom prst="ellipse">
            <a:avLst/>
          </a:prstGeom>
          <a:solidFill>
            <a:sysClr val="window" lastClr="FFFFFF">
              <a:lumMod val="95000"/>
              <a:alpha val="30000"/>
            </a:sysClr>
          </a:solidFill>
          <a:ln w="22225" cap="flat" cmpd="sng" algn="ctr">
            <a:solidFill>
              <a:sysClr val="windowText" lastClr="000000">
                <a:lumMod val="75000"/>
                <a:lumOff val="25000"/>
              </a:sysClr>
            </a:solidFill>
            <a:prstDash val="solid"/>
            <a:round/>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ysClr val="windowText" lastClr="000000"/>
              </a:solidFill>
              <a:effectLst/>
              <a:uLnTx/>
              <a:uFillTx/>
              <a:latin typeface="Calibri" panose="020F0502020204030204"/>
              <a:ea typeface="等线" panose="02010600030101010101" pitchFamily="2" charset="-122"/>
              <a:cs typeface="+mn-cs"/>
            </a:endParaRPr>
          </a:p>
        </p:txBody>
      </p:sp>
      <mc:AlternateContent xmlns:mc="http://schemas.openxmlformats.org/markup-compatibility/2006" xmlns:a14="http://schemas.microsoft.com/office/drawing/2010/main">
        <mc:Choice Requires="a14">
          <p:sp>
            <p:nvSpPr>
              <p:cNvPr id="209" name="文本框 150">
                <a:extLst>
                  <a:ext uri="{FF2B5EF4-FFF2-40B4-BE49-F238E27FC236}">
                    <a16:creationId xmlns:a16="http://schemas.microsoft.com/office/drawing/2014/main" id="{11DA6043-C889-4DD0-AF3A-5D52F35B0FA7}"/>
                  </a:ext>
                </a:extLst>
              </p:cNvPr>
              <p:cNvSpPr txBox="1"/>
              <p:nvPr/>
            </p:nvSpPr>
            <p:spPr>
              <a:xfrm>
                <a:off x="4049510" y="3329202"/>
                <a:ext cx="247888" cy="215444"/>
              </a:xfrm>
              <a:prstGeom prst="rect">
                <a:avLst/>
              </a:prstGeom>
              <a:noFill/>
            </p:spPr>
            <p:txBody>
              <a:bodyPr wrap="non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defRPr/>
                </a:pPr>
                <a14:m>
                  <m:oMathPara xmlns:m="http://schemas.openxmlformats.org/officeDocument/2006/math">
                    <m:oMathParaPr>
                      <m:jc m:val="centerGroup"/>
                    </m:oMathParaPr>
                    <m:oMath xmlns:m="http://schemas.openxmlformats.org/officeDocument/2006/math">
                      <m:sSub>
                        <m:sSubPr>
                          <m:ctrlPr>
                            <a:rPr lang="en-US" altLang="zh-CN" sz="1400" b="1" i="1" smtClean="0">
                              <a:solidFill>
                                <a:sysClr val="windowText" lastClr="000000"/>
                              </a:solidFill>
                              <a:latin typeface="Cambria Math" panose="02040503050406030204" pitchFamily="18" charset="0"/>
                            </a:rPr>
                          </m:ctrlPr>
                        </m:sSubPr>
                        <m:e>
                          <m:r>
                            <a:rPr lang="en-US" altLang="zh-CN" sz="1400" b="1" i="1">
                              <a:solidFill>
                                <a:sysClr val="windowText" lastClr="000000"/>
                              </a:solidFill>
                              <a:latin typeface="Cambria Math" panose="02040503050406030204" pitchFamily="18" charset="0"/>
                            </a:rPr>
                            <m:t>𝑹</m:t>
                          </m:r>
                        </m:e>
                        <m:sub>
                          <m:r>
                            <a:rPr lang="en-US" altLang="zh-CN" sz="1400" i="1" smtClean="0">
                              <a:solidFill>
                                <a:sysClr val="windowText" lastClr="000000"/>
                              </a:solidFill>
                              <a:latin typeface="Cambria Math" panose="02040503050406030204" pitchFamily="18" charset="0"/>
                            </a:rPr>
                            <m:t>2</m:t>
                          </m:r>
                        </m:sub>
                      </m:sSub>
                    </m:oMath>
                  </m:oMathPara>
                </a14:m>
                <a:endParaRPr lang="zh-CN" altLang="en-US" sz="1400" b="1" dirty="0">
                  <a:solidFill>
                    <a:sysClr val="windowText" lastClr="000000"/>
                  </a:solidFill>
                  <a:latin typeface="Calibri" panose="020F0502020204030204"/>
                  <a:ea typeface="等线" panose="02010600030101010101" pitchFamily="2" charset="-122"/>
                </a:endParaRPr>
              </a:p>
            </p:txBody>
          </p:sp>
        </mc:Choice>
        <mc:Fallback xmlns="">
          <p:sp>
            <p:nvSpPr>
              <p:cNvPr id="209" name="文本框 150">
                <a:extLst>
                  <a:ext uri="{FF2B5EF4-FFF2-40B4-BE49-F238E27FC236}">
                    <a16:creationId xmlns:a16="http://schemas.microsoft.com/office/drawing/2014/main" id="{11DA6043-C889-4DD0-AF3A-5D52F35B0FA7}"/>
                  </a:ext>
                </a:extLst>
              </p:cNvPr>
              <p:cNvSpPr txBox="1">
                <a:spLocks noRot="1" noChangeAspect="1" noMove="1" noResize="1" noEditPoints="1" noAdjustHandles="1" noChangeArrowheads="1" noChangeShapeType="1" noTextEdit="1"/>
              </p:cNvSpPr>
              <p:nvPr/>
            </p:nvSpPr>
            <p:spPr>
              <a:xfrm>
                <a:off x="4049510" y="3329202"/>
                <a:ext cx="247888" cy="215444"/>
              </a:xfrm>
              <a:prstGeom prst="rect">
                <a:avLst/>
              </a:prstGeom>
              <a:blipFill>
                <a:blip r:embed="rId11"/>
                <a:stretch>
                  <a:fillRect l="-17073" r="-2439" b="-14286"/>
                </a:stretch>
              </a:blipFill>
            </p:spPr>
            <p:txBody>
              <a:bodyPr/>
              <a:lstStyle/>
              <a:p>
                <a:r>
                  <a:rPr lang="zh-CN" altLang="en-US">
                    <a:noFill/>
                  </a:rPr>
                  <a:t> </a:t>
                </a:r>
              </a:p>
            </p:txBody>
          </p:sp>
        </mc:Fallback>
      </mc:AlternateContent>
      <p:sp>
        <p:nvSpPr>
          <p:cNvPr id="210" name="矩形: 圆角 209">
            <a:extLst>
              <a:ext uri="{FF2B5EF4-FFF2-40B4-BE49-F238E27FC236}">
                <a16:creationId xmlns:a16="http://schemas.microsoft.com/office/drawing/2014/main" id="{22718055-8463-4429-B44E-A320F5AEA9C0}"/>
              </a:ext>
            </a:extLst>
          </p:cNvPr>
          <p:cNvSpPr/>
          <p:nvPr/>
        </p:nvSpPr>
        <p:spPr>
          <a:xfrm>
            <a:off x="3907625" y="3192551"/>
            <a:ext cx="499422" cy="931820"/>
          </a:xfrm>
          <a:prstGeom prst="roundRect">
            <a:avLst>
              <a:gd name="adj" fmla="val 50000"/>
            </a:avLst>
          </a:prstGeom>
          <a:noFill/>
          <a:ln w="25400" cap="flat" cmpd="sng" algn="ctr">
            <a:solidFill>
              <a:sysClr val="windowText" lastClr="000000">
                <a:lumMod val="75000"/>
                <a:lumOff val="25000"/>
              </a:sysClr>
            </a:solidFill>
            <a:prstDash val="solid"/>
            <a:round/>
          </a:ln>
          <a:effectLst/>
        </p:spPr>
        <p:txBody>
          <a:bodyPr rtlCol="0"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cs"/>
            </a:endParaRPr>
          </a:p>
        </p:txBody>
      </p:sp>
      <p:sp>
        <p:nvSpPr>
          <p:cNvPr id="211" name="椭圆 210">
            <a:extLst>
              <a:ext uri="{FF2B5EF4-FFF2-40B4-BE49-F238E27FC236}">
                <a16:creationId xmlns:a16="http://schemas.microsoft.com/office/drawing/2014/main" id="{CD754469-417A-401A-AC28-FBFEE8A8BC5D}"/>
              </a:ext>
            </a:extLst>
          </p:cNvPr>
          <p:cNvSpPr/>
          <p:nvPr/>
        </p:nvSpPr>
        <p:spPr>
          <a:xfrm>
            <a:off x="3963120" y="3671946"/>
            <a:ext cx="390863" cy="390863"/>
          </a:xfrm>
          <a:prstGeom prst="ellipse">
            <a:avLst/>
          </a:prstGeom>
          <a:solidFill>
            <a:sysClr val="window" lastClr="FFFFFF">
              <a:lumMod val="95000"/>
              <a:alpha val="30000"/>
            </a:sysClr>
          </a:solidFill>
          <a:ln w="22225" cap="flat" cmpd="sng" algn="ctr">
            <a:solidFill>
              <a:sysClr val="windowText" lastClr="000000">
                <a:lumMod val="75000"/>
                <a:lumOff val="25000"/>
              </a:sysClr>
            </a:solidFill>
            <a:prstDash val="solid"/>
            <a:round/>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Text" lastClr="000000"/>
              </a:solidFill>
              <a:effectLst/>
              <a:uLnTx/>
              <a:uFillTx/>
              <a:latin typeface="Calibri" panose="020F0502020204030204"/>
              <a:ea typeface="等线" panose="02010600030101010101" pitchFamily="2" charset="-122"/>
              <a:cs typeface="+mn-cs"/>
            </a:endParaRPr>
          </a:p>
        </p:txBody>
      </p:sp>
      <mc:AlternateContent xmlns:mc="http://schemas.openxmlformats.org/markup-compatibility/2006" xmlns:a14="http://schemas.microsoft.com/office/drawing/2010/main">
        <mc:Choice Requires="a14">
          <p:sp>
            <p:nvSpPr>
              <p:cNvPr id="212" name="文本框 151">
                <a:extLst>
                  <a:ext uri="{FF2B5EF4-FFF2-40B4-BE49-F238E27FC236}">
                    <a16:creationId xmlns:a16="http://schemas.microsoft.com/office/drawing/2014/main" id="{FB8DA316-3785-4F9D-8FCE-BAC45B9AE7C0}"/>
                  </a:ext>
                </a:extLst>
              </p:cNvPr>
              <p:cNvSpPr txBox="1"/>
              <p:nvPr/>
            </p:nvSpPr>
            <p:spPr>
              <a:xfrm>
                <a:off x="4064862" y="3744954"/>
                <a:ext cx="231345" cy="246221"/>
              </a:xfrm>
              <a:prstGeom prst="rect">
                <a:avLst/>
              </a:prstGeom>
              <a:noFill/>
            </p:spPr>
            <p:txBody>
              <a:bodyPr wrap="non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defRPr/>
                </a:pPr>
                <a14:m>
                  <m:oMathPara xmlns:m="http://schemas.openxmlformats.org/officeDocument/2006/math">
                    <m:oMathParaPr>
                      <m:jc m:val="centerGroup"/>
                    </m:oMathParaPr>
                    <m:oMath xmlns:m="http://schemas.openxmlformats.org/officeDocument/2006/math">
                      <m:sSub>
                        <m:sSubPr>
                          <m:ctrlPr>
                            <a:rPr lang="en-US" altLang="zh-CN" sz="1600" b="1" i="1" smtClean="0">
                              <a:solidFill>
                                <a:sysClr val="windowText" lastClr="000000"/>
                              </a:solidFill>
                              <a:latin typeface="Cambria Math" panose="02040503050406030204" pitchFamily="18" charset="0"/>
                            </a:rPr>
                          </m:ctrlPr>
                        </m:sSubPr>
                        <m:e>
                          <m:r>
                            <a:rPr lang="en-US" altLang="zh-CN" sz="1600" b="1" i="1">
                              <a:solidFill>
                                <a:sysClr val="windowText" lastClr="000000"/>
                              </a:solidFill>
                              <a:latin typeface="Cambria Math" panose="02040503050406030204" pitchFamily="18" charset="0"/>
                            </a:rPr>
                            <m:t>𝒕</m:t>
                          </m:r>
                        </m:e>
                        <m:sub>
                          <m:r>
                            <a:rPr lang="en-US" altLang="zh-CN" sz="1600" i="1" smtClean="0">
                              <a:solidFill>
                                <a:sysClr val="windowText" lastClr="000000"/>
                              </a:solidFill>
                              <a:latin typeface="Cambria Math" panose="02040503050406030204" pitchFamily="18" charset="0"/>
                            </a:rPr>
                            <m:t>2</m:t>
                          </m:r>
                        </m:sub>
                      </m:sSub>
                    </m:oMath>
                  </m:oMathPara>
                </a14:m>
                <a:endParaRPr lang="zh-CN" altLang="en-US" sz="1600" b="1" dirty="0">
                  <a:solidFill>
                    <a:sysClr val="windowText" lastClr="000000"/>
                  </a:solidFill>
                  <a:latin typeface="Calibri" panose="020F0502020204030204"/>
                  <a:ea typeface="等线" panose="02010600030101010101" pitchFamily="2" charset="-122"/>
                </a:endParaRPr>
              </a:p>
            </p:txBody>
          </p:sp>
        </mc:Choice>
        <mc:Fallback xmlns="">
          <p:sp>
            <p:nvSpPr>
              <p:cNvPr id="212" name="文本框 151">
                <a:extLst>
                  <a:ext uri="{FF2B5EF4-FFF2-40B4-BE49-F238E27FC236}">
                    <a16:creationId xmlns:a16="http://schemas.microsoft.com/office/drawing/2014/main" id="{FB8DA316-3785-4F9D-8FCE-BAC45B9AE7C0}"/>
                  </a:ext>
                </a:extLst>
              </p:cNvPr>
              <p:cNvSpPr txBox="1">
                <a:spLocks noRot="1" noChangeAspect="1" noMove="1" noResize="1" noEditPoints="1" noAdjustHandles="1" noChangeArrowheads="1" noChangeShapeType="1" noTextEdit="1"/>
              </p:cNvSpPr>
              <p:nvPr/>
            </p:nvSpPr>
            <p:spPr>
              <a:xfrm>
                <a:off x="4064862" y="3744954"/>
                <a:ext cx="231345" cy="246221"/>
              </a:xfrm>
              <a:prstGeom prst="rect">
                <a:avLst/>
              </a:prstGeom>
              <a:blipFill>
                <a:blip r:embed="rId12"/>
                <a:stretch>
                  <a:fillRect l="-18421" r="-5263" b="-1219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3" name="文本框 150">
                <a:extLst>
                  <a:ext uri="{FF2B5EF4-FFF2-40B4-BE49-F238E27FC236}">
                    <a16:creationId xmlns:a16="http://schemas.microsoft.com/office/drawing/2014/main" id="{DD3B012A-ED59-4CF3-A9B7-2DEFAB397F97}"/>
                  </a:ext>
                </a:extLst>
              </p:cNvPr>
              <p:cNvSpPr txBox="1"/>
              <p:nvPr/>
            </p:nvSpPr>
            <p:spPr>
              <a:xfrm>
                <a:off x="4040001" y="2800145"/>
                <a:ext cx="286360" cy="261610"/>
              </a:xfrm>
              <a:prstGeom prst="rect">
                <a:avLst/>
              </a:prstGeom>
              <a:noFill/>
            </p:spPr>
            <p:txBody>
              <a:bodyPr wrap="non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altLang="zh-CN" sz="1700" b="1" i="1" dirty="0" smtClean="0">
                              <a:solidFill>
                                <a:prstClr val="black"/>
                              </a:solidFill>
                              <a:latin typeface="Cambria Math" panose="02040503050406030204" pitchFamily="18" charset="0"/>
                            </a:rPr>
                          </m:ctrlPr>
                        </m:sSubPr>
                        <m:e>
                          <m:r>
                            <a:rPr lang="zh-CN" altLang="en-US" sz="1700" b="1" i="1" dirty="0" smtClean="0">
                              <a:solidFill>
                                <a:prstClr val="black"/>
                              </a:solidFill>
                              <a:latin typeface="Cambria Math" panose="02040503050406030204" pitchFamily="18" charset="0"/>
                            </a:rPr>
                            <m:t>𝜽</m:t>
                          </m:r>
                        </m:e>
                        <m:sub>
                          <m:r>
                            <a:rPr lang="en-US" altLang="zh-CN" sz="1700" i="1" dirty="0" smtClean="0">
                              <a:solidFill>
                                <a:prstClr val="black"/>
                              </a:solidFill>
                              <a:latin typeface="Cambria Math" panose="02040503050406030204" pitchFamily="18" charset="0"/>
                            </a:rPr>
                            <m:t>2</m:t>
                          </m:r>
                        </m:sub>
                      </m:sSub>
                    </m:oMath>
                  </m:oMathPara>
                </a14:m>
                <a:endParaRPr lang="zh-CN" altLang="en-US" sz="1700" b="1" dirty="0">
                  <a:solidFill>
                    <a:sysClr val="windowText" lastClr="000000"/>
                  </a:solidFill>
                  <a:latin typeface="Calibri" panose="020F0502020204030204"/>
                  <a:ea typeface="等线" panose="02010600030101010101" pitchFamily="2" charset="-122"/>
                </a:endParaRPr>
              </a:p>
            </p:txBody>
          </p:sp>
        </mc:Choice>
        <mc:Fallback xmlns="">
          <p:sp>
            <p:nvSpPr>
              <p:cNvPr id="213" name="文本框 150">
                <a:extLst>
                  <a:ext uri="{FF2B5EF4-FFF2-40B4-BE49-F238E27FC236}">
                    <a16:creationId xmlns:a16="http://schemas.microsoft.com/office/drawing/2014/main" id="{DD3B012A-ED59-4CF3-A9B7-2DEFAB397F97}"/>
                  </a:ext>
                </a:extLst>
              </p:cNvPr>
              <p:cNvSpPr txBox="1">
                <a:spLocks noRot="1" noChangeAspect="1" noMove="1" noResize="1" noEditPoints="1" noAdjustHandles="1" noChangeArrowheads="1" noChangeShapeType="1" noTextEdit="1"/>
              </p:cNvSpPr>
              <p:nvPr/>
            </p:nvSpPr>
            <p:spPr>
              <a:xfrm>
                <a:off x="4040001" y="2800145"/>
                <a:ext cx="286360" cy="261610"/>
              </a:xfrm>
              <a:prstGeom prst="rect">
                <a:avLst/>
              </a:prstGeom>
              <a:blipFill>
                <a:blip r:embed="rId13"/>
                <a:stretch>
                  <a:fillRect l="-19149" r="-4255" b="-13953"/>
                </a:stretch>
              </a:blipFill>
            </p:spPr>
            <p:txBody>
              <a:bodyPr/>
              <a:lstStyle/>
              <a:p>
                <a:r>
                  <a:rPr lang="zh-CN" altLang="en-US">
                    <a:noFill/>
                  </a:rPr>
                  <a:t> </a:t>
                </a:r>
              </a:p>
            </p:txBody>
          </p:sp>
        </mc:Fallback>
      </mc:AlternateContent>
      <p:sp>
        <p:nvSpPr>
          <p:cNvPr id="214" name="椭圆 213">
            <a:extLst>
              <a:ext uri="{FF2B5EF4-FFF2-40B4-BE49-F238E27FC236}">
                <a16:creationId xmlns:a16="http://schemas.microsoft.com/office/drawing/2014/main" id="{BAF1A6AC-084B-4F9D-91BE-0BDEFD2CBDF5}"/>
              </a:ext>
            </a:extLst>
          </p:cNvPr>
          <p:cNvSpPr/>
          <p:nvPr/>
        </p:nvSpPr>
        <p:spPr>
          <a:xfrm>
            <a:off x="3913564" y="4390459"/>
            <a:ext cx="504056" cy="504056"/>
          </a:xfrm>
          <a:prstGeom prst="ellipse">
            <a:avLst/>
          </a:prstGeom>
          <a:solidFill>
            <a:srgbClr val="FFF9F9"/>
          </a:solidFill>
          <a:ln w="25400" cap="flat" cmpd="sng" algn="ctr">
            <a:solidFill>
              <a:sysClr val="windowText" lastClr="000000">
                <a:lumMod val="75000"/>
                <a:lumOff val="25000"/>
              </a:sysClr>
            </a:solidFill>
            <a:prstDash val="solid"/>
            <a:round/>
          </a:ln>
          <a:effectLst/>
        </p:spPr>
        <p:txBody>
          <a:bodyPr rtlCol="0"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SG" altLang="en-US" sz="1700" b="0" i="0" u="none" strike="noStrike" kern="120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cs"/>
            </a:endParaRPr>
          </a:p>
        </p:txBody>
      </p:sp>
      <mc:AlternateContent xmlns:mc="http://schemas.openxmlformats.org/markup-compatibility/2006" xmlns:a14="http://schemas.microsoft.com/office/drawing/2010/main">
        <mc:Choice Requires="a14">
          <p:sp>
            <p:nvSpPr>
              <p:cNvPr id="215" name="矩形 214">
                <a:extLst>
                  <a:ext uri="{FF2B5EF4-FFF2-40B4-BE49-F238E27FC236}">
                    <a16:creationId xmlns:a16="http://schemas.microsoft.com/office/drawing/2014/main" id="{C429AD22-0949-42F2-9450-11D59DFD934F}"/>
                  </a:ext>
                </a:extLst>
              </p:cNvPr>
              <p:cNvSpPr/>
              <p:nvPr/>
            </p:nvSpPr>
            <p:spPr>
              <a:xfrm>
                <a:off x="3931634" y="4452504"/>
                <a:ext cx="502894" cy="353943"/>
              </a:xfrm>
              <a:prstGeom prst="rect">
                <a:avLst/>
              </a:prstGeom>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altLang="zh-CN" sz="1700" i="1" dirty="0" smtClean="0">
                              <a:solidFill>
                                <a:prstClr val="black"/>
                              </a:solidFill>
                              <a:latin typeface="Cambria Math" panose="02040503050406030204" pitchFamily="18" charset="0"/>
                            </a:rPr>
                          </m:ctrlPr>
                        </m:sSubPr>
                        <m:e>
                          <m:r>
                            <a:rPr lang="en-US" altLang="zh-CN" sz="1700" b="1" i="1" dirty="0">
                              <a:solidFill>
                                <a:prstClr val="black"/>
                              </a:solidFill>
                              <a:latin typeface="Cambria Math" panose="02040503050406030204" pitchFamily="18" charset="0"/>
                            </a:rPr>
                            <m:t>𝑫</m:t>
                          </m:r>
                        </m:e>
                        <m:sub>
                          <m:r>
                            <a:rPr lang="en-US" altLang="zh-CN" sz="1700" i="1" dirty="0" smtClean="0">
                              <a:solidFill>
                                <a:prstClr val="black"/>
                              </a:solidFill>
                              <a:latin typeface="Cambria Math" panose="02040503050406030204" pitchFamily="18" charset="0"/>
                            </a:rPr>
                            <m:t>2</m:t>
                          </m:r>
                        </m:sub>
                      </m:sSub>
                    </m:oMath>
                  </m:oMathPara>
                </a14:m>
                <a:endParaRPr lang="en-US" altLang="zh-SG" sz="1700" dirty="0">
                  <a:solidFill>
                    <a:prstClr val="black"/>
                  </a:solidFill>
                  <a:ea typeface="等线" panose="02010600030101010101" pitchFamily="2" charset="-122"/>
                </a:endParaRPr>
              </a:p>
            </p:txBody>
          </p:sp>
        </mc:Choice>
        <mc:Fallback xmlns="">
          <p:sp>
            <p:nvSpPr>
              <p:cNvPr id="215" name="矩形 214">
                <a:extLst>
                  <a:ext uri="{FF2B5EF4-FFF2-40B4-BE49-F238E27FC236}">
                    <a16:creationId xmlns:a16="http://schemas.microsoft.com/office/drawing/2014/main" id="{C429AD22-0949-42F2-9450-11D59DFD934F}"/>
                  </a:ext>
                </a:extLst>
              </p:cNvPr>
              <p:cNvSpPr>
                <a:spLocks noRot="1" noChangeAspect="1" noMove="1" noResize="1" noEditPoints="1" noAdjustHandles="1" noChangeArrowheads="1" noChangeShapeType="1" noTextEdit="1"/>
              </p:cNvSpPr>
              <p:nvPr/>
            </p:nvSpPr>
            <p:spPr>
              <a:xfrm>
                <a:off x="3931634" y="4452504"/>
                <a:ext cx="502894" cy="353943"/>
              </a:xfrm>
              <a:prstGeom prst="rect">
                <a:avLst/>
              </a:prstGeom>
              <a:blipFill>
                <a:blip r:embed="rId14"/>
                <a:stretch>
                  <a:fillRect/>
                </a:stretch>
              </a:blipFill>
            </p:spPr>
            <p:txBody>
              <a:bodyPr/>
              <a:lstStyle/>
              <a:p>
                <a:r>
                  <a:rPr lang="zh-CN" altLang="en-US">
                    <a:noFill/>
                  </a:rPr>
                  <a:t> </a:t>
                </a:r>
              </a:p>
            </p:txBody>
          </p:sp>
        </mc:Fallback>
      </mc:AlternateContent>
      <p:sp>
        <p:nvSpPr>
          <p:cNvPr id="216" name="椭圆 215">
            <a:extLst>
              <a:ext uri="{FF2B5EF4-FFF2-40B4-BE49-F238E27FC236}">
                <a16:creationId xmlns:a16="http://schemas.microsoft.com/office/drawing/2014/main" id="{63231848-D7E3-4EA6-9064-80B615B297C6}"/>
              </a:ext>
            </a:extLst>
          </p:cNvPr>
          <p:cNvSpPr/>
          <p:nvPr/>
        </p:nvSpPr>
        <p:spPr>
          <a:xfrm>
            <a:off x="5357266" y="3250409"/>
            <a:ext cx="390863" cy="390863"/>
          </a:xfrm>
          <a:prstGeom prst="ellipse">
            <a:avLst/>
          </a:prstGeom>
          <a:solidFill>
            <a:sysClr val="window" lastClr="FFFFFF">
              <a:lumMod val="95000"/>
              <a:alpha val="30000"/>
            </a:sysClr>
          </a:solidFill>
          <a:ln w="22225" cap="flat" cmpd="sng" algn="ctr">
            <a:solidFill>
              <a:sysClr val="windowText" lastClr="000000">
                <a:lumMod val="75000"/>
                <a:lumOff val="25000"/>
              </a:sysClr>
            </a:solidFill>
            <a:prstDash val="solid"/>
            <a:round/>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ysClr val="windowText" lastClr="000000"/>
              </a:solidFill>
              <a:effectLst/>
              <a:uLnTx/>
              <a:uFillTx/>
              <a:latin typeface="Calibri" panose="020F0502020204030204"/>
              <a:ea typeface="等线" panose="02010600030101010101" pitchFamily="2" charset="-122"/>
              <a:cs typeface="+mn-cs"/>
            </a:endParaRPr>
          </a:p>
        </p:txBody>
      </p:sp>
      <mc:AlternateContent xmlns:mc="http://schemas.openxmlformats.org/markup-compatibility/2006" xmlns:a14="http://schemas.microsoft.com/office/drawing/2010/main">
        <mc:Choice Requires="a14">
          <p:sp>
            <p:nvSpPr>
              <p:cNvPr id="217" name="文本框 150">
                <a:extLst>
                  <a:ext uri="{FF2B5EF4-FFF2-40B4-BE49-F238E27FC236}">
                    <a16:creationId xmlns:a16="http://schemas.microsoft.com/office/drawing/2014/main" id="{BCF9F5D0-853D-4E39-ADEA-853CBB37EC40}"/>
                  </a:ext>
                </a:extLst>
              </p:cNvPr>
              <p:cNvSpPr txBox="1"/>
              <p:nvPr/>
            </p:nvSpPr>
            <p:spPr>
              <a:xfrm>
                <a:off x="5407588" y="3329202"/>
                <a:ext cx="323742" cy="215444"/>
              </a:xfrm>
              <a:prstGeom prst="rect">
                <a:avLst/>
              </a:prstGeom>
              <a:noFill/>
            </p:spPr>
            <p:txBody>
              <a:bodyPr wrap="squar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defRPr/>
                </a:pPr>
                <a14:m>
                  <m:oMathPara xmlns:m="http://schemas.openxmlformats.org/officeDocument/2006/math">
                    <m:oMathParaPr>
                      <m:jc m:val="centerGroup"/>
                    </m:oMathParaPr>
                    <m:oMath xmlns:m="http://schemas.openxmlformats.org/officeDocument/2006/math">
                      <m:sSub>
                        <m:sSubPr>
                          <m:ctrlPr>
                            <a:rPr lang="en-US" altLang="zh-CN" sz="1400" b="1" i="1" smtClean="0">
                              <a:solidFill>
                                <a:sysClr val="windowText" lastClr="000000"/>
                              </a:solidFill>
                              <a:latin typeface="Cambria Math" panose="02040503050406030204" pitchFamily="18" charset="0"/>
                            </a:rPr>
                          </m:ctrlPr>
                        </m:sSubPr>
                        <m:e>
                          <m:r>
                            <a:rPr lang="en-US" altLang="zh-CN" sz="1400" b="1" i="1">
                              <a:solidFill>
                                <a:sysClr val="windowText" lastClr="000000"/>
                              </a:solidFill>
                              <a:latin typeface="Cambria Math" panose="02040503050406030204" pitchFamily="18" charset="0"/>
                            </a:rPr>
                            <m:t>𝑹</m:t>
                          </m:r>
                        </m:e>
                        <m:sub>
                          <m:r>
                            <a:rPr lang="en-US" altLang="zh-CN" sz="1400" i="1" smtClean="0">
                              <a:solidFill>
                                <a:sysClr val="windowText" lastClr="000000"/>
                              </a:solidFill>
                              <a:latin typeface="Cambria Math" panose="02040503050406030204" pitchFamily="18" charset="0"/>
                            </a:rPr>
                            <m:t>𝑖</m:t>
                          </m:r>
                        </m:sub>
                      </m:sSub>
                    </m:oMath>
                  </m:oMathPara>
                </a14:m>
                <a:endParaRPr lang="zh-CN" altLang="en-US" sz="1400" b="1" dirty="0">
                  <a:solidFill>
                    <a:sysClr val="windowText" lastClr="000000"/>
                  </a:solidFill>
                  <a:latin typeface="Calibri" panose="020F0502020204030204"/>
                  <a:ea typeface="等线" panose="02010600030101010101" pitchFamily="2" charset="-122"/>
                </a:endParaRPr>
              </a:p>
            </p:txBody>
          </p:sp>
        </mc:Choice>
        <mc:Fallback xmlns="">
          <p:sp>
            <p:nvSpPr>
              <p:cNvPr id="217" name="文本框 150">
                <a:extLst>
                  <a:ext uri="{FF2B5EF4-FFF2-40B4-BE49-F238E27FC236}">
                    <a16:creationId xmlns:a16="http://schemas.microsoft.com/office/drawing/2014/main" id="{BCF9F5D0-853D-4E39-ADEA-853CBB37EC40}"/>
                  </a:ext>
                </a:extLst>
              </p:cNvPr>
              <p:cNvSpPr txBox="1">
                <a:spLocks noRot="1" noChangeAspect="1" noMove="1" noResize="1" noEditPoints="1" noAdjustHandles="1" noChangeArrowheads="1" noChangeShapeType="1" noTextEdit="1"/>
              </p:cNvSpPr>
              <p:nvPr/>
            </p:nvSpPr>
            <p:spPr>
              <a:xfrm>
                <a:off x="5407588" y="3329202"/>
                <a:ext cx="323742" cy="215444"/>
              </a:xfrm>
              <a:prstGeom prst="rect">
                <a:avLst/>
              </a:prstGeom>
              <a:blipFill>
                <a:blip r:embed="rId15"/>
                <a:stretch>
                  <a:fillRect b="-17143"/>
                </a:stretch>
              </a:blipFill>
            </p:spPr>
            <p:txBody>
              <a:bodyPr/>
              <a:lstStyle/>
              <a:p>
                <a:r>
                  <a:rPr lang="zh-CN" altLang="en-US">
                    <a:noFill/>
                  </a:rPr>
                  <a:t> </a:t>
                </a:r>
              </a:p>
            </p:txBody>
          </p:sp>
        </mc:Fallback>
      </mc:AlternateContent>
      <p:sp>
        <p:nvSpPr>
          <p:cNvPr id="218" name="矩形: 圆角 217">
            <a:extLst>
              <a:ext uri="{FF2B5EF4-FFF2-40B4-BE49-F238E27FC236}">
                <a16:creationId xmlns:a16="http://schemas.microsoft.com/office/drawing/2014/main" id="{FED22CE4-7208-4E46-8CB6-2CBDAE11B12C}"/>
              </a:ext>
            </a:extLst>
          </p:cNvPr>
          <p:cNvSpPr/>
          <p:nvPr/>
        </p:nvSpPr>
        <p:spPr>
          <a:xfrm>
            <a:off x="5301770" y="3190850"/>
            <a:ext cx="499422" cy="931820"/>
          </a:xfrm>
          <a:prstGeom prst="roundRect">
            <a:avLst>
              <a:gd name="adj" fmla="val 50000"/>
            </a:avLst>
          </a:prstGeom>
          <a:noFill/>
          <a:ln w="25400" cap="flat" cmpd="sng" algn="ctr">
            <a:solidFill>
              <a:sysClr val="windowText" lastClr="000000">
                <a:lumMod val="75000"/>
                <a:lumOff val="25000"/>
              </a:sysClr>
            </a:solidFill>
            <a:prstDash val="solid"/>
            <a:round/>
          </a:ln>
          <a:effectLst/>
        </p:spPr>
        <p:txBody>
          <a:bodyPr rtlCol="0"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cs"/>
            </a:endParaRPr>
          </a:p>
        </p:txBody>
      </p:sp>
      <p:sp>
        <p:nvSpPr>
          <p:cNvPr id="219" name="椭圆 218">
            <a:extLst>
              <a:ext uri="{FF2B5EF4-FFF2-40B4-BE49-F238E27FC236}">
                <a16:creationId xmlns:a16="http://schemas.microsoft.com/office/drawing/2014/main" id="{96C7A851-2BB0-42D7-AC3F-964D11C9269D}"/>
              </a:ext>
            </a:extLst>
          </p:cNvPr>
          <p:cNvSpPr/>
          <p:nvPr/>
        </p:nvSpPr>
        <p:spPr>
          <a:xfrm>
            <a:off x="5357265" y="3670245"/>
            <a:ext cx="390863" cy="390863"/>
          </a:xfrm>
          <a:prstGeom prst="ellipse">
            <a:avLst/>
          </a:prstGeom>
          <a:solidFill>
            <a:sysClr val="window" lastClr="FFFFFF">
              <a:lumMod val="95000"/>
              <a:alpha val="30000"/>
            </a:sysClr>
          </a:solidFill>
          <a:ln w="22225" cap="flat" cmpd="sng" algn="ctr">
            <a:solidFill>
              <a:sysClr val="windowText" lastClr="000000">
                <a:lumMod val="75000"/>
                <a:lumOff val="25000"/>
              </a:sysClr>
            </a:solidFill>
            <a:prstDash val="solid"/>
            <a:round/>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Text" lastClr="000000"/>
              </a:solidFill>
              <a:effectLst/>
              <a:uLnTx/>
              <a:uFillTx/>
              <a:latin typeface="Calibri" panose="020F0502020204030204"/>
              <a:ea typeface="等线" panose="02010600030101010101" pitchFamily="2" charset="-122"/>
              <a:cs typeface="+mn-cs"/>
            </a:endParaRPr>
          </a:p>
        </p:txBody>
      </p:sp>
      <mc:AlternateContent xmlns:mc="http://schemas.openxmlformats.org/markup-compatibility/2006" xmlns:a14="http://schemas.microsoft.com/office/drawing/2010/main">
        <mc:Choice Requires="a14">
          <p:sp>
            <p:nvSpPr>
              <p:cNvPr id="220" name="文本框 151">
                <a:extLst>
                  <a:ext uri="{FF2B5EF4-FFF2-40B4-BE49-F238E27FC236}">
                    <a16:creationId xmlns:a16="http://schemas.microsoft.com/office/drawing/2014/main" id="{6CF403D6-4602-4CE8-AFC7-7CF083A4B0AD}"/>
                  </a:ext>
                </a:extLst>
              </p:cNvPr>
              <p:cNvSpPr txBox="1"/>
              <p:nvPr/>
            </p:nvSpPr>
            <p:spPr>
              <a:xfrm>
                <a:off x="5459007" y="3743253"/>
                <a:ext cx="197682" cy="246221"/>
              </a:xfrm>
              <a:prstGeom prst="rect">
                <a:avLst/>
              </a:prstGeom>
              <a:noFill/>
            </p:spPr>
            <p:txBody>
              <a:bodyPr wrap="non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defRPr/>
                </a:pPr>
                <a14:m>
                  <m:oMathPara xmlns:m="http://schemas.openxmlformats.org/officeDocument/2006/math">
                    <m:oMathParaPr>
                      <m:jc m:val="centerGroup"/>
                    </m:oMathParaPr>
                    <m:oMath xmlns:m="http://schemas.openxmlformats.org/officeDocument/2006/math">
                      <m:sSub>
                        <m:sSubPr>
                          <m:ctrlPr>
                            <a:rPr lang="en-US" altLang="zh-CN" sz="1600" b="1" i="1" smtClean="0">
                              <a:solidFill>
                                <a:sysClr val="windowText" lastClr="000000"/>
                              </a:solidFill>
                              <a:latin typeface="Cambria Math" panose="02040503050406030204" pitchFamily="18" charset="0"/>
                            </a:rPr>
                          </m:ctrlPr>
                        </m:sSubPr>
                        <m:e>
                          <m:r>
                            <a:rPr lang="en-US" altLang="zh-CN" sz="1600" b="1" i="1">
                              <a:solidFill>
                                <a:sysClr val="windowText" lastClr="000000"/>
                              </a:solidFill>
                              <a:latin typeface="Cambria Math" panose="02040503050406030204" pitchFamily="18" charset="0"/>
                            </a:rPr>
                            <m:t>𝒕</m:t>
                          </m:r>
                        </m:e>
                        <m:sub>
                          <m:r>
                            <a:rPr lang="en-US" altLang="zh-CN" sz="1600" i="1" smtClean="0">
                              <a:solidFill>
                                <a:sysClr val="windowText" lastClr="000000"/>
                              </a:solidFill>
                              <a:latin typeface="Cambria Math" panose="02040503050406030204" pitchFamily="18" charset="0"/>
                            </a:rPr>
                            <m:t>𝑖</m:t>
                          </m:r>
                        </m:sub>
                      </m:sSub>
                    </m:oMath>
                  </m:oMathPara>
                </a14:m>
                <a:endParaRPr lang="zh-CN" altLang="en-US" sz="1600" b="1" dirty="0">
                  <a:solidFill>
                    <a:sysClr val="windowText" lastClr="000000"/>
                  </a:solidFill>
                  <a:latin typeface="Calibri" panose="020F0502020204030204"/>
                  <a:ea typeface="等线" panose="02010600030101010101" pitchFamily="2" charset="-122"/>
                </a:endParaRPr>
              </a:p>
            </p:txBody>
          </p:sp>
        </mc:Choice>
        <mc:Fallback xmlns="">
          <p:sp>
            <p:nvSpPr>
              <p:cNvPr id="220" name="文本框 151">
                <a:extLst>
                  <a:ext uri="{FF2B5EF4-FFF2-40B4-BE49-F238E27FC236}">
                    <a16:creationId xmlns:a16="http://schemas.microsoft.com/office/drawing/2014/main" id="{6CF403D6-4602-4CE8-AFC7-7CF083A4B0AD}"/>
                  </a:ext>
                </a:extLst>
              </p:cNvPr>
              <p:cNvSpPr txBox="1">
                <a:spLocks noRot="1" noChangeAspect="1" noMove="1" noResize="1" noEditPoints="1" noAdjustHandles="1" noChangeArrowheads="1" noChangeShapeType="1" noTextEdit="1"/>
              </p:cNvSpPr>
              <p:nvPr/>
            </p:nvSpPr>
            <p:spPr>
              <a:xfrm>
                <a:off x="5459007" y="3743253"/>
                <a:ext cx="197682" cy="246221"/>
              </a:xfrm>
              <a:prstGeom prst="rect">
                <a:avLst/>
              </a:prstGeom>
              <a:blipFill>
                <a:blip r:embed="rId16"/>
                <a:stretch>
                  <a:fillRect l="-21875" r="-9375" b="-175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21" name="文本框 150">
                <a:extLst>
                  <a:ext uri="{FF2B5EF4-FFF2-40B4-BE49-F238E27FC236}">
                    <a16:creationId xmlns:a16="http://schemas.microsoft.com/office/drawing/2014/main" id="{1C595C64-00D2-4E41-91F8-34114AFBCA2B}"/>
                  </a:ext>
                </a:extLst>
              </p:cNvPr>
              <p:cNvSpPr txBox="1"/>
              <p:nvPr/>
            </p:nvSpPr>
            <p:spPr>
              <a:xfrm>
                <a:off x="5423749" y="2800145"/>
                <a:ext cx="256545" cy="261610"/>
              </a:xfrm>
              <a:prstGeom prst="rect">
                <a:avLst/>
              </a:prstGeom>
              <a:noFill/>
            </p:spPr>
            <p:txBody>
              <a:bodyPr wrap="non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altLang="zh-CN" sz="1700" b="1" i="1" dirty="0" smtClean="0">
                              <a:solidFill>
                                <a:prstClr val="black"/>
                              </a:solidFill>
                              <a:latin typeface="Cambria Math" panose="02040503050406030204" pitchFamily="18" charset="0"/>
                            </a:rPr>
                          </m:ctrlPr>
                        </m:sSubPr>
                        <m:e>
                          <m:r>
                            <a:rPr lang="zh-CN" altLang="en-US" sz="1700" b="1" i="1" dirty="0" smtClean="0">
                              <a:solidFill>
                                <a:prstClr val="black"/>
                              </a:solidFill>
                              <a:latin typeface="Cambria Math" panose="02040503050406030204" pitchFamily="18" charset="0"/>
                            </a:rPr>
                            <m:t>𝜽</m:t>
                          </m:r>
                        </m:e>
                        <m:sub>
                          <m:r>
                            <a:rPr lang="en-US" altLang="zh-CN" sz="1700" i="1" dirty="0" smtClean="0">
                              <a:solidFill>
                                <a:prstClr val="black"/>
                              </a:solidFill>
                              <a:latin typeface="Cambria Math" panose="02040503050406030204" pitchFamily="18" charset="0"/>
                            </a:rPr>
                            <m:t>𝑖</m:t>
                          </m:r>
                        </m:sub>
                      </m:sSub>
                    </m:oMath>
                  </m:oMathPara>
                </a14:m>
                <a:endParaRPr lang="zh-CN" altLang="en-US" sz="1700" b="1" dirty="0">
                  <a:solidFill>
                    <a:sysClr val="windowText" lastClr="000000"/>
                  </a:solidFill>
                  <a:latin typeface="Calibri" panose="020F0502020204030204"/>
                  <a:ea typeface="等线" panose="02010600030101010101" pitchFamily="2" charset="-122"/>
                </a:endParaRPr>
              </a:p>
            </p:txBody>
          </p:sp>
        </mc:Choice>
        <mc:Fallback xmlns="">
          <p:sp>
            <p:nvSpPr>
              <p:cNvPr id="221" name="文本框 150">
                <a:extLst>
                  <a:ext uri="{FF2B5EF4-FFF2-40B4-BE49-F238E27FC236}">
                    <a16:creationId xmlns:a16="http://schemas.microsoft.com/office/drawing/2014/main" id="{1C595C64-00D2-4E41-91F8-34114AFBCA2B}"/>
                  </a:ext>
                </a:extLst>
              </p:cNvPr>
              <p:cNvSpPr txBox="1">
                <a:spLocks noRot="1" noChangeAspect="1" noMove="1" noResize="1" noEditPoints="1" noAdjustHandles="1" noChangeArrowheads="1" noChangeShapeType="1" noTextEdit="1"/>
              </p:cNvSpPr>
              <p:nvPr/>
            </p:nvSpPr>
            <p:spPr>
              <a:xfrm>
                <a:off x="5423749" y="2800145"/>
                <a:ext cx="256545" cy="261610"/>
              </a:xfrm>
              <a:prstGeom prst="rect">
                <a:avLst/>
              </a:prstGeom>
              <a:blipFill>
                <a:blip r:embed="rId17"/>
                <a:stretch>
                  <a:fillRect l="-21429" r="-4762" b="-16279"/>
                </a:stretch>
              </a:blipFill>
            </p:spPr>
            <p:txBody>
              <a:bodyPr/>
              <a:lstStyle/>
              <a:p>
                <a:r>
                  <a:rPr lang="zh-CN" altLang="en-US">
                    <a:noFill/>
                  </a:rPr>
                  <a:t> </a:t>
                </a:r>
              </a:p>
            </p:txBody>
          </p:sp>
        </mc:Fallback>
      </mc:AlternateContent>
      <p:sp>
        <p:nvSpPr>
          <p:cNvPr id="222" name="椭圆 221">
            <a:extLst>
              <a:ext uri="{FF2B5EF4-FFF2-40B4-BE49-F238E27FC236}">
                <a16:creationId xmlns:a16="http://schemas.microsoft.com/office/drawing/2014/main" id="{95E1F149-232D-4D4D-8178-D5179ADB521C}"/>
              </a:ext>
            </a:extLst>
          </p:cNvPr>
          <p:cNvSpPr/>
          <p:nvPr/>
        </p:nvSpPr>
        <p:spPr>
          <a:xfrm>
            <a:off x="5297963" y="4390459"/>
            <a:ext cx="504056" cy="504056"/>
          </a:xfrm>
          <a:prstGeom prst="ellipse">
            <a:avLst/>
          </a:prstGeom>
          <a:solidFill>
            <a:srgbClr val="FFF9F9"/>
          </a:solidFill>
          <a:ln w="25400" cap="flat" cmpd="sng" algn="ctr">
            <a:solidFill>
              <a:sysClr val="windowText" lastClr="000000">
                <a:lumMod val="75000"/>
                <a:lumOff val="25000"/>
              </a:sysClr>
            </a:solidFill>
            <a:prstDash val="solid"/>
            <a:round/>
          </a:ln>
          <a:effectLst/>
        </p:spPr>
        <p:txBody>
          <a:bodyPr rtlCol="0"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SG" altLang="en-US" sz="1700" b="0" i="0" u="none" strike="noStrike" kern="120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cs"/>
            </a:endParaRPr>
          </a:p>
        </p:txBody>
      </p:sp>
      <mc:AlternateContent xmlns:mc="http://schemas.openxmlformats.org/markup-compatibility/2006" xmlns:a14="http://schemas.microsoft.com/office/drawing/2010/main">
        <mc:Choice Requires="a14">
          <p:sp>
            <p:nvSpPr>
              <p:cNvPr id="223" name="矩形 222">
                <a:extLst>
                  <a:ext uri="{FF2B5EF4-FFF2-40B4-BE49-F238E27FC236}">
                    <a16:creationId xmlns:a16="http://schemas.microsoft.com/office/drawing/2014/main" id="{3A177AEC-D68E-41F5-9563-B32CBD4CCC51}"/>
                  </a:ext>
                </a:extLst>
              </p:cNvPr>
              <p:cNvSpPr/>
              <p:nvPr/>
            </p:nvSpPr>
            <p:spPr>
              <a:xfrm>
                <a:off x="5307567" y="4452504"/>
                <a:ext cx="532453" cy="369332"/>
              </a:xfrm>
              <a:prstGeom prst="rect">
                <a:avLst/>
              </a:prstGeom>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altLang="zh-CN" i="1" dirty="0" smtClean="0">
                              <a:solidFill>
                                <a:prstClr val="black"/>
                              </a:solidFill>
                              <a:latin typeface="Cambria Math" panose="02040503050406030204" pitchFamily="18" charset="0"/>
                            </a:rPr>
                          </m:ctrlPr>
                        </m:sSubPr>
                        <m:e>
                          <m:r>
                            <a:rPr lang="en-US" altLang="zh-CN" b="1" i="1" dirty="0">
                              <a:solidFill>
                                <a:prstClr val="black"/>
                              </a:solidFill>
                              <a:latin typeface="Cambria Math" panose="02040503050406030204" pitchFamily="18" charset="0"/>
                            </a:rPr>
                            <m:t>𝑫</m:t>
                          </m:r>
                        </m:e>
                        <m:sub>
                          <m:r>
                            <a:rPr lang="en-US" altLang="zh-CN" i="1" dirty="0" smtClean="0">
                              <a:solidFill>
                                <a:prstClr val="black"/>
                              </a:solidFill>
                              <a:latin typeface="Cambria Math" panose="02040503050406030204" pitchFamily="18" charset="0"/>
                            </a:rPr>
                            <m:t>𝑖</m:t>
                          </m:r>
                        </m:sub>
                      </m:sSub>
                    </m:oMath>
                  </m:oMathPara>
                </a14:m>
                <a:endParaRPr lang="en-US" altLang="zh-SG" dirty="0">
                  <a:solidFill>
                    <a:prstClr val="black"/>
                  </a:solidFill>
                  <a:ea typeface="等线" panose="02010600030101010101" pitchFamily="2" charset="-122"/>
                </a:endParaRPr>
              </a:p>
            </p:txBody>
          </p:sp>
        </mc:Choice>
        <mc:Fallback xmlns="">
          <p:sp>
            <p:nvSpPr>
              <p:cNvPr id="223" name="矩形 222">
                <a:extLst>
                  <a:ext uri="{FF2B5EF4-FFF2-40B4-BE49-F238E27FC236}">
                    <a16:creationId xmlns:a16="http://schemas.microsoft.com/office/drawing/2014/main" id="{3A177AEC-D68E-41F5-9563-B32CBD4CCC51}"/>
                  </a:ext>
                </a:extLst>
              </p:cNvPr>
              <p:cNvSpPr>
                <a:spLocks noRot="1" noChangeAspect="1" noMove="1" noResize="1" noEditPoints="1" noAdjustHandles="1" noChangeArrowheads="1" noChangeShapeType="1" noTextEdit="1"/>
              </p:cNvSpPr>
              <p:nvPr/>
            </p:nvSpPr>
            <p:spPr>
              <a:xfrm>
                <a:off x="5307567" y="4452504"/>
                <a:ext cx="532453" cy="369332"/>
              </a:xfrm>
              <a:prstGeom prst="rect">
                <a:avLst/>
              </a:prstGeom>
              <a:blipFill>
                <a:blip r:embed="rId18"/>
                <a:stretch>
                  <a:fillRect b="-1639"/>
                </a:stretch>
              </a:blipFill>
            </p:spPr>
            <p:txBody>
              <a:bodyPr/>
              <a:lstStyle/>
              <a:p>
                <a:r>
                  <a:rPr lang="zh-CN" altLang="en-US">
                    <a:noFill/>
                  </a:rPr>
                  <a:t> </a:t>
                </a:r>
              </a:p>
            </p:txBody>
          </p:sp>
        </mc:Fallback>
      </mc:AlternateContent>
      <p:sp>
        <p:nvSpPr>
          <p:cNvPr id="224" name="矩形 223">
            <a:extLst>
              <a:ext uri="{FF2B5EF4-FFF2-40B4-BE49-F238E27FC236}">
                <a16:creationId xmlns:a16="http://schemas.microsoft.com/office/drawing/2014/main" id="{120B66A5-3759-4C86-B0A6-8EBFD0669D25}"/>
              </a:ext>
            </a:extLst>
          </p:cNvPr>
          <p:cNvSpPr/>
          <p:nvPr/>
        </p:nvSpPr>
        <p:spPr>
          <a:xfrm>
            <a:off x="5845914" y="4371543"/>
            <a:ext cx="761602" cy="523220"/>
          </a:xfrm>
          <a:prstGeom prst="rect">
            <a:avLst/>
          </a:prstGeom>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altLang="zh-CN" sz="1400" b="1" dirty="0">
                <a:solidFill>
                  <a:prstClr val="black"/>
                </a:solidFill>
                <a:latin typeface="等线" panose="020F0502020204030204"/>
                <a:ea typeface="等线" panose="02010600030101010101" pitchFamily="2" charset="-122"/>
              </a:rPr>
              <a:t>Depth</a:t>
            </a:r>
          </a:p>
          <a:p>
            <a:pPr algn="ctr"/>
            <a:r>
              <a:rPr lang="en-US" altLang="zh-CN" sz="1400" b="1" dirty="0">
                <a:solidFill>
                  <a:prstClr val="black"/>
                </a:solidFill>
                <a:latin typeface="等线" panose="020F0502020204030204"/>
                <a:ea typeface="等线" panose="02010600030101010101" pitchFamily="2" charset="-122"/>
              </a:rPr>
              <a:t>Maps</a:t>
            </a:r>
            <a:endParaRPr lang="zh-SG" altLang="en-US" sz="1400" b="1" dirty="0">
              <a:solidFill>
                <a:prstClr val="black"/>
              </a:solidFill>
              <a:latin typeface="等线" panose="020F0502020204030204"/>
              <a:ea typeface="等线" panose="02010600030101010101" pitchFamily="2" charset="-122"/>
            </a:endParaRPr>
          </a:p>
        </p:txBody>
      </p:sp>
      <p:sp>
        <p:nvSpPr>
          <p:cNvPr id="227" name="椭圆 226">
            <a:extLst>
              <a:ext uri="{FF2B5EF4-FFF2-40B4-BE49-F238E27FC236}">
                <a16:creationId xmlns:a16="http://schemas.microsoft.com/office/drawing/2014/main" id="{F426E37B-6A08-4E68-A25C-4924C6001253}"/>
              </a:ext>
            </a:extLst>
          </p:cNvPr>
          <p:cNvSpPr>
            <a:spLocks noChangeAspect="1"/>
          </p:cNvSpPr>
          <p:nvPr/>
        </p:nvSpPr>
        <p:spPr>
          <a:xfrm>
            <a:off x="1722953" y="5323555"/>
            <a:ext cx="168616" cy="168616"/>
          </a:xfrm>
          <a:prstGeom prst="ellipse">
            <a:avLst/>
          </a:prstGeom>
          <a:solidFill>
            <a:srgbClr val="CC2529"/>
          </a:solidFill>
          <a:ln w="28575" cap="flat" cmpd="sng" algn="ctr">
            <a:noFill/>
            <a:prstDash val="solid"/>
            <a:miter lim="800000"/>
          </a:ln>
          <a:effectLst/>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SG" altLang="en-US" sz="1800" b="1"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28" name="矩形 227">
            <a:extLst>
              <a:ext uri="{FF2B5EF4-FFF2-40B4-BE49-F238E27FC236}">
                <a16:creationId xmlns:a16="http://schemas.microsoft.com/office/drawing/2014/main" id="{1A7B22A4-5715-4EAE-9A67-1FCF9F184816}"/>
              </a:ext>
            </a:extLst>
          </p:cNvPr>
          <p:cNvSpPr/>
          <p:nvPr/>
        </p:nvSpPr>
        <p:spPr>
          <a:xfrm>
            <a:off x="1935796" y="5236605"/>
            <a:ext cx="1388065" cy="338554"/>
          </a:xfrm>
          <a:prstGeom prst="rect">
            <a:avLst/>
          </a:prstGeom>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altLang="zh-SG" sz="1600" b="1" dirty="0">
                <a:solidFill>
                  <a:prstClr val="black"/>
                </a:solidFill>
                <a:latin typeface="等线" panose="020F0502020204030204"/>
                <a:ea typeface="等线" panose="02010600030101010101" pitchFamily="2" charset="-122"/>
              </a:rPr>
              <a:t>Depth Factor</a:t>
            </a:r>
            <a:endParaRPr lang="zh-SG" altLang="en-US" sz="1600" b="1" dirty="0">
              <a:solidFill>
                <a:prstClr val="black"/>
              </a:solidFill>
              <a:latin typeface="等线" panose="020F0502020204030204"/>
              <a:ea typeface="等线" panose="02010600030101010101" pitchFamily="2" charset="-122"/>
            </a:endParaRPr>
          </a:p>
        </p:txBody>
      </p:sp>
      <p:sp>
        <p:nvSpPr>
          <p:cNvPr id="229" name="矩形 228">
            <a:extLst>
              <a:ext uri="{FF2B5EF4-FFF2-40B4-BE49-F238E27FC236}">
                <a16:creationId xmlns:a16="http://schemas.microsoft.com/office/drawing/2014/main" id="{F1ED5DAF-777A-48EE-9A73-0B852816CE99}"/>
              </a:ext>
            </a:extLst>
          </p:cNvPr>
          <p:cNvSpPr/>
          <p:nvPr/>
        </p:nvSpPr>
        <p:spPr>
          <a:xfrm>
            <a:off x="4057459" y="5230422"/>
            <a:ext cx="833846" cy="338554"/>
          </a:xfrm>
          <a:prstGeom prst="rect">
            <a:avLst/>
          </a:prstGeom>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altLang="zh-SG" sz="1600" b="1" dirty="0">
                <a:solidFill>
                  <a:prstClr val="black"/>
                </a:solidFill>
                <a:latin typeface="等线" panose="020F0502020204030204"/>
                <a:ea typeface="等线" panose="02010600030101010101" pitchFamily="2" charset="-122"/>
              </a:rPr>
              <a:t>Frame</a:t>
            </a:r>
            <a:endParaRPr lang="zh-SG" altLang="en-US" sz="1600" b="1" dirty="0">
              <a:solidFill>
                <a:prstClr val="black"/>
              </a:solidFill>
              <a:latin typeface="等线" panose="020F0502020204030204"/>
              <a:ea typeface="等线" panose="02010600030101010101" pitchFamily="2" charset="-122"/>
            </a:endParaRPr>
          </a:p>
        </p:txBody>
      </p:sp>
      <p:sp>
        <p:nvSpPr>
          <p:cNvPr id="230" name="矩形: 圆角 229">
            <a:extLst>
              <a:ext uri="{FF2B5EF4-FFF2-40B4-BE49-F238E27FC236}">
                <a16:creationId xmlns:a16="http://schemas.microsoft.com/office/drawing/2014/main" id="{908B4733-AA3A-4114-A8CF-2F17C7349D28}"/>
              </a:ext>
            </a:extLst>
          </p:cNvPr>
          <p:cNvSpPr/>
          <p:nvPr/>
        </p:nvSpPr>
        <p:spPr>
          <a:xfrm>
            <a:off x="803567" y="3128484"/>
            <a:ext cx="657716" cy="1848910"/>
          </a:xfrm>
          <a:prstGeom prst="roundRect">
            <a:avLst>
              <a:gd name="adj" fmla="val 39058"/>
            </a:avLst>
          </a:prstGeom>
          <a:noFill/>
          <a:ln w="25400" cap="flat" cmpd="sng" algn="ctr">
            <a:solidFill>
              <a:srgbClr val="ED7D31">
                <a:lumMod val="60000"/>
                <a:lumOff val="40000"/>
              </a:srgbClr>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SG"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1" name="矩形: 圆角 230">
            <a:extLst>
              <a:ext uri="{FF2B5EF4-FFF2-40B4-BE49-F238E27FC236}">
                <a16:creationId xmlns:a16="http://schemas.microsoft.com/office/drawing/2014/main" id="{0D09FAA3-0C96-44B4-B0B9-B67BEBB6003F}"/>
              </a:ext>
            </a:extLst>
          </p:cNvPr>
          <p:cNvSpPr/>
          <p:nvPr/>
        </p:nvSpPr>
        <p:spPr>
          <a:xfrm>
            <a:off x="3791744" y="5291168"/>
            <a:ext cx="212350" cy="216458"/>
          </a:xfrm>
          <a:prstGeom prst="roundRect">
            <a:avLst>
              <a:gd name="adj" fmla="val 29927"/>
            </a:avLst>
          </a:prstGeom>
          <a:noFill/>
          <a:ln w="25400" cap="flat" cmpd="sng" algn="ctr">
            <a:solidFill>
              <a:srgbClr val="ED7D31">
                <a:lumMod val="60000"/>
                <a:lumOff val="40000"/>
              </a:srgbClr>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SG"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3" name="文本框 232">
            <a:extLst>
              <a:ext uri="{FF2B5EF4-FFF2-40B4-BE49-F238E27FC236}">
                <a16:creationId xmlns:a16="http://schemas.microsoft.com/office/drawing/2014/main" id="{A23FB605-DEDC-442B-92A0-633C81B55F82}"/>
              </a:ext>
            </a:extLst>
          </p:cNvPr>
          <p:cNvSpPr txBox="1"/>
          <p:nvPr/>
        </p:nvSpPr>
        <p:spPr>
          <a:xfrm>
            <a:off x="4558207" y="3320429"/>
            <a:ext cx="710222" cy="707886"/>
          </a:xfrm>
          <a:prstGeom prst="rect">
            <a:avLst/>
          </a:prstGeom>
          <a:noFill/>
        </p:spPr>
        <p:txBody>
          <a:bodyPr wrap="square" rtlCol="0">
            <a:spAutoFit/>
          </a:bodyPr>
          <a:lstStyle/>
          <a:p>
            <a:pPr fontAlgn="auto">
              <a:spcBef>
                <a:spcPts val="0"/>
              </a:spcBef>
              <a:spcAft>
                <a:spcPts val="0"/>
              </a:spcAft>
            </a:pPr>
            <a:r>
              <a:rPr lang="en-US" altLang="zh-CN" sz="4000" b="1" dirty="0">
                <a:solidFill>
                  <a:prstClr val="black">
                    <a:lumMod val="75000"/>
                    <a:lumOff val="25000"/>
                  </a:prstClr>
                </a:solidFill>
                <a:latin typeface="等线" panose="020F0502020204030204"/>
                <a:ea typeface="等线" panose="02010600030101010101" pitchFamily="2" charset="-122"/>
              </a:rPr>
              <a:t>…</a:t>
            </a:r>
            <a:endParaRPr lang="zh-CN" altLang="en-US" sz="4000" b="1" dirty="0">
              <a:solidFill>
                <a:prstClr val="black">
                  <a:lumMod val="75000"/>
                  <a:lumOff val="25000"/>
                </a:prstClr>
              </a:solidFill>
              <a:latin typeface="等线" panose="020F0502020204030204"/>
              <a:ea typeface="等线" panose="02010600030101010101" pitchFamily="2" charset="-122"/>
            </a:endParaRPr>
          </a:p>
        </p:txBody>
      </p:sp>
      <p:sp>
        <p:nvSpPr>
          <p:cNvPr id="234" name="文本框 233">
            <a:extLst>
              <a:ext uri="{FF2B5EF4-FFF2-40B4-BE49-F238E27FC236}">
                <a16:creationId xmlns:a16="http://schemas.microsoft.com/office/drawing/2014/main" id="{07974F31-06EB-4898-837B-75D54E553833}"/>
              </a:ext>
            </a:extLst>
          </p:cNvPr>
          <p:cNvSpPr txBox="1"/>
          <p:nvPr/>
        </p:nvSpPr>
        <p:spPr>
          <a:xfrm>
            <a:off x="4564949" y="4246607"/>
            <a:ext cx="710222" cy="707886"/>
          </a:xfrm>
          <a:prstGeom prst="rect">
            <a:avLst/>
          </a:prstGeom>
          <a:noFill/>
        </p:spPr>
        <p:txBody>
          <a:bodyPr wrap="square" rtlCol="0">
            <a:spAutoFit/>
          </a:bodyPr>
          <a:lstStyle/>
          <a:p>
            <a:pPr fontAlgn="auto">
              <a:spcBef>
                <a:spcPts val="0"/>
              </a:spcBef>
              <a:spcAft>
                <a:spcPts val="0"/>
              </a:spcAft>
            </a:pPr>
            <a:r>
              <a:rPr lang="en-US" altLang="zh-CN" sz="4000" b="1" dirty="0">
                <a:solidFill>
                  <a:srgbClr val="CC2529"/>
                </a:solidFill>
                <a:latin typeface="等线" panose="020F0502020204030204"/>
                <a:ea typeface="等线" panose="02010600030101010101" pitchFamily="2" charset="-122"/>
              </a:rPr>
              <a:t>…</a:t>
            </a:r>
            <a:endParaRPr lang="zh-CN" altLang="en-US" sz="4000" b="1" dirty="0">
              <a:solidFill>
                <a:srgbClr val="CC2529"/>
              </a:solidFill>
              <a:latin typeface="等线" panose="020F0502020204030204"/>
              <a:ea typeface="等线" panose="02010600030101010101" pitchFamily="2" charset="-122"/>
            </a:endParaRPr>
          </a:p>
        </p:txBody>
      </p:sp>
      <p:sp>
        <p:nvSpPr>
          <p:cNvPr id="236" name="矩形: 圆角 235">
            <a:extLst>
              <a:ext uri="{FF2B5EF4-FFF2-40B4-BE49-F238E27FC236}">
                <a16:creationId xmlns:a16="http://schemas.microsoft.com/office/drawing/2014/main" id="{ED6FF5FF-F542-4ED3-A0BC-566F73AF8AD9}"/>
              </a:ext>
            </a:extLst>
          </p:cNvPr>
          <p:cNvSpPr/>
          <p:nvPr/>
        </p:nvSpPr>
        <p:spPr>
          <a:xfrm>
            <a:off x="2311926" y="3128484"/>
            <a:ext cx="657716" cy="1848910"/>
          </a:xfrm>
          <a:prstGeom prst="roundRect">
            <a:avLst>
              <a:gd name="adj" fmla="val 39058"/>
            </a:avLst>
          </a:prstGeom>
          <a:noFill/>
          <a:ln w="25400" cap="flat" cmpd="sng" algn="ctr">
            <a:solidFill>
              <a:srgbClr val="ED7D31">
                <a:lumMod val="60000"/>
                <a:lumOff val="40000"/>
              </a:srgbClr>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SG"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7" name="矩形: 圆角 236">
            <a:extLst>
              <a:ext uri="{FF2B5EF4-FFF2-40B4-BE49-F238E27FC236}">
                <a16:creationId xmlns:a16="http://schemas.microsoft.com/office/drawing/2014/main" id="{E7CC51E1-91DE-47C0-A2C1-A51DB39B3DBA}"/>
              </a:ext>
            </a:extLst>
          </p:cNvPr>
          <p:cNvSpPr/>
          <p:nvPr/>
        </p:nvSpPr>
        <p:spPr>
          <a:xfrm>
            <a:off x="3826245" y="3128484"/>
            <a:ext cx="657716" cy="1848910"/>
          </a:xfrm>
          <a:prstGeom prst="roundRect">
            <a:avLst>
              <a:gd name="adj" fmla="val 39058"/>
            </a:avLst>
          </a:prstGeom>
          <a:noFill/>
          <a:ln w="25400" cap="flat" cmpd="sng" algn="ctr">
            <a:solidFill>
              <a:srgbClr val="ED7D31">
                <a:lumMod val="60000"/>
                <a:lumOff val="40000"/>
              </a:srgbClr>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SG"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8" name="矩形: 圆角 237">
            <a:extLst>
              <a:ext uri="{FF2B5EF4-FFF2-40B4-BE49-F238E27FC236}">
                <a16:creationId xmlns:a16="http://schemas.microsoft.com/office/drawing/2014/main" id="{C1F7F156-E128-4E68-BDBD-3ADF7DF50ABD}"/>
              </a:ext>
            </a:extLst>
          </p:cNvPr>
          <p:cNvSpPr/>
          <p:nvPr/>
        </p:nvSpPr>
        <p:spPr>
          <a:xfrm>
            <a:off x="5222833" y="3128484"/>
            <a:ext cx="657716" cy="1848910"/>
          </a:xfrm>
          <a:prstGeom prst="roundRect">
            <a:avLst>
              <a:gd name="adj" fmla="val 39058"/>
            </a:avLst>
          </a:prstGeom>
          <a:noFill/>
          <a:ln w="25400" cap="flat" cmpd="sng" algn="ctr">
            <a:solidFill>
              <a:srgbClr val="ED7D31">
                <a:lumMod val="60000"/>
                <a:lumOff val="40000"/>
              </a:srgbClr>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SG"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387" name="组合 386">
            <a:extLst>
              <a:ext uri="{FF2B5EF4-FFF2-40B4-BE49-F238E27FC236}">
                <a16:creationId xmlns:a16="http://schemas.microsoft.com/office/drawing/2014/main" id="{3941C887-FBBF-44F9-99E3-A904FF262839}"/>
              </a:ext>
            </a:extLst>
          </p:cNvPr>
          <p:cNvGrpSpPr/>
          <p:nvPr/>
        </p:nvGrpSpPr>
        <p:grpSpPr>
          <a:xfrm>
            <a:off x="7411685" y="1352573"/>
            <a:ext cx="4372947" cy="3308378"/>
            <a:chOff x="7352488" y="1533943"/>
            <a:chExt cx="4372947" cy="3308378"/>
          </a:xfrm>
        </p:grpSpPr>
        <p:cxnSp>
          <p:nvCxnSpPr>
            <p:cNvPr id="365" name="直接连接符 364">
              <a:extLst>
                <a:ext uri="{FF2B5EF4-FFF2-40B4-BE49-F238E27FC236}">
                  <a16:creationId xmlns:a16="http://schemas.microsoft.com/office/drawing/2014/main" id="{1F6F39CA-F35D-45F7-9627-AC5EBDD7F62F}"/>
                </a:ext>
              </a:extLst>
            </p:cNvPr>
            <p:cNvCxnSpPr>
              <a:cxnSpLocks/>
            </p:cNvCxnSpPr>
            <p:nvPr/>
          </p:nvCxnSpPr>
          <p:spPr>
            <a:xfrm flipV="1">
              <a:off x="9104932" y="1877080"/>
              <a:ext cx="359382" cy="334997"/>
            </a:xfrm>
            <a:prstGeom prst="line">
              <a:avLst/>
            </a:prstGeom>
            <a:noFill/>
            <a:ln w="25400" cap="rnd" cmpd="sng" algn="ctr">
              <a:solidFill>
                <a:srgbClr val="44546A"/>
              </a:solidFill>
              <a:prstDash val="solid"/>
              <a:miter lim="800000"/>
              <a:headEnd type="none" w="sm" len="sm"/>
            </a:ln>
            <a:effectLst/>
          </p:spPr>
        </p:cxnSp>
        <p:cxnSp>
          <p:nvCxnSpPr>
            <p:cNvPr id="276" name="直接连接符 275">
              <a:extLst>
                <a:ext uri="{FF2B5EF4-FFF2-40B4-BE49-F238E27FC236}">
                  <a16:creationId xmlns:a16="http://schemas.microsoft.com/office/drawing/2014/main" id="{5219C271-B537-4AB8-BA41-BB58D622378E}"/>
                </a:ext>
              </a:extLst>
            </p:cNvPr>
            <p:cNvCxnSpPr>
              <a:cxnSpLocks/>
            </p:cNvCxnSpPr>
            <p:nvPr/>
          </p:nvCxnSpPr>
          <p:spPr>
            <a:xfrm flipH="1" flipV="1">
              <a:off x="9496847" y="1875948"/>
              <a:ext cx="760020" cy="1079885"/>
            </a:xfrm>
            <a:prstGeom prst="line">
              <a:avLst/>
            </a:prstGeom>
            <a:noFill/>
            <a:ln w="25400" cap="rnd" cmpd="sng" algn="ctr">
              <a:solidFill>
                <a:srgbClr val="44546A"/>
              </a:solidFill>
              <a:prstDash val="solid"/>
              <a:miter lim="800000"/>
              <a:headEnd type="none" w="sm" len="sm"/>
            </a:ln>
            <a:effectLst/>
          </p:spPr>
        </p:cxnSp>
        <p:sp>
          <p:nvSpPr>
            <p:cNvPr id="277" name="平行四边形 276">
              <a:extLst>
                <a:ext uri="{FF2B5EF4-FFF2-40B4-BE49-F238E27FC236}">
                  <a16:creationId xmlns:a16="http://schemas.microsoft.com/office/drawing/2014/main" id="{5E1A1078-5280-4757-83D9-B6E1B78DEA9D}"/>
                </a:ext>
              </a:extLst>
            </p:cNvPr>
            <p:cNvSpPr/>
            <p:nvPr/>
          </p:nvSpPr>
          <p:spPr>
            <a:xfrm rot="20608095">
              <a:off x="9319582" y="2362114"/>
              <a:ext cx="2207445" cy="1322576"/>
            </a:xfrm>
            <a:prstGeom prst="parallelogram">
              <a:avLst>
                <a:gd name="adj" fmla="val 30281"/>
              </a:avLst>
            </a:prstGeom>
            <a:solidFill>
              <a:srgbClr val="F4B183">
                <a:alpha val="30000"/>
              </a:srgbClr>
            </a:solidFill>
            <a:ln w="22225" cap="flat" cmpd="sng" algn="ctr">
              <a:solidFill>
                <a:sysClr val="windowText" lastClr="000000">
                  <a:lumMod val="85000"/>
                  <a:lumOff val="15000"/>
                </a:sysClr>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black">
                    <a:lumMod val="75000"/>
                    <a:lumOff val="25000"/>
                  </a:prstClr>
                </a:solidFill>
                <a:effectLst/>
                <a:uLnTx/>
                <a:uFillTx/>
                <a:latin typeface="等线" panose="020F0502020204030204"/>
                <a:ea typeface="等线" panose="02010600030101010101" pitchFamily="2" charset="-122"/>
                <a:cs typeface="+mn-cs"/>
              </a:endParaRPr>
            </a:p>
          </p:txBody>
        </p:sp>
        <p:sp>
          <p:nvSpPr>
            <p:cNvPr id="278" name="平行四边形 277">
              <a:extLst>
                <a:ext uri="{FF2B5EF4-FFF2-40B4-BE49-F238E27FC236}">
                  <a16:creationId xmlns:a16="http://schemas.microsoft.com/office/drawing/2014/main" id="{B49889F3-DC3B-46E3-A6A6-6AC779ADCB20}"/>
                </a:ext>
              </a:extLst>
            </p:cNvPr>
            <p:cNvSpPr/>
            <p:nvPr/>
          </p:nvSpPr>
          <p:spPr>
            <a:xfrm rot="20608095">
              <a:off x="10185207" y="2906954"/>
              <a:ext cx="138735" cy="83122"/>
            </a:xfrm>
            <a:prstGeom prst="parallelogram">
              <a:avLst>
                <a:gd name="adj" fmla="val 30281"/>
              </a:avLst>
            </a:prstGeom>
            <a:solidFill>
              <a:sysClr val="window" lastClr="FFFFFF"/>
            </a:solidFill>
            <a:ln w="25400" cap="flat" cmpd="sng" algn="ctr">
              <a:solidFill>
                <a:sysClr val="windowText" lastClr="000000">
                  <a:lumMod val="75000"/>
                  <a:lumOff val="25000"/>
                </a:sysClr>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black">
                    <a:lumMod val="75000"/>
                    <a:lumOff val="25000"/>
                  </a:prstClr>
                </a:solidFill>
                <a:effectLst/>
                <a:uLnTx/>
                <a:uFillTx/>
                <a:latin typeface="等线" panose="020F0502020204030204"/>
                <a:ea typeface="等线" panose="02010600030101010101" pitchFamily="2" charset="-122"/>
                <a:cs typeface="+mn-cs"/>
              </a:endParaRPr>
            </a:p>
          </p:txBody>
        </p:sp>
        <p:cxnSp>
          <p:nvCxnSpPr>
            <p:cNvPr id="282" name="直接连接符 281">
              <a:extLst>
                <a:ext uri="{FF2B5EF4-FFF2-40B4-BE49-F238E27FC236}">
                  <a16:creationId xmlns:a16="http://schemas.microsoft.com/office/drawing/2014/main" id="{30A35116-A390-4988-AC22-09EADDB9167A}"/>
                </a:ext>
              </a:extLst>
            </p:cNvPr>
            <p:cNvCxnSpPr>
              <a:cxnSpLocks/>
            </p:cNvCxnSpPr>
            <p:nvPr/>
          </p:nvCxnSpPr>
          <p:spPr>
            <a:xfrm flipH="1" flipV="1">
              <a:off x="10261991" y="2959590"/>
              <a:ext cx="189809" cy="269692"/>
            </a:xfrm>
            <a:prstGeom prst="line">
              <a:avLst/>
            </a:prstGeom>
            <a:noFill/>
            <a:ln w="25400" cap="rnd" cmpd="sng" algn="ctr">
              <a:solidFill>
                <a:srgbClr val="44546A"/>
              </a:solidFill>
              <a:prstDash val="solid"/>
              <a:miter lim="800000"/>
              <a:headEnd type="none" w="sm" len="sm"/>
            </a:ln>
            <a:effectLst/>
          </p:spPr>
        </p:cxnSp>
        <p:sp>
          <p:nvSpPr>
            <p:cNvPr id="284" name="平行四边形 283">
              <a:extLst>
                <a:ext uri="{FF2B5EF4-FFF2-40B4-BE49-F238E27FC236}">
                  <a16:creationId xmlns:a16="http://schemas.microsoft.com/office/drawing/2014/main" id="{5B71F81B-9CC8-4A8E-BCCC-83D7EE011DB3}"/>
                </a:ext>
              </a:extLst>
            </p:cNvPr>
            <p:cNvSpPr/>
            <p:nvPr/>
          </p:nvSpPr>
          <p:spPr>
            <a:xfrm rot="20608095">
              <a:off x="9517990" y="2603691"/>
              <a:ext cx="2207445" cy="1322576"/>
            </a:xfrm>
            <a:prstGeom prst="parallelogram">
              <a:avLst>
                <a:gd name="adj" fmla="val 30281"/>
              </a:avLst>
            </a:prstGeom>
            <a:solidFill>
              <a:srgbClr val="5B9BD5">
                <a:lumMod val="40000"/>
                <a:lumOff val="60000"/>
                <a:alpha val="40000"/>
              </a:srgbClr>
            </a:solidFill>
            <a:ln w="22225" cap="flat" cmpd="sng" algn="ctr">
              <a:solidFill>
                <a:sysClr val="windowText" lastClr="000000">
                  <a:lumMod val="85000"/>
                  <a:lumOff val="15000"/>
                </a:sysClr>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black">
                    <a:lumMod val="75000"/>
                    <a:lumOff val="25000"/>
                  </a:prstClr>
                </a:solidFill>
                <a:effectLst/>
                <a:uLnTx/>
                <a:uFillTx/>
                <a:latin typeface="等线" panose="020F0502020204030204"/>
                <a:ea typeface="等线" panose="02010600030101010101" pitchFamily="2" charset="-122"/>
                <a:cs typeface="+mn-cs"/>
              </a:endParaRPr>
            </a:p>
          </p:txBody>
        </p:sp>
        <p:sp>
          <p:nvSpPr>
            <p:cNvPr id="286" name="椭圆 285">
              <a:extLst>
                <a:ext uri="{FF2B5EF4-FFF2-40B4-BE49-F238E27FC236}">
                  <a16:creationId xmlns:a16="http://schemas.microsoft.com/office/drawing/2014/main" id="{AA71B97F-D5A8-43A1-A393-B08C86703814}"/>
                </a:ext>
              </a:extLst>
            </p:cNvPr>
            <p:cNvSpPr>
              <a:spLocks noChangeAspect="1"/>
            </p:cNvSpPr>
            <p:nvPr/>
          </p:nvSpPr>
          <p:spPr>
            <a:xfrm rot="16200000">
              <a:off x="9403424" y="1809386"/>
              <a:ext cx="142188" cy="135229"/>
            </a:xfrm>
            <a:prstGeom prst="ellipse">
              <a:avLst/>
            </a:prstGeom>
            <a:solidFill>
              <a:sysClr val="window" lastClr="FFFFFF"/>
            </a:solidFill>
            <a:ln w="28575" cap="flat" cmpd="sng" algn="ctr">
              <a:solidFill>
                <a:schemeClr val="accent6">
                  <a:lumMod val="60000"/>
                  <a:lumOff val="40000"/>
                </a:schemeClr>
              </a:solidFill>
              <a:prstDash val="solid"/>
              <a:round/>
            </a:ln>
            <a:effectLst/>
          </p:spPr>
          <p:txBody>
            <a:bodyPr rtlCol="0" anchor="ctr"/>
            <a:lstStyle/>
            <a:p>
              <a:pPr algn="ctr" fontAlgn="auto">
                <a:spcBef>
                  <a:spcPts val="0"/>
                </a:spcBef>
                <a:spcAft>
                  <a:spcPts val="0"/>
                </a:spcAft>
              </a:pPr>
              <a:endParaRPr lang="zh-CN" altLang="en-US" sz="2800" kern="0">
                <a:solidFill>
                  <a:prstClr val="black">
                    <a:lumMod val="75000"/>
                    <a:lumOff val="25000"/>
                  </a:prstClr>
                </a:solidFill>
                <a:latin typeface="等线" panose="020F0502020204030204"/>
                <a:ea typeface="等线" panose="02010600030101010101" pitchFamily="2" charset="-122"/>
              </a:endParaRPr>
            </a:p>
          </p:txBody>
        </p:sp>
        <mc:AlternateContent xmlns:mc="http://schemas.openxmlformats.org/markup-compatibility/2006" xmlns:a14="http://schemas.microsoft.com/office/drawing/2010/main">
          <mc:Choice Requires="a14">
            <p:sp>
              <p:nvSpPr>
                <p:cNvPr id="291" name="文本框 150">
                  <a:extLst>
                    <a:ext uri="{FF2B5EF4-FFF2-40B4-BE49-F238E27FC236}">
                      <a16:creationId xmlns:a16="http://schemas.microsoft.com/office/drawing/2014/main" id="{05DFA351-5FFC-47B0-91D1-51F8DCABA62D}"/>
                    </a:ext>
                  </a:extLst>
                </p:cNvPr>
                <p:cNvSpPr txBox="1"/>
                <p:nvPr/>
              </p:nvSpPr>
              <p:spPr>
                <a:xfrm>
                  <a:off x="11173804" y="3981893"/>
                  <a:ext cx="228396" cy="232756"/>
                </a:xfrm>
                <a:prstGeom prst="rect">
                  <a:avLst/>
                </a:prstGeom>
                <a:noFill/>
              </p:spPr>
              <p:txBody>
                <a:bodyPr wrap="non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defRPr/>
                  </a:pPr>
                  <a14:m>
                    <m:oMathPara xmlns:m="http://schemas.openxmlformats.org/officeDocument/2006/math">
                      <m:oMathParaPr>
                        <m:jc m:val="centerGroup"/>
                      </m:oMathParaPr>
                      <m:oMath xmlns:m="http://schemas.openxmlformats.org/officeDocument/2006/math">
                        <m:sSub>
                          <m:sSubPr>
                            <m:ctrlPr>
                              <a:rPr lang="en-US" altLang="zh-CN" sz="1400" b="1" i="1" smtClean="0">
                                <a:solidFill>
                                  <a:prstClr val="black">
                                    <a:lumMod val="75000"/>
                                    <a:lumOff val="25000"/>
                                  </a:prstClr>
                                </a:solidFill>
                                <a:latin typeface="Cambria Math" panose="02040503050406030204" pitchFamily="18" charset="0"/>
                              </a:rPr>
                            </m:ctrlPr>
                          </m:sSubPr>
                          <m:e>
                            <m:r>
                              <a:rPr lang="en-US" altLang="zh-CN" sz="1400" b="1" i="1" smtClean="0">
                                <a:solidFill>
                                  <a:prstClr val="black">
                                    <a:lumMod val="75000"/>
                                    <a:lumOff val="25000"/>
                                  </a:prstClr>
                                </a:solidFill>
                                <a:latin typeface="Cambria Math" panose="02040503050406030204" pitchFamily="18" charset="0"/>
                              </a:rPr>
                              <m:t>𝑶</m:t>
                            </m:r>
                          </m:e>
                          <m:sub>
                            <m:r>
                              <a:rPr lang="en-US" altLang="zh-CN" sz="1400" i="1" smtClean="0">
                                <a:solidFill>
                                  <a:prstClr val="black">
                                    <a:lumMod val="75000"/>
                                    <a:lumOff val="25000"/>
                                  </a:prstClr>
                                </a:solidFill>
                                <a:latin typeface="Cambria Math" panose="02040503050406030204" pitchFamily="18" charset="0"/>
                              </a:rPr>
                              <m:t>𝑗</m:t>
                            </m:r>
                          </m:sub>
                        </m:sSub>
                      </m:oMath>
                    </m:oMathPara>
                  </a14:m>
                  <a:endParaRPr lang="zh-CN" altLang="en-US" sz="1400" b="1" dirty="0">
                    <a:solidFill>
                      <a:prstClr val="black">
                        <a:lumMod val="75000"/>
                        <a:lumOff val="25000"/>
                      </a:prstClr>
                    </a:solidFill>
                    <a:latin typeface="Calibri" panose="020F0502020204030204"/>
                    <a:ea typeface="等线" panose="02010600030101010101" pitchFamily="2" charset="-122"/>
                  </a:endParaRPr>
                </a:p>
              </p:txBody>
            </p:sp>
          </mc:Choice>
          <mc:Fallback xmlns="">
            <p:sp>
              <p:nvSpPr>
                <p:cNvPr id="291" name="文本框 150">
                  <a:extLst>
                    <a:ext uri="{FF2B5EF4-FFF2-40B4-BE49-F238E27FC236}">
                      <a16:creationId xmlns:a16="http://schemas.microsoft.com/office/drawing/2014/main" id="{05DFA351-5FFC-47B0-91D1-51F8DCABA62D}"/>
                    </a:ext>
                  </a:extLst>
                </p:cNvPr>
                <p:cNvSpPr txBox="1">
                  <a:spLocks noRot="1" noChangeAspect="1" noMove="1" noResize="1" noEditPoints="1" noAdjustHandles="1" noChangeArrowheads="1" noChangeShapeType="1" noTextEdit="1"/>
                </p:cNvSpPr>
                <p:nvPr/>
              </p:nvSpPr>
              <p:spPr>
                <a:xfrm>
                  <a:off x="11173804" y="3981893"/>
                  <a:ext cx="228396" cy="232756"/>
                </a:xfrm>
                <a:prstGeom prst="rect">
                  <a:avLst/>
                </a:prstGeom>
                <a:blipFill>
                  <a:blip r:embed="rId19"/>
                  <a:stretch>
                    <a:fillRect l="-18919" r="-8108" b="-2307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93" name="文本框 150">
                  <a:extLst>
                    <a:ext uri="{FF2B5EF4-FFF2-40B4-BE49-F238E27FC236}">
                      <a16:creationId xmlns:a16="http://schemas.microsoft.com/office/drawing/2014/main" id="{234FA0E8-6476-43C1-91D5-A341EE18EC5A}"/>
                    </a:ext>
                  </a:extLst>
                </p:cNvPr>
                <p:cNvSpPr txBox="1"/>
                <p:nvPr/>
              </p:nvSpPr>
              <p:spPr>
                <a:xfrm>
                  <a:off x="11298012" y="2377134"/>
                  <a:ext cx="202236" cy="266035"/>
                </a:xfrm>
                <a:prstGeom prst="rect">
                  <a:avLst/>
                </a:prstGeom>
                <a:noFill/>
              </p:spPr>
              <p:txBody>
                <a:bodyPr wrap="non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defRPr/>
                  </a:pPr>
                  <a14:m>
                    <m:oMathPara xmlns:m="http://schemas.openxmlformats.org/officeDocument/2006/math">
                      <m:oMathParaPr>
                        <m:jc m:val="centerGroup"/>
                      </m:oMathParaPr>
                      <m:oMath xmlns:m="http://schemas.openxmlformats.org/officeDocument/2006/math">
                        <m:sSub>
                          <m:sSubPr>
                            <m:ctrlPr>
                              <a:rPr lang="en-US" altLang="zh-CN" sz="1600" b="1" i="1" smtClean="0">
                                <a:solidFill>
                                  <a:prstClr val="black">
                                    <a:lumMod val="75000"/>
                                    <a:lumOff val="25000"/>
                                  </a:prstClr>
                                </a:solidFill>
                                <a:latin typeface="Cambria Math" panose="02040503050406030204" pitchFamily="18" charset="0"/>
                              </a:rPr>
                            </m:ctrlPr>
                          </m:sSubPr>
                          <m:e>
                            <m:r>
                              <a:rPr lang="en-US" altLang="zh-CN" sz="1600" b="1" i="1" smtClean="0">
                                <a:solidFill>
                                  <a:prstClr val="black">
                                    <a:lumMod val="75000"/>
                                    <a:lumOff val="25000"/>
                                  </a:prstClr>
                                </a:solidFill>
                                <a:latin typeface="Cambria Math" panose="02040503050406030204" pitchFamily="18" charset="0"/>
                              </a:rPr>
                              <m:t>𝑰</m:t>
                            </m:r>
                          </m:e>
                          <m:sub>
                            <m:r>
                              <a:rPr lang="en-US" altLang="zh-CN" sz="1600" i="1" smtClean="0">
                                <a:solidFill>
                                  <a:prstClr val="black">
                                    <a:lumMod val="75000"/>
                                    <a:lumOff val="25000"/>
                                  </a:prstClr>
                                </a:solidFill>
                                <a:latin typeface="Cambria Math" panose="02040503050406030204" pitchFamily="18" charset="0"/>
                              </a:rPr>
                              <m:t>𝑗</m:t>
                            </m:r>
                          </m:sub>
                        </m:sSub>
                      </m:oMath>
                    </m:oMathPara>
                  </a14:m>
                  <a:endParaRPr lang="zh-CN" altLang="en-US" sz="1600" b="1" dirty="0">
                    <a:solidFill>
                      <a:prstClr val="black">
                        <a:lumMod val="75000"/>
                        <a:lumOff val="25000"/>
                      </a:prstClr>
                    </a:solidFill>
                    <a:latin typeface="Calibri" panose="020F0502020204030204"/>
                    <a:ea typeface="等线" panose="02010600030101010101" pitchFamily="2" charset="-122"/>
                  </a:endParaRPr>
                </a:p>
              </p:txBody>
            </p:sp>
          </mc:Choice>
          <mc:Fallback xmlns="">
            <p:sp>
              <p:nvSpPr>
                <p:cNvPr id="293" name="文本框 150">
                  <a:extLst>
                    <a:ext uri="{FF2B5EF4-FFF2-40B4-BE49-F238E27FC236}">
                      <a16:creationId xmlns:a16="http://schemas.microsoft.com/office/drawing/2014/main" id="{234FA0E8-6476-43C1-91D5-A341EE18EC5A}"/>
                    </a:ext>
                  </a:extLst>
                </p:cNvPr>
                <p:cNvSpPr txBox="1">
                  <a:spLocks noRot="1" noChangeAspect="1" noMove="1" noResize="1" noEditPoints="1" noAdjustHandles="1" noChangeArrowheads="1" noChangeShapeType="1" noTextEdit="1"/>
                </p:cNvSpPr>
                <p:nvPr/>
              </p:nvSpPr>
              <p:spPr>
                <a:xfrm>
                  <a:off x="11298012" y="2377134"/>
                  <a:ext cx="202236" cy="266035"/>
                </a:xfrm>
                <a:prstGeom prst="rect">
                  <a:avLst/>
                </a:prstGeom>
                <a:blipFill>
                  <a:blip r:embed="rId20"/>
                  <a:stretch>
                    <a:fillRect l="-21212" r="-15152" b="-27273"/>
                  </a:stretch>
                </a:blipFill>
              </p:spPr>
              <p:txBody>
                <a:bodyPr/>
                <a:lstStyle/>
                <a:p>
                  <a:r>
                    <a:rPr lang="zh-CN" altLang="en-US">
                      <a:noFill/>
                    </a:rPr>
                    <a:t> </a:t>
                  </a:r>
                </a:p>
              </p:txBody>
            </p:sp>
          </mc:Fallback>
        </mc:AlternateContent>
        <p:sp>
          <p:nvSpPr>
            <p:cNvPr id="295" name="平行四边形 294">
              <a:extLst>
                <a:ext uri="{FF2B5EF4-FFF2-40B4-BE49-F238E27FC236}">
                  <a16:creationId xmlns:a16="http://schemas.microsoft.com/office/drawing/2014/main" id="{2408FF7C-683D-4807-9500-9B13582CFE1C}"/>
                </a:ext>
              </a:extLst>
            </p:cNvPr>
            <p:cNvSpPr/>
            <p:nvPr/>
          </p:nvSpPr>
          <p:spPr>
            <a:xfrm rot="20608095">
              <a:off x="10388474" y="3191516"/>
              <a:ext cx="138735" cy="83122"/>
            </a:xfrm>
            <a:prstGeom prst="parallelogram">
              <a:avLst>
                <a:gd name="adj" fmla="val 30281"/>
              </a:avLst>
            </a:prstGeom>
            <a:solidFill>
              <a:sysClr val="window" lastClr="FFFFFF"/>
            </a:solidFill>
            <a:ln w="25400" cap="flat" cmpd="sng" algn="ctr">
              <a:solidFill>
                <a:sysClr val="windowText" lastClr="000000">
                  <a:lumMod val="75000"/>
                  <a:lumOff val="25000"/>
                </a:sysClr>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black">
                    <a:lumMod val="75000"/>
                    <a:lumOff val="25000"/>
                  </a:prstClr>
                </a:solidFill>
                <a:effectLst/>
                <a:uLnTx/>
                <a:uFillTx/>
                <a:latin typeface="等线" panose="020F0502020204030204"/>
                <a:ea typeface="等线" panose="02010600030101010101" pitchFamily="2" charset="-122"/>
                <a:cs typeface="+mn-cs"/>
              </a:endParaRPr>
            </a:p>
          </p:txBody>
        </p:sp>
        <p:cxnSp>
          <p:nvCxnSpPr>
            <p:cNvPr id="296" name="直接连接符 295">
              <a:extLst>
                <a:ext uri="{FF2B5EF4-FFF2-40B4-BE49-F238E27FC236}">
                  <a16:creationId xmlns:a16="http://schemas.microsoft.com/office/drawing/2014/main" id="{39949B31-3AE3-4868-908A-555E7278187B}"/>
                </a:ext>
              </a:extLst>
            </p:cNvPr>
            <p:cNvCxnSpPr>
              <a:cxnSpLocks/>
            </p:cNvCxnSpPr>
            <p:nvPr/>
          </p:nvCxnSpPr>
          <p:spPr>
            <a:xfrm flipH="1" flipV="1">
              <a:off x="10464648" y="3250350"/>
              <a:ext cx="578317" cy="821706"/>
            </a:xfrm>
            <a:prstGeom prst="line">
              <a:avLst/>
            </a:prstGeom>
            <a:noFill/>
            <a:ln w="25400" cap="rnd" cmpd="sng" algn="ctr">
              <a:solidFill>
                <a:srgbClr val="44546A"/>
              </a:solidFill>
              <a:prstDash val="solid"/>
              <a:miter lim="800000"/>
              <a:headEnd type="none" w="sm" len="sm"/>
            </a:ln>
            <a:effectLst/>
          </p:spPr>
        </p:cxnSp>
        <p:sp>
          <p:nvSpPr>
            <p:cNvPr id="298" name="椭圆 297">
              <a:extLst>
                <a:ext uri="{FF2B5EF4-FFF2-40B4-BE49-F238E27FC236}">
                  <a16:creationId xmlns:a16="http://schemas.microsoft.com/office/drawing/2014/main" id="{52C02DEB-6822-49CC-9D67-86AD8870E5CC}"/>
                </a:ext>
              </a:extLst>
            </p:cNvPr>
            <p:cNvSpPr>
              <a:spLocks noChangeAspect="1"/>
            </p:cNvSpPr>
            <p:nvPr/>
          </p:nvSpPr>
          <p:spPr>
            <a:xfrm rot="16200000">
              <a:off x="10953784" y="3987810"/>
              <a:ext cx="190015" cy="180714"/>
            </a:xfrm>
            <a:prstGeom prst="ellipse">
              <a:avLst/>
            </a:prstGeom>
            <a:solidFill>
              <a:srgbClr val="ED7D31"/>
            </a:solidFill>
            <a:ln w="25400" cap="flat"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black">
                    <a:lumMod val="75000"/>
                    <a:lumOff val="25000"/>
                  </a:prstClr>
                </a:solidFill>
                <a:effectLst/>
                <a:uLnTx/>
                <a:uFillTx/>
                <a:latin typeface="等线" panose="020F0502020204030204"/>
                <a:ea typeface="等线" panose="02010600030101010101" pitchFamily="2" charset="-122"/>
                <a:cs typeface="+mn-cs"/>
              </a:endParaRPr>
            </a:p>
          </p:txBody>
        </p:sp>
        <mc:AlternateContent xmlns:mc="http://schemas.openxmlformats.org/markup-compatibility/2006" xmlns:a14="http://schemas.microsoft.com/office/drawing/2010/main">
          <mc:Choice Requires="a14">
            <p:sp>
              <p:nvSpPr>
                <p:cNvPr id="300" name="文本框 150">
                  <a:extLst>
                    <a:ext uri="{FF2B5EF4-FFF2-40B4-BE49-F238E27FC236}">
                      <a16:creationId xmlns:a16="http://schemas.microsoft.com/office/drawing/2014/main" id="{C0C94795-699C-4FAC-B455-FCF92513B8C8}"/>
                    </a:ext>
                  </a:extLst>
                </p:cNvPr>
                <p:cNvSpPr txBox="1"/>
                <p:nvPr/>
              </p:nvSpPr>
              <p:spPr>
                <a:xfrm>
                  <a:off x="10986411" y="2121133"/>
                  <a:ext cx="266355" cy="266035"/>
                </a:xfrm>
                <a:prstGeom prst="rect">
                  <a:avLst/>
                </a:prstGeom>
                <a:noFill/>
              </p:spPr>
              <p:txBody>
                <a:bodyPr wrap="non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defRPr/>
                  </a:pPr>
                  <a14:m>
                    <m:oMathPara xmlns:m="http://schemas.openxmlformats.org/officeDocument/2006/math">
                      <m:oMathParaPr>
                        <m:jc m:val="centerGroup"/>
                      </m:oMathParaPr>
                      <m:oMath xmlns:m="http://schemas.openxmlformats.org/officeDocument/2006/math">
                        <m:sSub>
                          <m:sSubPr>
                            <m:ctrlPr>
                              <a:rPr lang="en-US" altLang="zh-CN" sz="1600" b="1" i="1" smtClean="0">
                                <a:solidFill>
                                  <a:prstClr val="black">
                                    <a:lumMod val="75000"/>
                                    <a:lumOff val="25000"/>
                                  </a:prstClr>
                                </a:solidFill>
                                <a:latin typeface="Cambria Math" panose="02040503050406030204" pitchFamily="18" charset="0"/>
                              </a:rPr>
                            </m:ctrlPr>
                          </m:sSubPr>
                          <m:e>
                            <m:r>
                              <a:rPr lang="en-US" altLang="zh-CN" sz="1600" b="1" i="1" smtClean="0">
                                <a:solidFill>
                                  <a:prstClr val="black">
                                    <a:lumMod val="75000"/>
                                    <a:lumOff val="25000"/>
                                  </a:prstClr>
                                </a:solidFill>
                                <a:latin typeface="Cambria Math" panose="02040503050406030204" pitchFamily="18" charset="0"/>
                              </a:rPr>
                              <m:t>𝑫</m:t>
                            </m:r>
                          </m:e>
                          <m:sub>
                            <m:r>
                              <a:rPr lang="en-US" altLang="zh-CN" sz="1600" i="1" smtClean="0">
                                <a:solidFill>
                                  <a:prstClr val="black">
                                    <a:lumMod val="75000"/>
                                    <a:lumOff val="25000"/>
                                  </a:prstClr>
                                </a:solidFill>
                                <a:latin typeface="Cambria Math" panose="02040503050406030204" pitchFamily="18" charset="0"/>
                              </a:rPr>
                              <m:t>𝑗</m:t>
                            </m:r>
                          </m:sub>
                        </m:sSub>
                      </m:oMath>
                    </m:oMathPara>
                  </a14:m>
                  <a:endParaRPr lang="zh-CN" altLang="en-US" sz="1600" b="1" dirty="0">
                    <a:solidFill>
                      <a:prstClr val="black">
                        <a:lumMod val="75000"/>
                        <a:lumOff val="25000"/>
                      </a:prstClr>
                    </a:solidFill>
                    <a:latin typeface="Calibri" panose="020F0502020204030204"/>
                    <a:ea typeface="等线" panose="02010600030101010101" pitchFamily="2" charset="-122"/>
                  </a:endParaRPr>
                </a:p>
              </p:txBody>
            </p:sp>
          </mc:Choice>
          <mc:Fallback xmlns="">
            <p:sp>
              <p:nvSpPr>
                <p:cNvPr id="300" name="文本框 150">
                  <a:extLst>
                    <a:ext uri="{FF2B5EF4-FFF2-40B4-BE49-F238E27FC236}">
                      <a16:creationId xmlns:a16="http://schemas.microsoft.com/office/drawing/2014/main" id="{C0C94795-699C-4FAC-B455-FCF92513B8C8}"/>
                    </a:ext>
                  </a:extLst>
                </p:cNvPr>
                <p:cNvSpPr txBox="1">
                  <a:spLocks noRot="1" noChangeAspect="1" noMove="1" noResize="1" noEditPoints="1" noAdjustHandles="1" noChangeArrowheads="1" noChangeShapeType="1" noTextEdit="1"/>
                </p:cNvSpPr>
                <p:nvPr/>
              </p:nvSpPr>
              <p:spPr>
                <a:xfrm>
                  <a:off x="10986411" y="2121133"/>
                  <a:ext cx="266355" cy="266035"/>
                </a:xfrm>
                <a:prstGeom prst="rect">
                  <a:avLst/>
                </a:prstGeom>
                <a:blipFill>
                  <a:blip r:embed="rId21"/>
                  <a:stretch>
                    <a:fillRect l="-18182" r="-9091" b="-27273"/>
                  </a:stretch>
                </a:blipFill>
              </p:spPr>
              <p:txBody>
                <a:bodyPr/>
                <a:lstStyle/>
                <a:p>
                  <a:r>
                    <a:rPr lang="zh-CN" altLang="en-US">
                      <a:noFill/>
                    </a:rPr>
                    <a:t> </a:t>
                  </a:r>
                </a:p>
              </p:txBody>
            </p:sp>
          </mc:Fallback>
        </mc:AlternateContent>
        <p:sp>
          <p:nvSpPr>
            <p:cNvPr id="301" name="弧形 300">
              <a:extLst>
                <a:ext uri="{FF2B5EF4-FFF2-40B4-BE49-F238E27FC236}">
                  <a16:creationId xmlns:a16="http://schemas.microsoft.com/office/drawing/2014/main" id="{4EAE973D-05C5-4AC7-945B-D8A349E1195D}"/>
                </a:ext>
              </a:extLst>
            </p:cNvPr>
            <p:cNvSpPr/>
            <p:nvPr/>
          </p:nvSpPr>
          <p:spPr>
            <a:xfrm flipV="1">
              <a:off x="7352488" y="2767834"/>
              <a:ext cx="3757279" cy="1743988"/>
            </a:xfrm>
            <a:prstGeom prst="arc">
              <a:avLst>
                <a:gd name="adj1" fmla="val 12694119"/>
                <a:gd name="adj2" fmla="val 19732957"/>
              </a:avLst>
            </a:prstGeom>
            <a:noFill/>
            <a:ln w="28575" cap="rnd" cmpd="sng" algn="ctr">
              <a:solidFill>
                <a:sysClr val="windowText" lastClr="000000">
                  <a:lumMod val="75000"/>
                  <a:lumOff val="25000"/>
                </a:sysClr>
              </a:solidFill>
              <a:prstDash val="sysDash"/>
              <a:miter lim="800000"/>
              <a:headEnd type="triangle"/>
              <a:tailEnd type="non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black">
                    <a:lumMod val="75000"/>
                    <a:lumOff val="25000"/>
                  </a:prstClr>
                </a:solidFill>
                <a:effectLst/>
                <a:uLnTx/>
                <a:uFillTx/>
                <a:latin typeface="等线" panose="020F0502020204030204"/>
                <a:ea typeface="等线" panose="02010600030101010101" pitchFamily="2" charset="-122"/>
                <a:cs typeface="+mn-cs"/>
              </a:endParaRPr>
            </a:p>
          </p:txBody>
        </p:sp>
        <mc:AlternateContent xmlns:mc="http://schemas.openxmlformats.org/markup-compatibility/2006" xmlns:a14="http://schemas.microsoft.com/office/drawing/2010/main">
          <mc:Choice Requires="a14">
            <p:sp>
              <p:nvSpPr>
                <p:cNvPr id="302" name="文本框 301">
                  <a:extLst>
                    <a:ext uri="{FF2B5EF4-FFF2-40B4-BE49-F238E27FC236}">
                      <a16:creationId xmlns:a16="http://schemas.microsoft.com/office/drawing/2014/main" id="{CC1A75FB-C2CF-49B1-B462-4ED209A8B47A}"/>
                    </a:ext>
                  </a:extLst>
                </p:cNvPr>
                <p:cNvSpPr txBox="1"/>
                <p:nvPr/>
              </p:nvSpPr>
              <p:spPr>
                <a:xfrm>
                  <a:off x="9316246" y="4559295"/>
                  <a:ext cx="1316258" cy="283026"/>
                </a:xfrm>
                <a:prstGeom prst="rect">
                  <a:avLst/>
                </a:prstGeom>
                <a:noFill/>
              </p:spPr>
              <p:txBody>
                <a:bodyPr wrap="none" lIns="0" tIns="0" rIns="0" bIns="0" rtlCol="0">
                  <a:spAutoFit/>
                </a:body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altLang="zh-CN" sz="1600" i="1" smtClean="0">
                                <a:solidFill>
                                  <a:prstClr val="black">
                                    <a:lumMod val="75000"/>
                                    <a:lumOff val="25000"/>
                                  </a:prstClr>
                                </a:solidFill>
                                <a:latin typeface="Cambria Math" panose="02040503050406030204" pitchFamily="18" charset="0"/>
                                <a:cs typeface="Times New Roman" panose="02020603050405020304" pitchFamily="18" charset="0"/>
                              </a:rPr>
                            </m:ctrlPr>
                          </m:sSubPr>
                          <m:e>
                            <m:r>
                              <a:rPr lang="en-US" altLang="zh-CN" sz="1600" i="1">
                                <a:solidFill>
                                  <a:prstClr val="black">
                                    <a:lumMod val="75000"/>
                                    <a:lumOff val="25000"/>
                                  </a:prstClr>
                                </a:solidFill>
                                <a:latin typeface="Cambria Math" panose="02040503050406030204" pitchFamily="18" charset="0"/>
                                <a:cs typeface="Times New Roman" panose="02020603050405020304" pitchFamily="18" charset="0"/>
                              </a:rPr>
                              <m:t>𝑻</m:t>
                            </m:r>
                          </m:e>
                          <m:sub>
                            <m:r>
                              <a:rPr lang="en-US" altLang="zh-CN" sz="1600" i="1">
                                <a:solidFill>
                                  <a:prstClr val="black">
                                    <a:lumMod val="75000"/>
                                    <a:lumOff val="25000"/>
                                  </a:prstClr>
                                </a:solidFill>
                                <a:latin typeface="Cambria Math" panose="02040503050406030204" pitchFamily="18" charset="0"/>
                                <a:cs typeface="Times New Roman" panose="02020603050405020304" pitchFamily="18" charset="0"/>
                              </a:rPr>
                              <m:t>𝑖𝑗</m:t>
                            </m:r>
                          </m:sub>
                        </m:sSub>
                        <m:r>
                          <a:rPr lang="en-US" altLang="zh-CN" sz="1600" i="1">
                            <a:solidFill>
                              <a:prstClr val="black">
                                <a:lumMod val="75000"/>
                                <a:lumOff val="25000"/>
                              </a:prstClr>
                            </a:solidFill>
                            <a:latin typeface="Cambria Math" panose="02040503050406030204" pitchFamily="18" charset="0"/>
                            <a:cs typeface="Times New Roman" panose="02020603050405020304" pitchFamily="18" charset="0"/>
                          </a:rPr>
                          <m:t>=</m:t>
                        </m:r>
                        <m:d>
                          <m:dPr>
                            <m:begChr m:val="{"/>
                            <m:endChr m:val="}"/>
                            <m:ctrlPr>
                              <a:rPr lang="en-US" altLang="zh-CN" sz="1600" i="1">
                                <a:solidFill>
                                  <a:prstClr val="black">
                                    <a:lumMod val="75000"/>
                                    <a:lumOff val="25000"/>
                                  </a:prstClr>
                                </a:solidFill>
                                <a:latin typeface="Cambria Math" panose="02040503050406030204" pitchFamily="18" charset="0"/>
                                <a:cs typeface="Times New Roman" panose="02020603050405020304" pitchFamily="18" charset="0"/>
                              </a:rPr>
                            </m:ctrlPr>
                          </m:dPr>
                          <m:e>
                            <m:sSub>
                              <m:sSubPr>
                                <m:ctrlPr>
                                  <a:rPr lang="en-US" altLang="zh-CN" sz="1600" i="1">
                                    <a:solidFill>
                                      <a:prstClr val="black">
                                        <a:lumMod val="75000"/>
                                        <a:lumOff val="25000"/>
                                      </a:prstClr>
                                    </a:solidFill>
                                    <a:latin typeface="Cambria Math" panose="02040503050406030204" pitchFamily="18" charset="0"/>
                                    <a:cs typeface="Times New Roman" panose="02020603050405020304" pitchFamily="18" charset="0"/>
                                  </a:rPr>
                                </m:ctrlPr>
                              </m:sSubPr>
                              <m:e>
                                <m:r>
                                  <a:rPr lang="en-US" altLang="zh-CN" sz="1600" i="1">
                                    <a:solidFill>
                                      <a:prstClr val="black">
                                        <a:lumMod val="75000"/>
                                        <a:lumOff val="25000"/>
                                      </a:prstClr>
                                    </a:solidFill>
                                    <a:latin typeface="Cambria Math" panose="02040503050406030204" pitchFamily="18" charset="0"/>
                                    <a:cs typeface="Times New Roman" panose="02020603050405020304" pitchFamily="18" charset="0"/>
                                  </a:rPr>
                                  <m:t>𝑹</m:t>
                                </m:r>
                              </m:e>
                              <m:sub>
                                <m:r>
                                  <a:rPr lang="en-US" altLang="zh-CN" sz="1600" i="1">
                                    <a:solidFill>
                                      <a:prstClr val="black">
                                        <a:lumMod val="75000"/>
                                        <a:lumOff val="25000"/>
                                      </a:prstClr>
                                    </a:solidFill>
                                    <a:latin typeface="Cambria Math" panose="02040503050406030204" pitchFamily="18" charset="0"/>
                                    <a:cs typeface="Times New Roman" panose="02020603050405020304" pitchFamily="18" charset="0"/>
                                  </a:rPr>
                                  <m:t>𝑖𝑗</m:t>
                                </m:r>
                              </m:sub>
                            </m:sSub>
                            <m:r>
                              <a:rPr lang="en-US" altLang="zh-CN" sz="1600" i="1">
                                <a:solidFill>
                                  <a:prstClr val="black">
                                    <a:lumMod val="75000"/>
                                    <a:lumOff val="25000"/>
                                  </a:prstClr>
                                </a:solidFill>
                                <a:latin typeface="Cambria Math" panose="02040503050406030204" pitchFamily="18" charset="0"/>
                                <a:cs typeface="Times New Roman" panose="02020603050405020304" pitchFamily="18" charset="0"/>
                              </a:rPr>
                              <m:t>, </m:t>
                            </m:r>
                            <m:sSub>
                              <m:sSubPr>
                                <m:ctrlPr>
                                  <a:rPr lang="en-US" altLang="zh-CN" sz="1600" i="1">
                                    <a:solidFill>
                                      <a:prstClr val="black">
                                        <a:lumMod val="75000"/>
                                        <a:lumOff val="25000"/>
                                      </a:prstClr>
                                    </a:solidFill>
                                    <a:latin typeface="Cambria Math" panose="02040503050406030204" pitchFamily="18" charset="0"/>
                                    <a:cs typeface="Times New Roman" panose="02020603050405020304" pitchFamily="18" charset="0"/>
                                  </a:rPr>
                                </m:ctrlPr>
                              </m:sSubPr>
                              <m:e>
                                <m:r>
                                  <a:rPr lang="en-US" altLang="zh-CN" sz="1600" i="1">
                                    <a:solidFill>
                                      <a:prstClr val="black">
                                        <a:lumMod val="75000"/>
                                        <a:lumOff val="25000"/>
                                      </a:prstClr>
                                    </a:solidFill>
                                    <a:latin typeface="Cambria Math" panose="02040503050406030204" pitchFamily="18" charset="0"/>
                                    <a:cs typeface="Times New Roman" panose="02020603050405020304" pitchFamily="18" charset="0"/>
                                  </a:rPr>
                                  <m:t>𝒕</m:t>
                                </m:r>
                              </m:e>
                              <m:sub>
                                <m:r>
                                  <a:rPr lang="en-US" altLang="zh-CN" sz="1600" i="1">
                                    <a:solidFill>
                                      <a:prstClr val="black">
                                        <a:lumMod val="75000"/>
                                        <a:lumOff val="25000"/>
                                      </a:prstClr>
                                    </a:solidFill>
                                    <a:latin typeface="Cambria Math" panose="02040503050406030204" pitchFamily="18" charset="0"/>
                                    <a:cs typeface="Times New Roman" panose="02020603050405020304" pitchFamily="18" charset="0"/>
                                  </a:rPr>
                                  <m:t>𝑖𝑗</m:t>
                                </m:r>
                              </m:sub>
                            </m:sSub>
                          </m:e>
                        </m:d>
                      </m:oMath>
                    </m:oMathPara>
                  </a14:m>
                  <a:endParaRPr lang="zh-CN" altLang="en-US" sz="1600" i="1" dirty="0">
                    <a:solidFill>
                      <a:prstClr val="black">
                        <a:lumMod val="75000"/>
                        <a:lumOff val="25000"/>
                      </a:prstClr>
                    </a:solidFill>
                    <a:latin typeface="Cambria Math" panose="02040503050406030204" pitchFamily="18" charset="0"/>
                    <a:ea typeface="等线" panose="02010600030101010101" pitchFamily="2" charset="-122"/>
                    <a:cs typeface="Times New Roman" panose="02020603050405020304" pitchFamily="18" charset="0"/>
                  </a:endParaRPr>
                </a:p>
              </p:txBody>
            </p:sp>
          </mc:Choice>
          <mc:Fallback xmlns="">
            <p:sp>
              <p:nvSpPr>
                <p:cNvPr id="302" name="文本框 301">
                  <a:extLst>
                    <a:ext uri="{FF2B5EF4-FFF2-40B4-BE49-F238E27FC236}">
                      <a16:creationId xmlns:a16="http://schemas.microsoft.com/office/drawing/2014/main" id="{CC1A75FB-C2CF-49B1-B462-4ED209A8B47A}"/>
                    </a:ext>
                  </a:extLst>
                </p:cNvPr>
                <p:cNvSpPr txBox="1">
                  <a:spLocks noRot="1" noChangeAspect="1" noMove="1" noResize="1" noEditPoints="1" noAdjustHandles="1" noChangeArrowheads="1" noChangeShapeType="1" noTextEdit="1"/>
                </p:cNvSpPr>
                <p:nvPr/>
              </p:nvSpPr>
              <p:spPr>
                <a:xfrm>
                  <a:off x="9316246" y="4559295"/>
                  <a:ext cx="1316258" cy="283026"/>
                </a:xfrm>
                <a:prstGeom prst="rect">
                  <a:avLst/>
                </a:prstGeom>
                <a:blipFill>
                  <a:blip r:embed="rId22"/>
                  <a:stretch>
                    <a:fillRect l="-3241" b="-23404"/>
                  </a:stretch>
                </a:blipFill>
              </p:spPr>
              <p:txBody>
                <a:bodyPr/>
                <a:lstStyle/>
                <a:p>
                  <a:r>
                    <a:rPr lang="zh-CN" altLang="en-US">
                      <a:noFill/>
                    </a:rPr>
                    <a:t> </a:t>
                  </a:r>
                </a:p>
              </p:txBody>
            </p:sp>
          </mc:Fallback>
        </mc:AlternateContent>
        <p:sp>
          <p:nvSpPr>
            <p:cNvPr id="303" name="文本框 302">
              <a:extLst>
                <a:ext uri="{FF2B5EF4-FFF2-40B4-BE49-F238E27FC236}">
                  <a16:creationId xmlns:a16="http://schemas.microsoft.com/office/drawing/2014/main" id="{AADEE4D0-8719-46AD-BD88-6EE96B29B6DC}"/>
                </a:ext>
              </a:extLst>
            </p:cNvPr>
            <p:cNvSpPr txBox="1"/>
            <p:nvPr/>
          </p:nvSpPr>
          <p:spPr>
            <a:xfrm>
              <a:off x="7896200" y="4532958"/>
              <a:ext cx="1521927" cy="307777"/>
            </a:xfrm>
            <a:prstGeom prst="rect">
              <a:avLst/>
            </a:prstGeom>
            <a:noFill/>
          </p:spPr>
          <p:txBody>
            <a:bodyPr wrap="square" rtlCol="0">
              <a:spAutoFit/>
            </a:bodyPr>
            <a:lstStyle/>
            <a:p>
              <a:pPr fontAlgn="auto">
                <a:spcBef>
                  <a:spcPts val="0"/>
                </a:spcBef>
                <a:spcAft>
                  <a:spcPts val="0"/>
                </a:spcAft>
              </a:pPr>
              <a:r>
                <a:rPr lang="en-US" altLang="zh-CN" sz="1400" b="1" dirty="0">
                  <a:solidFill>
                    <a:prstClr val="black">
                      <a:lumMod val="75000"/>
                      <a:lumOff val="25000"/>
                    </a:prstClr>
                  </a:solidFill>
                  <a:latin typeface="等线" panose="02010600030101010101" pitchFamily="2" charset="-122"/>
                  <a:ea typeface="等线" panose="02010600030101010101" pitchFamily="2" charset="-122"/>
                </a:rPr>
                <a:t>Camera Motion:</a:t>
              </a:r>
              <a:endParaRPr lang="zh-CN" altLang="en-US" sz="1400" b="1" dirty="0">
                <a:solidFill>
                  <a:prstClr val="black">
                    <a:lumMod val="75000"/>
                    <a:lumOff val="25000"/>
                  </a:prstClr>
                </a:solidFill>
                <a:latin typeface="等线" panose="02010600030101010101" pitchFamily="2" charset="-122"/>
                <a:ea typeface="等线" panose="02010600030101010101" pitchFamily="2" charset="-122"/>
              </a:endParaRPr>
            </a:p>
          </p:txBody>
        </p:sp>
        <mc:AlternateContent xmlns:mc="http://schemas.openxmlformats.org/markup-compatibility/2006" xmlns:a14="http://schemas.microsoft.com/office/drawing/2010/main">
          <mc:Choice Requires="a14">
            <p:sp>
              <p:nvSpPr>
                <p:cNvPr id="304" name="文本框 150">
                  <a:extLst>
                    <a:ext uri="{FF2B5EF4-FFF2-40B4-BE49-F238E27FC236}">
                      <a16:creationId xmlns:a16="http://schemas.microsoft.com/office/drawing/2014/main" id="{440B0809-CF81-425C-9270-45463096A269}"/>
                    </a:ext>
                  </a:extLst>
                </p:cNvPr>
                <p:cNvSpPr txBox="1"/>
                <p:nvPr/>
              </p:nvSpPr>
              <p:spPr>
                <a:xfrm>
                  <a:off x="7749187" y="4118544"/>
                  <a:ext cx="271807" cy="276999"/>
                </a:xfrm>
                <a:prstGeom prst="rect">
                  <a:avLst/>
                </a:prstGeom>
                <a:noFill/>
              </p:spPr>
              <p:txBody>
                <a:bodyPr wrap="non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altLang="zh-CN" b="1" i="1" dirty="0" smtClean="0">
                                <a:solidFill>
                                  <a:prstClr val="black">
                                    <a:lumMod val="75000"/>
                                    <a:lumOff val="25000"/>
                                  </a:prstClr>
                                </a:solidFill>
                                <a:latin typeface="Cambria Math" panose="02040503050406030204" pitchFamily="18" charset="0"/>
                              </a:rPr>
                            </m:ctrlPr>
                          </m:sSubPr>
                          <m:e>
                            <m:r>
                              <a:rPr lang="zh-CN" altLang="en-US" b="1" i="1" dirty="0" smtClean="0">
                                <a:solidFill>
                                  <a:prstClr val="black">
                                    <a:lumMod val="75000"/>
                                    <a:lumOff val="25000"/>
                                  </a:prstClr>
                                </a:solidFill>
                                <a:latin typeface="Cambria Math" panose="02040503050406030204" pitchFamily="18" charset="0"/>
                              </a:rPr>
                              <m:t>𝜽</m:t>
                            </m:r>
                          </m:e>
                          <m:sub>
                            <m:r>
                              <a:rPr lang="en-US" altLang="zh-CN" i="1" dirty="0" smtClean="0">
                                <a:solidFill>
                                  <a:prstClr val="black">
                                    <a:lumMod val="75000"/>
                                    <a:lumOff val="25000"/>
                                  </a:prstClr>
                                </a:solidFill>
                                <a:latin typeface="Cambria Math" panose="02040503050406030204" pitchFamily="18" charset="0"/>
                              </a:rPr>
                              <m:t>𝑖</m:t>
                            </m:r>
                          </m:sub>
                        </m:sSub>
                      </m:oMath>
                    </m:oMathPara>
                  </a14:m>
                  <a:endParaRPr lang="zh-CN" altLang="en-US" b="1" dirty="0">
                    <a:solidFill>
                      <a:prstClr val="black">
                        <a:lumMod val="75000"/>
                        <a:lumOff val="25000"/>
                      </a:prstClr>
                    </a:solidFill>
                    <a:latin typeface="Calibri" panose="020F0502020204030204"/>
                    <a:ea typeface="等线" panose="02010600030101010101" pitchFamily="2" charset="-122"/>
                  </a:endParaRPr>
                </a:p>
              </p:txBody>
            </p:sp>
          </mc:Choice>
          <mc:Fallback xmlns="">
            <p:sp>
              <p:nvSpPr>
                <p:cNvPr id="304" name="文本框 150">
                  <a:extLst>
                    <a:ext uri="{FF2B5EF4-FFF2-40B4-BE49-F238E27FC236}">
                      <a16:creationId xmlns:a16="http://schemas.microsoft.com/office/drawing/2014/main" id="{440B0809-CF81-425C-9270-45463096A269}"/>
                    </a:ext>
                  </a:extLst>
                </p:cNvPr>
                <p:cNvSpPr txBox="1">
                  <a:spLocks noRot="1" noChangeAspect="1" noMove="1" noResize="1" noEditPoints="1" noAdjustHandles="1" noChangeArrowheads="1" noChangeShapeType="1" noTextEdit="1"/>
                </p:cNvSpPr>
                <p:nvPr/>
              </p:nvSpPr>
              <p:spPr>
                <a:xfrm>
                  <a:off x="7749187" y="4118544"/>
                  <a:ext cx="271807" cy="276999"/>
                </a:xfrm>
                <a:prstGeom prst="rect">
                  <a:avLst/>
                </a:prstGeom>
                <a:blipFill>
                  <a:blip r:embed="rId23"/>
                  <a:stretch>
                    <a:fillRect l="-22727" r="-9091" b="-1777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05" name="文本框 150">
                  <a:extLst>
                    <a:ext uri="{FF2B5EF4-FFF2-40B4-BE49-F238E27FC236}">
                      <a16:creationId xmlns:a16="http://schemas.microsoft.com/office/drawing/2014/main" id="{2BFB443F-A14E-43A0-8D2E-B68BAA598A25}"/>
                    </a:ext>
                  </a:extLst>
                </p:cNvPr>
                <p:cNvSpPr txBox="1"/>
                <p:nvPr/>
              </p:nvSpPr>
              <p:spPr>
                <a:xfrm>
                  <a:off x="10516901" y="4122670"/>
                  <a:ext cx="267318" cy="299314"/>
                </a:xfrm>
                <a:prstGeom prst="rect">
                  <a:avLst/>
                </a:prstGeom>
                <a:noFill/>
              </p:spPr>
              <p:txBody>
                <a:bodyPr wrap="non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altLang="zh-CN" b="1" i="1" dirty="0">
                                <a:solidFill>
                                  <a:prstClr val="black">
                                    <a:lumMod val="75000"/>
                                    <a:lumOff val="25000"/>
                                  </a:prstClr>
                                </a:solidFill>
                                <a:latin typeface="Cambria Math" panose="02040503050406030204" pitchFamily="18" charset="0"/>
                              </a:rPr>
                            </m:ctrlPr>
                          </m:sSubPr>
                          <m:e>
                            <m:r>
                              <a:rPr lang="zh-CN" altLang="en-US" b="1" i="1" dirty="0">
                                <a:solidFill>
                                  <a:prstClr val="black">
                                    <a:lumMod val="75000"/>
                                    <a:lumOff val="25000"/>
                                  </a:prstClr>
                                </a:solidFill>
                                <a:latin typeface="Cambria Math" panose="02040503050406030204" pitchFamily="18" charset="0"/>
                              </a:rPr>
                              <m:t>𝜽</m:t>
                            </m:r>
                          </m:e>
                          <m:sub>
                            <m:r>
                              <a:rPr lang="en-US" altLang="zh-CN" b="1" i="1" dirty="0">
                                <a:solidFill>
                                  <a:prstClr val="black">
                                    <a:lumMod val="75000"/>
                                    <a:lumOff val="25000"/>
                                  </a:prstClr>
                                </a:solidFill>
                                <a:latin typeface="Cambria Math" panose="02040503050406030204" pitchFamily="18" charset="0"/>
                              </a:rPr>
                              <m:t>𝑗</m:t>
                            </m:r>
                          </m:sub>
                        </m:sSub>
                      </m:oMath>
                    </m:oMathPara>
                  </a14:m>
                  <a:endParaRPr lang="zh-CN" altLang="en-US" b="1" i="1" dirty="0">
                    <a:solidFill>
                      <a:prstClr val="black">
                        <a:lumMod val="75000"/>
                        <a:lumOff val="25000"/>
                      </a:prstClr>
                    </a:solidFill>
                    <a:latin typeface="Cambria Math" panose="02040503050406030204" pitchFamily="18" charset="0"/>
                    <a:ea typeface="等线" panose="02010600030101010101" pitchFamily="2" charset="-122"/>
                  </a:endParaRPr>
                </a:p>
              </p:txBody>
            </p:sp>
          </mc:Choice>
          <mc:Fallback xmlns="">
            <p:sp>
              <p:nvSpPr>
                <p:cNvPr id="305" name="文本框 150">
                  <a:extLst>
                    <a:ext uri="{FF2B5EF4-FFF2-40B4-BE49-F238E27FC236}">
                      <a16:creationId xmlns:a16="http://schemas.microsoft.com/office/drawing/2014/main" id="{2BFB443F-A14E-43A0-8D2E-B68BAA598A25}"/>
                    </a:ext>
                  </a:extLst>
                </p:cNvPr>
                <p:cNvSpPr txBox="1">
                  <a:spLocks noRot="1" noChangeAspect="1" noMove="1" noResize="1" noEditPoints="1" noAdjustHandles="1" noChangeArrowheads="1" noChangeShapeType="1" noTextEdit="1"/>
                </p:cNvSpPr>
                <p:nvPr/>
              </p:nvSpPr>
              <p:spPr>
                <a:xfrm>
                  <a:off x="10516901" y="4122670"/>
                  <a:ext cx="267318" cy="299314"/>
                </a:xfrm>
                <a:prstGeom prst="rect">
                  <a:avLst/>
                </a:prstGeom>
                <a:blipFill>
                  <a:blip r:embed="rId24"/>
                  <a:stretch>
                    <a:fillRect l="-22727" r="-15909" b="-2653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06" name="文本框 150">
                  <a:extLst>
                    <a:ext uri="{FF2B5EF4-FFF2-40B4-BE49-F238E27FC236}">
                      <a16:creationId xmlns:a16="http://schemas.microsoft.com/office/drawing/2014/main" id="{5ACEE225-9F7E-4839-A997-DF5ABD002A6E}"/>
                    </a:ext>
                  </a:extLst>
                </p:cNvPr>
                <p:cNvSpPr txBox="1"/>
                <p:nvPr/>
              </p:nvSpPr>
              <p:spPr>
                <a:xfrm>
                  <a:off x="10560305" y="2996280"/>
                  <a:ext cx="386709" cy="265522"/>
                </a:xfrm>
                <a:prstGeom prst="rect">
                  <a:avLst/>
                </a:prstGeom>
                <a:noFill/>
              </p:spPr>
              <p:txBody>
                <a:bodyPr wrap="non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14:m>
                    <m:oMathPara xmlns:m="http://schemas.openxmlformats.org/officeDocument/2006/math">
                      <m:oMathParaPr>
                        <m:jc m:val="centerGroup"/>
                      </m:oMathParaPr>
                      <m:oMath xmlns:m="http://schemas.openxmlformats.org/officeDocument/2006/math">
                        <m:sSubSup>
                          <m:sSubSupPr>
                            <m:ctrlPr>
                              <a:rPr lang="en-US" altLang="zh-CN" sz="1400" b="1" i="1" smtClean="0">
                                <a:solidFill>
                                  <a:prstClr val="black">
                                    <a:lumMod val="75000"/>
                                    <a:lumOff val="25000"/>
                                  </a:prstClr>
                                </a:solidFill>
                                <a:latin typeface="Cambria Math" panose="02040503050406030204" pitchFamily="18" charset="0"/>
                              </a:rPr>
                            </m:ctrlPr>
                          </m:sSubSupPr>
                          <m:e>
                            <m:r>
                              <a:rPr lang="en-US" altLang="zh-CN" sz="1400" b="1" i="1" smtClean="0">
                                <a:solidFill>
                                  <a:prstClr val="black">
                                    <a:lumMod val="75000"/>
                                    <a:lumOff val="25000"/>
                                  </a:prstClr>
                                </a:solidFill>
                                <a:latin typeface="Cambria Math" panose="02040503050406030204" pitchFamily="18" charset="0"/>
                              </a:rPr>
                              <m:t>𝒑</m:t>
                            </m:r>
                          </m:e>
                          <m:sub>
                            <m:r>
                              <a:rPr lang="en-US" altLang="zh-CN" sz="1400" i="1" smtClean="0">
                                <a:solidFill>
                                  <a:prstClr val="black">
                                    <a:lumMod val="75000"/>
                                    <a:lumOff val="25000"/>
                                  </a:prstClr>
                                </a:solidFill>
                                <a:latin typeface="Cambria Math" panose="02040503050406030204" pitchFamily="18" charset="0"/>
                              </a:rPr>
                              <m:t>𝑘</m:t>
                            </m:r>
                          </m:sub>
                          <m:sup>
                            <m:r>
                              <a:rPr lang="en-US" altLang="zh-CN" sz="1400" b="0" i="1" smtClean="0">
                                <a:solidFill>
                                  <a:prstClr val="black">
                                    <a:lumMod val="75000"/>
                                    <a:lumOff val="25000"/>
                                  </a:prstClr>
                                </a:solidFill>
                                <a:latin typeface="Cambria Math" panose="02040503050406030204" pitchFamily="18" charset="0"/>
                              </a:rPr>
                              <m:t>𝑖</m:t>
                            </m:r>
                            <m:r>
                              <a:rPr lang="en-US" altLang="zh-CN" sz="1400" b="0" i="1" smtClean="0">
                                <a:solidFill>
                                  <a:prstClr val="black">
                                    <a:lumMod val="75000"/>
                                    <a:lumOff val="25000"/>
                                  </a:prstClr>
                                </a:solidFill>
                                <a:latin typeface="Cambria Math" panose="02040503050406030204" pitchFamily="18" charset="0"/>
                              </a:rPr>
                              <m:t>→</m:t>
                            </m:r>
                            <m:r>
                              <a:rPr lang="en-US" altLang="zh-CN" sz="1400" i="1" smtClean="0">
                                <a:solidFill>
                                  <a:prstClr val="black">
                                    <a:lumMod val="75000"/>
                                    <a:lumOff val="25000"/>
                                  </a:prstClr>
                                </a:solidFill>
                                <a:latin typeface="Cambria Math" panose="02040503050406030204" pitchFamily="18" charset="0"/>
                              </a:rPr>
                              <m:t>𝑗</m:t>
                            </m:r>
                          </m:sup>
                        </m:sSubSup>
                      </m:oMath>
                    </m:oMathPara>
                  </a14:m>
                  <a:endParaRPr lang="zh-CN" altLang="en-US" sz="1400" b="1" dirty="0">
                    <a:solidFill>
                      <a:prstClr val="black">
                        <a:lumMod val="75000"/>
                        <a:lumOff val="25000"/>
                      </a:prstClr>
                    </a:solidFill>
                    <a:latin typeface="Calibri" panose="020F0502020204030204"/>
                    <a:ea typeface="等线" panose="02010600030101010101" pitchFamily="2" charset="-122"/>
                  </a:endParaRPr>
                </a:p>
              </p:txBody>
            </p:sp>
          </mc:Choice>
          <mc:Fallback xmlns="">
            <p:sp>
              <p:nvSpPr>
                <p:cNvPr id="306" name="文本框 150">
                  <a:extLst>
                    <a:ext uri="{FF2B5EF4-FFF2-40B4-BE49-F238E27FC236}">
                      <a16:creationId xmlns:a16="http://schemas.microsoft.com/office/drawing/2014/main" id="{5ACEE225-9F7E-4839-A997-DF5ABD002A6E}"/>
                    </a:ext>
                  </a:extLst>
                </p:cNvPr>
                <p:cNvSpPr txBox="1">
                  <a:spLocks noRot="1" noChangeAspect="1" noMove="1" noResize="1" noEditPoints="1" noAdjustHandles="1" noChangeArrowheads="1" noChangeShapeType="1" noTextEdit="1"/>
                </p:cNvSpPr>
                <p:nvPr/>
              </p:nvSpPr>
              <p:spPr>
                <a:xfrm>
                  <a:off x="10560305" y="2996280"/>
                  <a:ext cx="386709" cy="265522"/>
                </a:xfrm>
                <a:prstGeom prst="rect">
                  <a:avLst/>
                </a:prstGeom>
                <a:blipFill>
                  <a:blip r:embed="rId25"/>
                  <a:stretch>
                    <a:fillRect l="-11111" r="-7937" b="-1627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08" name="文本框 150">
                  <a:extLst>
                    <a:ext uri="{FF2B5EF4-FFF2-40B4-BE49-F238E27FC236}">
                      <a16:creationId xmlns:a16="http://schemas.microsoft.com/office/drawing/2014/main" id="{016BF613-1D6C-41EE-A25B-2210DCAD9C33}"/>
                    </a:ext>
                  </a:extLst>
                </p:cNvPr>
                <p:cNvSpPr txBox="1"/>
                <p:nvPr/>
              </p:nvSpPr>
              <p:spPr>
                <a:xfrm>
                  <a:off x="9720837" y="1771052"/>
                  <a:ext cx="850234" cy="286745"/>
                </a:xfrm>
                <a:prstGeom prst="rect">
                  <a:avLst/>
                </a:prstGeom>
                <a:noFill/>
              </p:spPr>
              <p:txBody>
                <a:bodyPr wrap="non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defRPr/>
                  </a:pPr>
                  <a14:m>
                    <m:oMathPara xmlns:m="http://schemas.openxmlformats.org/officeDocument/2006/math">
                      <m:oMathParaPr>
                        <m:jc m:val="centerGroup"/>
                      </m:oMathParaPr>
                      <m:oMath xmlns:m="http://schemas.openxmlformats.org/officeDocument/2006/math">
                        <m:sSub>
                          <m:sSubPr>
                            <m:ctrlPr>
                              <a:rPr lang="en-US" altLang="zh-CN" sz="1600" b="1" i="1" smtClean="0">
                                <a:solidFill>
                                  <a:schemeClr val="accent6">
                                    <a:lumMod val="60000"/>
                                    <a:lumOff val="40000"/>
                                  </a:schemeClr>
                                </a:solidFill>
                                <a:latin typeface="Cambria Math" panose="02040503050406030204" pitchFamily="18" charset="0"/>
                              </a:rPr>
                            </m:ctrlPr>
                          </m:sSubPr>
                          <m:e>
                            <m:r>
                              <a:rPr lang="en-US" altLang="zh-CN" sz="1600" b="1" i="1" smtClean="0">
                                <a:solidFill>
                                  <a:schemeClr val="accent6">
                                    <a:lumMod val="60000"/>
                                    <a:lumOff val="40000"/>
                                  </a:schemeClr>
                                </a:solidFill>
                                <a:latin typeface="Cambria Math" panose="02040503050406030204" pitchFamily="18" charset="0"/>
                              </a:rPr>
                              <m:t>𝑫</m:t>
                            </m:r>
                          </m:e>
                          <m:sub>
                            <m:r>
                              <a:rPr lang="en-US" altLang="zh-CN" sz="1600" b="0" i="1" smtClean="0">
                                <a:solidFill>
                                  <a:schemeClr val="accent6">
                                    <a:lumMod val="60000"/>
                                    <a:lumOff val="40000"/>
                                  </a:schemeClr>
                                </a:solidFill>
                                <a:latin typeface="Cambria Math" panose="02040503050406030204" pitchFamily="18" charset="0"/>
                              </a:rPr>
                              <m:t>𝑗</m:t>
                            </m:r>
                            <m:r>
                              <a:rPr lang="en-US" altLang="zh-CN" sz="1600" b="0" i="1" smtClean="0">
                                <a:solidFill>
                                  <a:schemeClr val="accent6">
                                    <a:lumMod val="60000"/>
                                    <a:lumOff val="40000"/>
                                  </a:schemeClr>
                                </a:solidFill>
                                <a:latin typeface="Cambria Math" panose="02040503050406030204" pitchFamily="18" charset="0"/>
                              </a:rPr>
                              <m:t>→</m:t>
                            </m:r>
                            <m:r>
                              <a:rPr lang="en-US" altLang="zh-CN" sz="1600" i="1" smtClean="0">
                                <a:solidFill>
                                  <a:schemeClr val="accent6">
                                    <a:lumMod val="60000"/>
                                    <a:lumOff val="40000"/>
                                  </a:schemeClr>
                                </a:solidFill>
                                <a:latin typeface="Cambria Math" panose="02040503050406030204" pitchFamily="18" charset="0"/>
                              </a:rPr>
                              <m:t>𝑖</m:t>
                            </m:r>
                          </m:sub>
                        </m:sSub>
                        <m:r>
                          <a:rPr lang="en-US" altLang="zh-CN" sz="1600" b="1" i="1" smtClean="0">
                            <a:solidFill>
                              <a:schemeClr val="accent6">
                                <a:lumMod val="60000"/>
                                <a:lumOff val="40000"/>
                              </a:schemeClr>
                            </a:solidFill>
                            <a:latin typeface="Cambria Math" panose="02040503050406030204" pitchFamily="18" charset="0"/>
                          </a:rPr>
                          <m:t>(</m:t>
                        </m:r>
                        <m:sSubSup>
                          <m:sSubSupPr>
                            <m:ctrlPr>
                              <a:rPr lang="en-US" altLang="zh-CN" sz="1600" b="1" i="1" smtClean="0">
                                <a:solidFill>
                                  <a:schemeClr val="accent6">
                                    <a:lumMod val="60000"/>
                                    <a:lumOff val="40000"/>
                                  </a:schemeClr>
                                </a:solidFill>
                                <a:latin typeface="Cambria Math" panose="02040503050406030204" pitchFamily="18" charset="0"/>
                              </a:rPr>
                            </m:ctrlPr>
                          </m:sSubSupPr>
                          <m:e>
                            <m:r>
                              <a:rPr lang="en-US" altLang="zh-CN" sz="1600" b="1" i="1" smtClean="0">
                                <a:solidFill>
                                  <a:schemeClr val="accent6">
                                    <a:lumMod val="60000"/>
                                    <a:lumOff val="40000"/>
                                  </a:schemeClr>
                                </a:solidFill>
                                <a:latin typeface="Cambria Math" panose="02040503050406030204" pitchFamily="18" charset="0"/>
                              </a:rPr>
                              <m:t>𝒑</m:t>
                            </m:r>
                          </m:e>
                          <m:sub>
                            <m:r>
                              <a:rPr lang="en-US" altLang="zh-CN" sz="1600" b="0" i="1" smtClean="0">
                                <a:solidFill>
                                  <a:schemeClr val="accent6">
                                    <a:lumMod val="60000"/>
                                    <a:lumOff val="40000"/>
                                  </a:schemeClr>
                                </a:solidFill>
                                <a:latin typeface="Cambria Math" panose="02040503050406030204" pitchFamily="18" charset="0"/>
                              </a:rPr>
                              <m:t>𝑘</m:t>
                            </m:r>
                          </m:sub>
                          <m:sup>
                            <m:r>
                              <a:rPr lang="en-US" altLang="zh-CN" sz="1600" b="0" i="1" smtClean="0">
                                <a:solidFill>
                                  <a:schemeClr val="accent6">
                                    <a:lumMod val="60000"/>
                                    <a:lumOff val="40000"/>
                                  </a:schemeClr>
                                </a:solidFill>
                                <a:latin typeface="Cambria Math" panose="02040503050406030204" pitchFamily="18" charset="0"/>
                              </a:rPr>
                              <m:t>𝑖</m:t>
                            </m:r>
                          </m:sup>
                        </m:sSubSup>
                        <m:r>
                          <a:rPr lang="en-US" altLang="zh-CN" sz="1600" b="1" i="1" smtClean="0">
                            <a:solidFill>
                              <a:schemeClr val="accent6">
                                <a:lumMod val="60000"/>
                                <a:lumOff val="40000"/>
                              </a:schemeClr>
                            </a:solidFill>
                            <a:latin typeface="Cambria Math" panose="02040503050406030204" pitchFamily="18" charset="0"/>
                          </a:rPr>
                          <m:t>)</m:t>
                        </m:r>
                      </m:oMath>
                    </m:oMathPara>
                  </a14:m>
                  <a:endParaRPr lang="zh-CN" altLang="en-US" sz="1600" b="1" dirty="0">
                    <a:solidFill>
                      <a:schemeClr val="accent6">
                        <a:lumMod val="60000"/>
                        <a:lumOff val="40000"/>
                      </a:schemeClr>
                    </a:solidFill>
                    <a:latin typeface="Calibri" panose="020F0502020204030204"/>
                    <a:ea typeface="等线" panose="02010600030101010101" pitchFamily="2" charset="-122"/>
                  </a:endParaRPr>
                </a:p>
              </p:txBody>
            </p:sp>
          </mc:Choice>
          <mc:Fallback xmlns="">
            <p:sp>
              <p:nvSpPr>
                <p:cNvPr id="308" name="文本框 150">
                  <a:extLst>
                    <a:ext uri="{FF2B5EF4-FFF2-40B4-BE49-F238E27FC236}">
                      <a16:creationId xmlns:a16="http://schemas.microsoft.com/office/drawing/2014/main" id="{016BF613-1D6C-41EE-A25B-2210DCAD9C33}"/>
                    </a:ext>
                  </a:extLst>
                </p:cNvPr>
                <p:cNvSpPr txBox="1">
                  <a:spLocks noRot="1" noChangeAspect="1" noMove="1" noResize="1" noEditPoints="1" noAdjustHandles="1" noChangeArrowheads="1" noChangeShapeType="1" noTextEdit="1"/>
                </p:cNvSpPr>
                <p:nvPr/>
              </p:nvSpPr>
              <p:spPr>
                <a:xfrm>
                  <a:off x="9720837" y="1771052"/>
                  <a:ext cx="850234" cy="286745"/>
                </a:xfrm>
                <a:prstGeom prst="rect">
                  <a:avLst/>
                </a:prstGeom>
                <a:blipFill>
                  <a:blip r:embed="rId26"/>
                  <a:stretch>
                    <a:fillRect l="-5000" r="-7857" b="-23404"/>
                  </a:stretch>
                </a:blipFill>
              </p:spPr>
              <p:txBody>
                <a:bodyPr/>
                <a:lstStyle/>
                <a:p>
                  <a:r>
                    <a:rPr lang="zh-CN" altLang="en-US">
                      <a:noFill/>
                    </a:rPr>
                    <a:t> </a:t>
                  </a:r>
                </a:p>
              </p:txBody>
            </p:sp>
          </mc:Fallback>
        </mc:AlternateContent>
        <p:sp>
          <p:nvSpPr>
            <p:cNvPr id="310" name="矩形 309">
              <a:extLst>
                <a:ext uri="{FF2B5EF4-FFF2-40B4-BE49-F238E27FC236}">
                  <a16:creationId xmlns:a16="http://schemas.microsoft.com/office/drawing/2014/main" id="{78454699-2007-4DCC-BF2B-4169BED3D346}"/>
                </a:ext>
              </a:extLst>
            </p:cNvPr>
            <p:cNvSpPr>
              <a:spLocks/>
            </p:cNvSpPr>
            <p:nvPr/>
          </p:nvSpPr>
          <p:spPr>
            <a:xfrm>
              <a:off x="9581888" y="1533943"/>
              <a:ext cx="1625267" cy="284693"/>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lnSpc>
                  <a:spcPts val="1500"/>
                </a:lnSpc>
              </a:pPr>
              <a:r>
                <a:rPr lang="en-US" altLang="zh-CN" sz="1400" b="1" dirty="0">
                  <a:solidFill>
                    <a:schemeClr val="accent6">
                      <a:lumMod val="60000"/>
                      <a:lumOff val="40000"/>
                    </a:schemeClr>
                  </a:solidFill>
                  <a:latin typeface="微软雅黑" panose="020B0503020204020204" pitchFamily="34" charset="-122"/>
                  <a:ea typeface="微软雅黑" panose="020B0503020204020204" pitchFamily="34" charset="-122"/>
                </a:rPr>
                <a:t>Warped Depth</a:t>
              </a:r>
              <a:endParaRPr lang="zh-CN" altLang="en-US" sz="1400" b="1" i="1" dirty="0">
                <a:solidFill>
                  <a:schemeClr val="accent6">
                    <a:lumMod val="60000"/>
                    <a:lumOff val="40000"/>
                  </a:schemeClr>
                </a:solidFill>
                <a:latin typeface="微软雅黑" panose="020B0503020204020204" pitchFamily="34" charset="-122"/>
                <a:ea typeface="微软雅黑" panose="020B0503020204020204" pitchFamily="34" charset="-122"/>
              </a:endParaRPr>
            </a:p>
          </p:txBody>
        </p:sp>
      </p:grpSp>
      <p:grpSp>
        <p:nvGrpSpPr>
          <p:cNvPr id="385" name="组合 384">
            <a:extLst>
              <a:ext uri="{FF2B5EF4-FFF2-40B4-BE49-F238E27FC236}">
                <a16:creationId xmlns:a16="http://schemas.microsoft.com/office/drawing/2014/main" id="{A6F9ECF1-D4DB-440B-8E16-236B4C166EAA}"/>
              </a:ext>
            </a:extLst>
          </p:cNvPr>
          <p:cNvGrpSpPr/>
          <p:nvPr/>
        </p:nvGrpSpPr>
        <p:grpSpPr>
          <a:xfrm>
            <a:off x="6974117" y="1560326"/>
            <a:ext cx="2472157" cy="2473016"/>
            <a:chOff x="6914920" y="1741696"/>
            <a:chExt cx="2472157" cy="2473016"/>
          </a:xfrm>
        </p:grpSpPr>
        <p:cxnSp>
          <p:nvCxnSpPr>
            <p:cNvPr id="370" name="直接连接符 369">
              <a:extLst>
                <a:ext uri="{FF2B5EF4-FFF2-40B4-BE49-F238E27FC236}">
                  <a16:creationId xmlns:a16="http://schemas.microsoft.com/office/drawing/2014/main" id="{BD036338-7F16-4F9B-8323-CDB78B143496}"/>
                </a:ext>
              </a:extLst>
            </p:cNvPr>
            <p:cNvCxnSpPr>
              <a:cxnSpLocks/>
            </p:cNvCxnSpPr>
            <p:nvPr/>
          </p:nvCxnSpPr>
          <p:spPr>
            <a:xfrm flipV="1">
              <a:off x="8411799" y="2214880"/>
              <a:ext cx="680196" cy="634044"/>
            </a:xfrm>
            <a:prstGeom prst="line">
              <a:avLst/>
            </a:prstGeom>
            <a:noFill/>
            <a:ln w="25400" cap="rnd" cmpd="sng" algn="ctr">
              <a:solidFill>
                <a:srgbClr val="44546A"/>
              </a:solidFill>
              <a:prstDash val="solid"/>
              <a:miter lim="800000"/>
              <a:headEnd type="none" w="sm" len="sm"/>
            </a:ln>
            <a:effectLst/>
          </p:spPr>
        </p:cxnSp>
        <p:sp>
          <p:nvSpPr>
            <p:cNvPr id="371" name="平行四边形 370">
              <a:extLst>
                <a:ext uri="{FF2B5EF4-FFF2-40B4-BE49-F238E27FC236}">
                  <a16:creationId xmlns:a16="http://schemas.microsoft.com/office/drawing/2014/main" id="{AE46276F-A6BC-47CF-9967-11D5DF070E67}"/>
                </a:ext>
              </a:extLst>
            </p:cNvPr>
            <p:cNvSpPr/>
            <p:nvPr/>
          </p:nvSpPr>
          <p:spPr>
            <a:xfrm rot="991905" flipH="1">
              <a:off x="7179632" y="2374556"/>
              <a:ext cx="2207445" cy="1322576"/>
            </a:xfrm>
            <a:prstGeom prst="parallelogram">
              <a:avLst>
                <a:gd name="adj" fmla="val 30281"/>
              </a:avLst>
            </a:prstGeom>
            <a:solidFill>
              <a:srgbClr val="F4B183">
                <a:alpha val="30000"/>
              </a:srgbClr>
            </a:solidFill>
            <a:ln w="22225" cap="flat" cmpd="sng" algn="ctr">
              <a:solidFill>
                <a:sysClr val="windowText" lastClr="000000">
                  <a:lumMod val="85000"/>
                  <a:lumOff val="15000"/>
                </a:sysClr>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black">
                    <a:lumMod val="75000"/>
                    <a:lumOff val="25000"/>
                  </a:prstClr>
                </a:solidFill>
                <a:effectLst/>
                <a:uLnTx/>
                <a:uFillTx/>
                <a:latin typeface="等线" panose="020F0502020204030204"/>
                <a:ea typeface="等线" panose="02010600030101010101" pitchFamily="2" charset="-122"/>
                <a:cs typeface="+mn-cs"/>
              </a:endParaRPr>
            </a:p>
          </p:txBody>
        </p:sp>
        <p:sp>
          <p:nvSpPr>
            <p:cNvPr id="372" name="平行四边形 371">
              <a:extLst>
                <a:ext uri="{FF2B5EF4-FFF2-40B4-BE49-F238E27FC236}">
                  <a16:creationId xmlns:a16="http://schemas.microsoft.com/office/drawing/2014/main" id="{C1B292F4-BCAF-4A9C-86EB-CEC2902A21C3}"/>
                </a:ext>
              </a:extLst>
            </p:cNvPr>
            <p:cNvSpPr>
              <a:spLocks noChangeAspect="1"/>
            </p:cNvSpPr>
            <p:nvPr/>
          </p:nvSpPr>
          <p:spPr>
            <a:xfrm rot="991905" flipH="1">
              <a:off x="8317684" y="2808571"/>
              <a:ext cx="141772" cy="84941"/>
            </a:xfrm>
            <a:prstGeom prst="parallelogram">
              <a:avLst>
                <a:gd name="adj" fmla="val 30281"/>
              </a:avLst>
            </a:prstGeom>
            <a:solidFill>
              <a:sysClr val="window" lastClr="FFFFFF"/>
            </a:solidFill>
            <a:ln w="25400" cap="flat" cmpd="sng" algn="ctr">
              <a:solidFill>
                <a:sysClr val="windowText" lastClr="000000">
                  <a:lumMod val="75000"/>
                  <a:lumOff val="25000"/>
                </a:sysClr>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black">
                    <a:lumMod val="75000"/>
                    <a:lumOff val="25000"/>
                  </a:prstClr>
                </a:solidFill>
                <a:effectLst/>
                <a:uLnTx/>
                <a:uFillTx/>
                <a:latin typeface="等线" panose="020F0502020204030204"/>
                <a:ea typeface="等线" panose="02010600030101010101" pitchFamily="2" charset="-122"/>
                <a:cs typeface="+mn-cs"/>
              </a:endParaRPr>
            </a:p>
          </p:txBody>
        </p:sp>
        <p:cxnSp>
          <p:nvCxnSpPr>
            <p:cNvPr id="373" name="直接连接符 372">
              <a:extLst>
                <a:ext uri="{FF2B5EF4-FFF2-40B4-BE49-F238E27FC236}">
                  <a16:creationId xmlns:a16="http://schemas.microsoft.com/office/drawing/2014/main" id="{D0F56338-D8BD-4575-9EFE-FD2DCE74CEC9}"/>
                </a:ext>
              </a:extLst>
            </p:cNvPr>
            <p:cNvCxnSpPr>
              <a:cxnSpLocks/>
            </p:cNvCxnSpPr>
            <p:nvPr/>
          </p:nvCxnSpPr>
          <p:spPr>
            <a:xfrm flipV="1">
              <a:off x="8129107" y="2868247"/>
              <a:ext cx="254215" cy="236966"/>
            </a:xfrm>
            <a:prstGeom prst="line">
              <a:avLst/>
            </a:prstGeom>
            <a:noFill/>
            <a:ln w="25400" cap="rnd" cmpd="sng" algn="ctr">
              <a:solidFill>
                <a:srgbClr val="44546A"/>
              </a:solidFill>
              <a:prstDash val="solid"/>
              <a:miter lim="800000"/>
              <a:headEnd type="none" w="sm" len="sm"/>
            </a:ln>
            <a:effectLst/>
          </p:spPr>
        </p:cxnSp>
        <p:sp>
          <p:nvSpPr>
            <p:cNvPr id="374" name="平行四边形 373">
              <a:extLst>
                <a:ext uri="{FF2B5EF4-FFF2-40B4-BE49-F238E27FC236}">
                  <a16:creationId xmlns:a16="http://schemas.microsoft.com/office/drawing/2014/main" id="{EDD813AD-EDFF-431C-A951-0A6524022600}"/>
                </a:ext>
              </a:extLst>
            </p:cNvPr>
            <p:cNvSpPr/>
            <p:nvPr/>
          </p:nvSpPr>
          <p:spPr>
            <a:xfrm rot="991905" flipH="1">
              <a:off x="6914920" y="2603691"/>
              <a:ext cx="2207445" cy="1322576"/>
            </a:xfrm>
            <a:prstGeom prst="parallelogram">
              <a:avLst>
                <a:gd name="adj" fmla="val 30281"/>
              </a:avLst>
            </a:prstGeom>
            <a:solidFill>
              <a:srgbClr val="5B9BD5">
                <a:lumMod val="40000"/>
                <a:lumOff val="60000"/>
                <a:alpha val="40000"/>
              </a:srgbClr>
            </a:solidFill>
            <a:ln w="22225" cap="flat" cmpd="sng" algn="ctr">
              <a:solidFill>
                <a:sysClr val="windowText" lastClr="000000">
                  <a:lumMod val="85000"/>
                  <a:lumOff val="15000"/>
                </a:sysClr>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black">
                    <a:lumMod val="75000"/>
                    <a:lumOff val="25000"/>
                  </a:prstClr>
                </a:solidFill>
                <a:effectLst/>
                <a:uLnTx/>
                <a:uFillTx/>
                <a:latin typeface="等线" panose="020F0502020204030204"/>
                <a:ea typeface="等线" panose="02010600030101010101" pitchFamily="2" charset="-122"/>
                <a:cs typeface="+mn-cs"/>
              </a:endParaRPr>
            </a:p>
          </p:txBody>
        </p:sp>
        <p:sp>
          <p:nvSpPr>
            <p:cNvPr id="375" name="平行四边形 374">
              <a:extLst>
                <a:ext uri="{FF2B5EF4-FFF2-40B4-BE49-F238E27FC236}">
                  <a16:creationId xmlns:a16="http://schemas.microsoft.com/office/drawing/2014/main" id="{72DC2B15-15C9-4C1E-8F39-173EF9A2C2A4}"/>
                </a:ext>
              </a:extLst>
            </p:cNvPr>
            <p:cNvSpPr>
              <a:spLocks noChangeAspect="1"/>
            </p:cNvSpPr>
            <p:nvPr/>
          </p:nvSpPr>
          <p:spPr>
            <a:xfrm rot="991905" flipH="1">
              <a:off x="8040274" y="3080953"/>
              <a:ext cx="141772" cy="84941"/>
            </a:xfrm>
            <a:prstGeom prst="parallelogram">
              <a:avLst>
                <a:gd name="adj" fmla="val 30281"/>
              </a:avLst>
            </a:prstGeom>
            <a:solidFill>
              <a:sysClr val="window" lastClr="FFFFFF"/>
            </a:solidFill>
            <a:ln w="25400" cap="flat" cmpd="sng" algn="ctr">
              <a:solidFill>
                <a:sysClr val="windowText" lastClr="000000">
                  <a:lumMod val="75000"/>
                  <a:lumOff val="25000"/>
                </a:sysClr>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black">
                    <a:lumMod val="75000"/>
                    <a:lumOff val="25000"/>
                  </a:prstClr>
                </a:solidFill>
                <a:effectLst/>
                <a:uLnTx/>
                <a:uFillTx/>
                <a:latin typeface="等线" panose="020F0502020204030204"/>
                <a:ea typeface="等线" panose="02010600030101010101" pitchFamily="2" charset="-122"/>
                <a:cs typeface="+mn-cs"/>
              </a:endParaRPr>
            </a:p>
          </p:txBody>
        </p:sp>
        <p:cxnSp>
          <p:nvCxnSpPr>
            <p:cNvPr id="376" name="直接连接符 375">
              <a:extLst>
                <a:ext uri="{FF2B5EF4-FFF2-40B4-BE49-F238E27FC236}">
                  <a16:creationId xmlns:a16="http://schemas.microsoft.com/office/drawing/2014/main" id="{00614B3D-88A2-4D29-896D-742F759EA9A1}"/>
                </a:ext>
              </a:extLst>
            </p:cNvPr>
            <p:cNvCxnSpPr>
              <a:cxnSpLocks/>
            </p:cNvCxnSpPr>
            <p:nvPr/>
          </p:nvCxnSpPr>
          <p:spPr>
            <a:xfrm flipV="1">
              <a:off x="7253770" y="3138407"/>
              <a:ext cx="850446" cy="792741"/>
            </a:xfrm>
            <a:prstGeom prst="line">
              <a:avLst/>
            </a:prstGeom>
            <a:noFill/>
            <a:ln w="25400" cap="rnd" cmpd="sng" algn="ctr">
              <a:solidFill>
                <a:srgbClr val="44546A"/>
              </a:solidFill>
              <a:prstDash val="solid"/>
              <a:miter lim="800000"/>
              <a:headEnd type="none" w="sm" len="sm"/>
            </a:ln>
            <a:effectLst/>
          </p:spPr>
        </p:cxnSp>
        <p:sp>
          <p:nvSpPr>
            <p:cNvPr id="377" name="椭圆 376">
              <a:extLst>
                <a:ext uri="{FF2B5EF4-FFF2-40B4-BE49-F238E27FC236}">
                  <a16:creationId xmlns:a16="http://schemas.microsoft.com/office/drawing/2014/main" id="{D2D5EB91-C919-4AAC-AECD-FEABFD7C9CFF}"/>
                </a:ext>
              </a:extLst>
            </p:cNvPr>
            <p:cNvSpPr>
              <a:spLocks noChangeAspect="1"/>
            </p:cNvSpPr>
            <p:nvPr/>
          </p:nvSpPr>
          <p:spPr>
            <a:xfrm rot="16200000">
              <a:off x="7141831" y="3856911"/>
              <a:ext cx="190015" cy="180714"/>
            </a:xfrm>
            <a:prstGeom prst="ellipse">
              <a:avLst/>
            </a:prstGeom>
            <a:solidFill>
              <a:srgbClr val="ED7D31"/>
            </a:solidFill>
            <a:ln w="25400" cap="flat"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black">
                    <a:lumMod val="75000"/>
                    <a:lumOff val="25000"/>
                  </a:prstClr>
                </a:solidFill>
                <a:effectLst/>
                <a:uLnTx/>
                <a:uFillTx/>
                <a:latin typeface="等线" panose="020F0502020204030204"/>
                <a:ea typeface="等线" panose="02010600030101010101" pitchFamily="2" charset="-122"/>
                <a:cs typeface="+mn-cs"/>
              </a:endParaRPr>
            </a:p>
          </p:txBody>
        </p:sp>
        <mc:AlternateContent xmlns:mc="http://schemas.openxmlformats.org/markup-compatibility/2006" xmlns:a14="http://schemas.microsoft.com/office/drawing/2010/main">
          <mc:Choice Requires="a14">
            <p:sp>
              <p:nvSpPr>
                <p:cNvPr id="378" name="文本框 150">
                  <a:extLst>
                    <a:ext uri="{FF2B5EF4-FFF2-40B4-BE49-F238E27FC236}">
                      <a16:creationId xmlns:a16="http://schemas.microsoft.com/office/drawing/2014/main" id="{449D491D-B147-4999-8098-8BA43C05F2FF}"/>
                    </a:ext>
                  </a:extLst>
                </p:cNvPr>
                <p:cNvSpPr txBox="1"/>
                <p:nvPr/>
              </p:nvSpPr>
              <p:spPr>
                <a:xfrm>
                  <a:off x="7262316" y="3999268"/>
                  <a:ext cx="229935" cy="215444"/>
                </a:xfrm>
                <a:prstGeom prst="rect">
                  <a:avLst/>
                </a:prstGeom>
                <a:noFill/>
              </p:spPr>
              <p:txBody>
                <a:bodyPr wrap="non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defRPr/>
                  </a:pPr>
                  <a14:m>
                    <m:oMathPara xmlns:m="http://schemas.openxmlformats.org/officeDocument/2006/math">
                      <m:oMathParaPr>
                        <m:jc m:val="centerGroup"/>
                      </m:oMathParaPr>
                      <m:oMath xmlns:m="http://schemas.openxmlformats.org/officeDocument/2006/math">
                        <m:sSub>
                          <m:sSubPr>
                            <m:ctrlPr>
                              <a:rPr lang="en-US" altLang="zh-CN" sz="1400" b="1" i="1" smtClean="0">
                                <a:solidFill>
                                  <a:prstClr val="black">
                                    <a:lumMod val="75000"/>
                                    <a:lumOff val="25000"/>
                                  </a:prstClr>
                                </a:solidFill>
                                <a:latin typeface="Cambria Math" panose="02040503050406030204" pitchFamily="18" charset="0"/>
                              </a:rPr>
                            </m:ctrlPr>
                          </m:sSubPr>
                          <m:e>
                            <m:r>
                              <a:rPr lang="en-US" altLang="zh-CN" sz="1400" b="1" i="1" smtClean="0">
                                <a:solidFill>
                                  <a:prstClr val="black">
                                    <a:lumMod val="75000"/>
                                    <a:lumOff val="25000"/>
                                  </a:prstClr>
                                </a:solidFill>
                                <a:latin typeface="Cambria Math" panose="02040503050406030204" pitchFamily="18" charset="0"/>
                              </a:rPr>
                              <m:t>𝑶</m:t>
                            </m:r>
                          </m:e>
                          <m:sub>
                            <m:r>
                              <a:rPr lang="en-US" altLang="zh-CN" sz="1400" i="1" smtClean="0">
                                <a:solidFill>
                                  <a:prstClr val="black">
                                    <a:lumMod val="75000"/>
                                    <a:lumOff val="25000"/>
                                  </a:prstClr>
                                </a:solidFill>
                                <a:latin typeface="Cambria Math" panose="02040503050406030204" pitchFamily="18" charset="0"/>
                              </a:rPr>
                              <m:t>𝑖</m:t>
                            </m:r>
                          </m:sub>
                        </m:sSub>
                      </m:oMath>
                    </m:oMathPara>
                  </a14:m>
                  <a:endParaRPr lang="zh-CN" altLang="en-US" sz="1400" b="1" dirty="0">
                    <a:solidFill>
                      <a:prstClr val="black">
                        <a:lumMod val="75000"/>
                        <a:lumOff val="25000"/>
                      </a:prstClr>
                    </a:solidFill>
                    <a:latin typeface="Calibri" panose="020F0502020204030204"/>
                    <a:ea typeface="等线" panose="02010600030101010101" pitchFamily="2" charset="-122"/>
                  </a:endParaRPr>
                </a:p>
              </p:txBody>
            </p:sp>
          </mc:Choice>
          <mc:Fallback xmlns="">
            <p:sp>
              <p:nvSpPr>
                <p:cNvPr id="378" name="文本框 150">
                  <a:extLst>
                    <a:ext uri="{FF2B5EF4-FFF2-40B4-BE49-F238E27FC236}">
                      <a16:creationId xmlns:a16="http://schemas.microsoft.com/office/drawing/2014/main" id="{449D491D-B147-4999-8098-8BA43C05F2FF}"/>
                    </a:ext>
                  </a:extLst>
                </p:cNvPr>
                <p:cNvSpPr txBox="1">
                  <a:spLocks noRot="1" noChangeAspect="1" noMove="1" noResize="1" noEditPoints="1" noAdjustHandles="1" noChangeArrowheads="1" noChangeShapeType="1" noTextEdit="1"/>
                </p:cNvSpPr>
                <p:nvPr/>
              </p:nvSpPr>
              <p:spPr>
                <a:xfrm>
                  <a:off x="7262316" y="3999268"/>
                  <a:ext cx="229935" cy="215444"/>
                </a:xfrm>
                <a:prstGeom prst="rect">
                  <a:avLst/>
                </a:prstGeom>
                <a:blipFill>
                  <a:blip r:embed="rId27"/>
                  <a:stretch>
                    <a:fillRect l="-18421" r="-2632" b="-1388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79" name="文本框 150">
                  <a:extLst>
                    <a:ext uri="{FF2B5EF4-FFF2-40B4-BE49-F238E27FC236}">
                      <a16:creationId xmlns:a16="http://schemas.microsoft.com/office/drawing/2014/main" id="{B227890F-7824-48DE-BF4E-DCC5A0294EE7}"/>
                    </a:ext>
                  </a:extLst>
                </p:cNvPr>
                <p:cNvSpPr txBox="1"/>
                <p:nvPr/>
              </p:nvSpPr>
              <p:spPr>
                <a:xfrm>
                  <a:off x="7225261" y="2427542"/>
                  <a:ext cx="202812" cy="246221"/>
                </a:xfrm>
                <a:prstGeom prst="rect">
                  <a:avLst/>
                </a:prstGeom>
                <a:noFill/>
              </p:spPr>
              <p:txBody>
                <a:bodyPr wrap="non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defRPr/>
                  </a:pPr>
                  <a14:m>
                    <m:oMathPara xmlns:m="http://schemas.openxmlformats.org/officeDocument/2006/math">
                      <m:oMathParaPr>
                        <m:jc m:val="centerGroup"/>
                      </m:oMathParaPr>
                      <m:oMath xmlns:m="http://schemas.openxmlformats.org/officeDocument/2006/math">
                        <m:sSub>
                          <m:sSubPr>
                            <m:ctrlPr>
                              <a:rPr lang="en-US" altLang="zh-CN" sz="1600" b="1" i="1" smtClean="0">
                                <a:solidFill>
                                  <a:prstClr val="black">
                                    <a:lumMod val="75000"/>
                                    <a:lumOff val="25000"/>
                                  </a:prstClr>
                                </a:solidFill>
                                <a:latin typeface="Cambria Math" panose="02040503050406030204" pitchFamily="18" charset="0"/>
                              </a:rPr>
                            </m:ctrlPr>
                          </m:sSubPr>
                          <m:e>
                            <m:r>
                              <a:rPr lang="en-US" altLang="zh-CN" sz="1600" b="1" i="1" smtClean="0">
                                <a:solidFill>
                                  <a:prstClr val="black">
                                    <a:lumMod val="75000"/>
                                    <a:lumOff val="25000"/>
                                  </a:prstClr>
                                </a:solidFill>
                                <a:latin typeface="Cambria Math" panose="02040503050406030204" pitchFamily="18" charset="0"/>
                              </a:rPr>
                              <m:t>𝑰</m:t>
                            </m:r>
                          </m:e>
                          <m:sub>
                            <m:r>
                              <a:rPr lang="en-US" altLang="zh-CN" sz="1600" i="1" smtClean="0">
                                <a:solidFill>
                                  <a:prstClr val="black">
                                    <a:lumMod val="75000"/>
                                    <a:lumOff val="25000"/>
                                  </a:prstClr>
                                </a:solidFill>
                                <a:latin typeface="Cambria Math" panose="02040503050406030204" pitchFamily="18" charset="0"/>
                              </a:rPr>
                              <m:t>𝑖</m:t>
                            </m:r>
                          </m:sub>
                        </m:sSub>
                      </m:oMath>
                    </m:oMathPara>
                  </a14:m>
                  <a:endParaRPr lang="zh-CN" altLang="en-US" sz="1600" b="1" dirty="0">
                    <a:solidFill>
                      <a:prstClr val="black">
                        <a:lumMod val="75000"/>
                        <a:lumOff val="25000"/>
                      </a:prstClr>
                    </a:solidFill>
                    <a:latin typeface="Calibri" panose="020F0502020204030204"/>
                    <a:ea typeface="等线" panose="02010600030101010101" pitchFamily="2" charset="-122"/>
                  </a:endParaRPr>
                </a:p>
              </p:txBody>
            </p:sp>
          </mc:Choice>
          <mc:Fallback xmlns="">
            <p:sp>
              <p:nvSpPr>
                <p:cNvPr id="379" name="文本框 150">
                  <a:extLst>
                    <a:ext uri="{FF2B5EF4-FFF2-40B4-BE49-F238E27FC236}">
                      <a16:creationId xmlns:a16="http://schemas.microsoft.com/office/drawing/2014/main" id="{B227890F-7824-48DE-BF4E-DCC5A0294EE7}"/>
                    </a:ext>
                  </a:extLst>
                </p:cNvPr>
                <p:cNvSpPr txBox="1">
                  <a:spLocks noRot="1" noChangeAspect="1" noMove="1" noResize="1" noEditPoints="1" noAdjustHandles="1" noChangeArrowheads="1" noChangeShapeType="1" noTextEdit="1"/>
                </p:cNvSpPr>
                <p:nvPr/>
              </p:nvSpPr>
              <p:spPr>
                <a:xfrm>
                  <a:off x="7225261" y="2427542"/>
                  <a:ext cx="202812" cy="246221"/>
                </a:xfrm>
                <a:prstGeom prst="rect">
                  <a:avLst/>
                </a:prstGeom>
                <a:blipFill>
                  <a:blip r:embed="rId28"/>
                  <a:stretch>
                    <a:fillRect l="-24242" r="-6061" b="-1463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80" name="文本框 150">
                  <a:extLst>
                    <a:ext uri="{FF2B5EF4-FFF2-40B4-BE49-F238E27FC236}">
                      <a16:creationId xmlns:a16="http://schemas.microsoft.com/office/drawing/2014/main" id="{695163FA-C697-4999-962B-640717FF9D54}"/>
                    </a:ext>
                  </a:extLst>
                </p:cNvPr>
                <p:cNvSpPr txBox="1"/>
                <p:nvPr/>
              </p:nvSpPr>
              <p:spPr>
                <a:xfrm>
                  <a:off x="7888149" y="2767817"/>
                  <a:ext cx="242118" cy="232692"/>
                </a:xfrm>
                <a:prstGeom prst="rect">
                  <a:avLst/>
                </a:prstGeom>
                <a:noFill/>
              </p:spPr>
              <p:txBody>
                <a:bodyPr wrap="non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14:m>
                    <m:oMathPara xmlns:m="http://schemas.openxmlformats.org/officeDocument/2006/math">
                      <m:oMathParaPr>
                        <m:jc m:val="centerGroup"/>
                      </m:oMathParaPr>
                      <m:oMath xmlns:m="http://schemas.openxmlformats.org/officeDocument/2006/math">
                        <m:sSubSup>
                          <m:sSubSupPr>
                            <m:ctrlPr>
                              <a:rPr lang="en-US" altLang="zh-CN" sz="1400" b="1" i="1" smtClean="0">
                                <a:solidFill>
                                  <a:prstClr val="black">
                                    <a:lumMod val="75000"/>
                                    <a:lumOff val="25000"/>
                                  </a:prstClr>
                                </a:solidFill>
                                <a:latin typeface="Cambria Math" panose="02040503050406030204" pitchFamily="18" charset="0"/>
                              </a:rPr>
                            </m:ctrlPr>
                          </m:sSubSupPr>
                          <m:e>
                            <m:r>
                              <a:rPr lang="en-US" altLang="zh-CN" sz="1400" b="1" i="1" smtClean="0">
                                <a:solidFill>
                                  <a:prstClr val="black">
                                    <a:lumMod val="75000"/>
                                    <a:lumOff val="25000"/>
                                  </a:prstClr>
                                </a:solidFill>
                                <a:latin typeface="Cambria Math" panose="02040503050406030204" pitchFamily="18" charset="0"/>
                              </a:rPr>
                              <m:t>𝒑</m:t>
                            </m:r>
                          </m:e>
                          <m:sub>
                            <m:r>
                              <a:rPr lang="en-US" altLang="zh-CN" sz="1400" i="1" smtClean="0">
                                <a:solidFill>
                                  <a:prstClr val="black">
                                    <a:lumMod val="75000"/>
                                    <a:lumOff val="25000"/>
                                  </a:prstClr>
                                </a:solidFill>
                                <a:latin typeface="Cambria Math" panose="02040503050406030204" pitchFamily="18" charset="0"/>
                              </a:rPr>
                              <m:t>𝑘</m:t>
                            </m:r>
                          </m:sub>
                          <m:sup>
                            <m:r>
                              <a:rPr lang="en-US" altLang="zh-CN" sz="1400" i="1" smtClean="0">
                                <a:solidFill>
                                  <a:prstClr val="black">
                                    <a:lumMod val="75000"/>
                                    <a:lumOff val="25000"/>
                                  </a:prstClr>
                                </a:solidFill>
                                <a:latin typeface="Cambria Math" panose="02040503050406030204" pitchFamily="18" charset="0"/>
                              </a:rPr>
                              <m:t>𝑖</m:t>
                            </m:r>
                          </m:sup>
                        </m:sSubSup>
                      </m:oMath>
                    </m:oMathPara>
                  </a14:m>
                  <a:endParaRPr lang="zh-CN" altLang="en-US" sz="1400" b="1" dirty="0">
                    <a:solidFill>
                      <a:prstClr val="black">
                        <a:lumMod val="75000"/>
                        <a:lumOff val="25000"/>
                      </a:prstClr>
                    </a:solidFill>
                    <a:latin typeface="Calibri" panose="020F0502020204030204"/>
                    <a:ea typeface="等线" panose="02010600030101010101" pitchFamily="2" charset="-122"/>
                  </a:endParaRPr>
                </a:p>
              </p:txBody>
            </p:sp>
          </mc:Choice>
          <mc:Fallback xmlns="">
            <p:sp>
              <p:nvSpPr>
                <p:cNvPr id="380" name="文本框 150">
                  <a:extLst>
                    <a:ext uri="{FF2B5EF4-FFF2-40B4-BE49-F238E27FC236}">
                      <a16:creationId xmlns:a16="http://schemas.microsoft.com/office/drawing/2014/main" id="{695163FA-C697-4999-962B-640717FF9D54}"/>
                    </a:ext>
                  </a:extLst>
                </p:cNvPr>
                <p:cNvSpPr txBox="1">
                  <a:spLocks noRot="1" noChangeAspect="1" noMove="1" noResize="1" noEditPoints="1" noAdjustHandles="1" noChangeArrowheads="1" noChangeShapeType="1" noTextEdit="1"/>
                </p:cNvSpPr>
                <p:nvPr/>
              </p:nvSpPr>
              <p:spPr>
                <a:xfrm>
                  <a:off x="7888149" y="2767817"/>
                  <a:ext cx="242118" cy="232692"/>
                </a:xfrm>
                <a:prstGeom prst="rect">
                  <a:avLst/>
                </a:prstGeom>
                <a:blipFill>
                  <a:blip r:embed="rId29"/>
                  <a:stretch>
                    <a:fillRect l="-20513" r="-5128" b="-23684"/>
                  </a:stretch>
                </a:blipFill>
              </p:spPr>
              <p:txBody>
                <a:bodyPr/>
                <a:lstStyle/>
                <a:p>
                  <a:r>
                    <a:rPr lang="zh-CN" altLang="en-US">
                      <a:noFill/>
                    </a:rPr>
                    <a:t> </a:t>
                  </a:r>
                </a:p>
              </p:txBody>
            </p:sp>
          </mc:Fallback>
        </mc:AlternateContent>
        <p:sp>
          <p:nvSpPr>
            <p:cNvPr id="381" name="椭圆 380">
              <a:extLst>
                <a:ext uri="{FF2B5EF4-FFF2-40B4-BE49-F238E27FC236}">
                  <a16:creationId xmlns:a16="http://schemas.microsoft.com/office/drawing/2014/main" id="{9246DB5F-54FA-449F-9231-E7F8A30ADF27}"/>
                </a:ext>
              </a:extLst>
            </p:cNvPr>
            <p:cNvSpPr>
              <a:spLocks noChangeAspect="1"/>
            </p:cNvSpPr>
            <p:nvPr/>
          </p:nvSpPr>
          <p:spPr>
            <a:xfrm rot="16200000">
              <a:off x="9021369" y="2136543"/>
              <a:ext cx="142188" cy="135229"/>
            </a:xfrm>
            <a:prstGeom prst="ellipse">
              <a:avLst/>
            </a:prstGeom>
            <a:solidFill>
              <a:sysClr val="window" lastClr="FFFFFF"/>
            </a:solidFill>
            <a:ln w="28575" cap="flat" cmpd="sng" algn="ctr">
              <a:solidFill>
                <a:srgbClr val="53BCA8"/>
              </a:solidFill>
              <a:prstDash val="solid"/>
              <a:round/>
            </a:ln>
            <a:effectLst/>
          </p:spPr>
          <p:txBody>
            <a:bodyPr rtlCol="0" anchor="ctr"/>
            <a:lstStyle/>
            <a:p>
              <a:pPr algn="ctr" fontAlgn="auto">
                <a:spcBef>
                  <a:spcPts val="0"/>
                </a:spcBef>
                <a:spcAft>
                  <a:spcPts val="0"/>
                </a:spcAft>
              </a:pPr>
              <a:endParaRPr lang="zh-CN" altLang="en-US" sz="2800" kern="0">
                <a:solidFill>
                  <a:prstClr val="black">
                    <a:lumMod val="75000"/>
                    <a:lumOff val="25000"/>
                  </a:prstClr>
                </a:solidFill>
                <a:latin typeface="等线" panose="020F0502020204030204"/>
                <a:ea typeface="等线" panose="02010600030101010101" pitchFamily="2" charset="-122"/>
              </a:endParaRPr>
            </a:p>
          </p:txBody>
        </p:sp>
        <mc:AlternateContent xmlns:mc="http://schemas.openxmlformats.org/markup-compatibility/2006" xmlns:a14="http://schemas.microsoft.com/office/drawing/2010/main">
          <mc:Choice Requires="a14">
            <p:sp>
              <p:nvSpPr>
                <p:cNvPr id="382" name="文本框 150">
                  <a:extLst>
                    <a:ext uri="{FF2B5EF4-FFF2-40B4-BE49-F238E27FC236}">
                      <a16:creationId xmlns:a16="http://schemas.microsoft.com/office/drawing/2014/main" id="{3D3C1542-E8B0-4EE1-B1AA-F27E8A09CDB0}"/>
                    </a:ext>
                  </a:extLst>
                </p:cNvPr>
                <p:cNvSpPr txBox="1"/>
                <p:nvPr/>
              </p:nvSpPr>
              <p:spPr>
                <a:xfrm>
                  <a:off x="7452975" y="2140915"/>
                  <a:ext cx="266933" cy="246221"/>
                </a:xfrm>
                <a:prstGeom prst="rect">
                  <a:avLst/>
                </a:prstGeom>
                <a:noFill/>
              </p:spPr>
              <p:txBody>
                <a:bodyPr wrap="non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defRPr/>
                  </a:pPr>
                  <a14:m>
                    <m:oMathPara xmlns:m="http://schemas.openxmlformats.org/officeDocument/2006/math">
                      <m:oMathParaPr>
                        <m:jc m:val="centerGroup"/>
                      </m:oMathParaPr>
                      <m:oMath xmlns:m="http://schemas.openxmlformats.org/officeDocument/2006/math">
                        <m:sSub>
                          <m:sSubPr>
                            <m:ctrlPr>
                              <a:rPr lang="en-US" altLang="zh-CN" sz="1600" b="1" i="1" smtClean="0">
                                <a:solidFill>
                                  <a:prstClr val="black">
                                    <a:lumMod val="75000"/>
                                    <a:lumOff val="25000"/>
                                  </a:prstClr>
                                </a:solidFill>
                                <a:latin typeface="Cambria Math" panose="02040503050406030204" pitchFamily="18" charset="0"/>
                              </a:rPr>
                            </m:ctrlPr>
                          </m:sSubPr>
                          <m:e>
                            <m:r>
                              <a:rPr lang="en-US" altLang="zh-CN" sz="1600" b="1" i="1" smtClean="0">
                                <a:solidFill>
                                  <a:prstClr val="black">
                                    <a:lumMod val="75000"/>
                                    <a:lumOff val="25000"/>
                                  </a:prstClr>
                                </a:solidFill>
                                <a:latin typeface="Cambria Math" panose="02040503050406030204" pitchFamily="18" charset="0"/>
                              </a:rPr>
                              <m:t>𝑫</m:t>
                            </m:r>
                          </m:e>
                          <m:sub>
                            <m:r>
                              <a:rPr lang="en-US" altLang="zh-CN" sz="1600" i="1" smtClean="0">
                                <a:solidFill>
                                  <a:prstClr val="black">
                                    <a:lumMod val="75000"/>
                                    <a:lumOff val="25000"/>
                                  </a:prstClr>
                                </a:solidFill>
                                <a:latin typeface="Cambria Math" panose="02040503050406030204" pitchFamily="18" charset="0"/>
                              </a:rPr>
                              <m:t>𝑖</m:t>
                            </m:r>
                          </m:sub>
                        </m:sSub>
                      </m:oMath>
                    </m:oMathPara>
                  </a14:m>
                  <a:endParaRPr lang="zh-CN" altLang="en-US" sz="1600" b="1" dirty="0">
                    <a:solidFill>
                      <a:prstClr val="black">
                        <a:lumMod val="75000"/>
                        <a:lumOff val="25000"/>
                      </a:prstClr>
                    </a:solidFill>
                    <a:latin typeface="Calibri" panose="020F0502020204030204"/>
                    <a:ea typeface="等线" panose="02010600030101010101" pitchFamily="2" charset="-122"/>
                  </a:endParaRPr>
                </a:p>
              </p:txBody>
            </p:sp>
          </mc:Choice>
          <mc:Fallback xmlns="">
            <p:sp>
              <p:nvSpPr>
                <p:cNvPr id="382" name="文本框 150">
                  <a:extLst>
                    <a:ext uri="{FF2B5EF4-FFF2-40B4-BE49-F238E27FC236}">
                      <a16:creationId xmlns:a16="http://schemas.microsoft.com/office/drawing/2014/main" id="{3D3C1542-E8B0-4EE1-B1AA-F27E8A09CDB0}"/>
                    </a:ext>
                  </a:extLst>
                </p:cNvPr>
                <p:cNvSpPr txBox="1">
                  <a:spLocks noRot="1" noChangeAspect="1" noMove="1" noResize="1" noEditPoints="1" noAdjustHandles="1" noChangeArrowheads="1" noChangeShapeType="1" noTextEdit="1"/>
                </p:cNvSpPr>
                <p:nvPr/>
              </p:nvSpPr>
              <p:spPr>
                <a:xfrm>
                  <a:off x="7452975" y="2140915"/>
                  <a:ext cx="266933" cy="246221"/>
                </a:xfrm>
                <a:prstGeom prst="rect">
                  <a:avLst/>
                </a:prstGeom>
                <a:blipFill>
                  <a:blip r:embed="rId30"/>
                  <a:stretch>
                    <a:fillRect l="-15909" r="-4545" b="-1463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83" name="文本框 150">
                  <a:extLst>
                    <a:ext uri="{FF2B5EF4-FFF2-40B4-BE49-F238E27FC236}">
                      <a16:creationId xmlns:a16="http://schemas.microsoft.com/office/drawing/2014/main" id="{C118B5EF-B5F7-4AED-9034-3AB44A204472}"/>
                    </a:ext>
                  </a:extLst>
                </p:cNvPr>
                <p:cNvSpPr txBox="1"/>
                <p:nvPr/>
              </p:nvSpPr>
              <p:spPr>
                <a:xfrm>
                  <a:off x="8255036" y="1977314"/>
                  <a:ext cx="667747" cy="265970"/>
                </a:xfrm>
                <a:prstGeom prst="rect">
                  <a:avLst/>
                </a:prstGeom>
                <a:noFill/>
              </p:spPr>
              <p:txBody>
                <a:bodyPr wrap="non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defRPr/>
                  </a:pPr>
                  <a14:m>
                    <m:oMathPara xmlns:m="http://schemas.openxmlformats.org/officeDocument/2006/math">
                      <m:oMathParaPr>
                        <m:jc m:val="centerGroup"/>
                      </m:oMathParaPr>
                      <m:oMath xmlns:m="http://schemas.openxmlformats.org/officeDocument/2006/math">
                        <m:sSub>
                          <m:sSubPr>
                            <m:ctrlPr>
                              <a:rPr lang="en-US" altLang="zh-CN" sz="1600" b="1" i="1" smtClean="0">
                                <a:solidFill>
                                  <a:srgbClr val="53BCA8"/>
                                </a:solidFill>
                                <a:latin typeface="Cambria Math" panose="02040503050406030204" pitchFamily="18" charset="0"/>
                              </a:rPr>
                            </m:ctrlPr>
                          </m:sSubPr>
                          <m:e>
                            <m:r>
                              <a:rPr lang="en-US" altLang="zh-CN" sz="1600" b="1" i="1" smtClean="0">
                                <a:solidFill>
                                  <a:srgbClr val="53BCA8"/>
                                </a:solidFill>
                                <a:latin typeface="Cambria Math" panose="02040503050406030204" pitchFamily="18" charset="0"/>
                              </a:rPr>
                              <m:t>𝑫</m:t>
                            </m:r>
                          </m:e>
                          <m:sub>
                            <m:r>
                              <a:rPr lang="en-US" altLang="zh-CN" sz="1600" i="1" smtClean="0">
                                <a:solidFill>
                                  <a:srgbClr val="53BCA8"/>
                                </a:solidFill>
                                <a:latin typeface="Cambria Math" panose="02040503050406030204" pitchFamily="18" charset="0"/>
                              </a:rPr>
                              <m:t>𝑖</m:t>
                            </m:r>
                          </m:sub>
                        </m:sSub>
                        <m:r>
                          <a:rPr lang="en-US" altLang="zh-CN" sz="1600" b="1" i="1" smtClean="0">
                            <a:solidFill>
                              <a:srgbClr val="53BCA8"/>
                            </a:solidFill>
                            <a:latin typeface="Cambria Math" panose="02040503050406030204" pitchFamily="18" charset="0"/>
                          </a:rPr>
                          <m:t>(</m:t>
                        </m:r>
                        <m:sSubSup>
                          <m:sSubSupPr>
                            <m:ctrlPr>
                              <a:rPr lang="en-US" altLang="zh-CN" sz="1600" b="1" i="1" smtClean="0">
                                <a:solidFill>
                                  <a:srgbClr val="53BCA8"/>
                                </a:solidFill>
                                <a:latin typeface="Cambria Math" panose="02040503050406030204" pitchFamily="18" charset="0"/>
                              </a:rPr>
                            </m:ctrlPr>
                          </m:sSubSupPr>
                          <m:e>
                            <m:r>
                              <a:rPr lang="en-US" altLang="zh-CN" sz="1600" b="1" i="1" smtClean="0">
                                <a:solidFill>
                                  <a:srgbClr val="53BCA8"/>
                                </a:solidFill>
                                <a:latin typeface="Cambria Math" panose="02040503050406030204" pitchFamily="18" charset="0"/>
                              </a:rPr>
                              <m:t>𝒑</m:t>
                            </m:r>
                          </m:e>
                          <m:sub>
                            <m:r>
                              <a:rPr lang="en-US" altLang="zh-CN" sz="1600" b="0" i="1" smtClean="0">
                                <a:solidFill>
                                  <a:srgbClr val="53BCA8"/>
                                </a:solidFill>
                                <a:latin typeface="Cambria Math" panose="02040503050406030204" pitchFamily="18" charset="0"/>
                              </a:rPr>
                              <m:t>𝑘</m:t>
                            </m:r>
                          </m:sub>
                          <m:sup>
                            <m:r>
                              <a:rPr lang="en-US" altLang="zh-CN" sz="1600" b="0" i="1" smtClean="0">
                                <a:solidFill>
                                  <a:srgbClr val="53BCA8"/>
                                </a:solidFill>
                                <a:latin typeface="Cambria Math" panose="02040503050406030204" pitchFamily="18" charset="0"/>
                              </a:rPr>
                              <m:t>𝑖</m:t>
                            </m:r>
                          </m:sup>
                        </m:sSubSup>
                        <m:r>
                          <a:rPr lang="en-US" altLang="zh-CN" sz="1600" b="1" i="1" smtClean="0">
                            <a:solidFill>
                              <a:srgbClr val="53BCA8"/>
                            </a:solidFill>
                            <a:latin typeface="Cambria Math" panose="02040503050406030204" pitchFamily="18" charset="0"/>
                          </a:rPr>
                          <m:t>)</m:t>
                        </m:r>
                      </m:oMath>
                    </m:oMathPara>
                  </a14:m>
                  <a:endParaRPr lang="zh-CN" altLang="en-US" sz="1600" b="1" dirty="0">
                    <a:solidFill>
                      <a:srgbClr val="53BCA8"/>
                    </a:solidFill>
                    <a:latin typeface="Calibri" panose="020F0502020204030204"/>
                    <a:ea typeface="等线" panose="02010600030101010101" pitchFamily="2" charset="-122"/>
                  </a:endParaRPr>
                </a:p>
              </p:txBody>
            </p:sp>
          </mc:Choice>
          <mc:Fallback xmlns="">
            <p:sp>
              <p:nvSpPr>
                <p:cNvPr id="383" name="文本框 150">
                  <a:extLst>
                    <a:ext uri="{FF2B5EF4-FFF2-40B4-BE49-F238E27FC236}">
                      <a16:creationId xmlns:a16="http://schemas.microsoft.com/office/drawing/2014/main" id="{C118B5EF-B5F7-4AED-9034-3AB44A204472}"/>
                    </a:ext>
                  </a:extLst>
                </p:cNvPr>
                <p:cNvSpPr txBox="1">
                  <a:spLocks noRot="1" noChangeAspect="1" noMove="1" noResize="1" noEditPoints="1" noAdjustHandles="1" noChangeArrowheads="1" noChangeShapeType="1" noTextEdit="1"/>
                </p:cNvSpPr>
                <p:nvPr/>
              </p:nvSpPr>
              <p:spPr>
                <a:xfrm>
                  <a:off x="8255036" y="1977314"/>
                  <a:ext cx="667747" cy="265970"/>
                </a:xfrm>
                <a:prstGeom prst="rect">
                  <a:avLst/>
                </a:prstGeom>
                <a:blipFill>
                  <a:blip r:embed="rId31"/>
                  <a:stretch>
                    <a:fillRect l="-7339" r="-10092" b="-32558"/>
                  </a:stretch>
                </a:blipFill>
              </p:spPr>
              <p:txBody>
                <a:bodyPr/>
                <a:lstStyle/>
                <a:p>
                  <a:r>
                    <a:rPr lang="zh-CN" altLang="en-US">
                      <a:noFill/>
                    </a:rPr>
                    <a:t> </a:t>
                  </a:r>
                </a:p>
              </p:txBody>
            </p:sp>
          </mc:Fallback>
        </mc:AlternateContent>
        <p:sp>
          <p:nvSpPr>
            <p:cNvPr id="384" name="矩形 383">
              <a:extLst>
                <a:ext uri="{FF2B5EF4-FFF2-40B4-BE49-F238E27FC236}">
                  <a16:creationId xmlns:a16="http://schemas.microsoft.com/office/drawing/2014/main" id="{AF8B688D-9A29-412D-A122-C78834F1227A}"/>
                </a:ext>
              </a:extLst>
            </p:cNvPr>
            <p:cNvSpPr>
              <a:spLocks/>
            </p:cNvSpPr>
            <p:nvPr/>
          </p:nvSpPr>
          <p:spPr>
            <a:xfrm>
              <a:off x="7498723" y="1741696"/>
              <a:ext cx="1510977" cy="284693"/>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lnSpc>
                  <a:spcPts val="1500"/>
                </a:lnSpc>
              </a:pPr>
              <a:r>
                <a:rPr lang="en-US" altLang="zh-CN" sz="1400" b="1" dirty="0">
                  <a:solidFill>
                    <a:srgbClr val="53BCA8"/>
                  </a:solidFill>
                  <a:latin typeface="微软雅黑" panose="020B0503020204020204" pitchFamily="34" charset="-122"/>
                  <a:ea typeface="微软雅黑" panose="020B0503020204020204" pitchFamily="34" charset="-122"/>
                </a:rPr>
                <a:t>Current Depth </a:t>
              </a:r>
              <a:endParaRPr lang="zh-CN" altLang="en-US" sz="1400" b="1" i="1" dirty="0">
                <a:solidFill>
                  <a:srgbClr val="53BCA8"/>
                </a:solidFill>
                <a:latin typeface="微软雅黑" panose="020B0503020204020204" pitchFamily="34" charset="-122"/>
                <a:ea typeface="微软雅黑" panose="020B0503020204020204" pitchFamily="34" charset="-122"/>
              </a:endParaRPr>
            </a:p>
          </p:txBody>
        </p:sp>
      </p:grpSp>
      <p:pic>
        <p:nvPicPr>
          <p:cNvPr id="390" name="图片 389">
            <a:extLst>
              <a:ext uri="{FF2B5EF4-FFF2-40B4-BE49-F238E27FC236}">
                <a16:creationId xmlns:a16="http://schemas.microsoft.com/office/drawing/2014/main" id="{935D30E3-6353-46FB-B116-4C2C62AA8747}"/>
              </a:ext>
            </a:extLst>
          </p:cNvPr>
          <p:cNvPicPr>
            <a:picLocks noChangeAspect="1"/>
          </p:cNvPicPr>
          <p:nvPr/>
        </p:nvPicPr>
        <p:blipFill rotWithShape="1">
          <a:blip r:embed="rId32">
            <a:extLst>
              <a:ext uri="{28A0092B-C50C-407E-A947-70E740481C1C}">
                <a14:useLocalDpi xmlns:a14="http://schemas.microsoft.com/office/drawing/2010/main" val="0"/>
              </a:ext>
            </a:extLst>
          </a:blip>
          <a:srcRect l="289" r="25673" b="23077"/>
          <a:stretch/>
        </p:blipFill>
        <p:spPr>
          <a:xfrm>
            <a:off x="7288124" y="4751897"/>
            <a:ext cx="1717380" cy="981359"/>
          </a:xfrm>
          <a:prstGeom prst="rect">
            <a:avLst/>
          </a:prstGeom>
          <a:solidFill>
            <a:schemeClr val="bg1"/>
          </a:solidFill>
          <a:ln w="25400">
            <a:solidFill>
              <a:srgbClr val="53BCA8"/>
            </a:solidFill>
          </a:ln>
        </p:spPr>
      </p:pic>
      <p:pic>
        <p:nvPicPr>
          <p:cNvPr id="391" name="图片 390">
            <a:extLst>
              <a:ext uri="{FF2B5EF4-FFF2-40B4-BE49-F238E27FC236}">
                <a16:creationId xmlns:a16="http://schemas.microsoft.com/office/drawing/2014/main" id="{695D3E03-6CB2-4DF5-98F8-124897BAA62D}"/>
              </a:ext>
            </a:extLst>
          </p:cNvPr>
          <p:cNvPicPr>
            <a:picLocks noChangeAspect="1"/>
          </p:cNvPicPr>
          <p:nvPr/>
        </p:nvPicPr>
        <p:blipFill rotWithShape="1">
          <a:blip r:embed="rId32">
            <a:extLst>
              <a:ext uri="{28A0092B-C50C-407E-A947-70E740481C1C}">
                <a14:useLocalDpi xmlns:a14="http://schemas.microsoft.com/office/drawing/2010/main" val="0"/>
              </a:ext>
            </a:extLst>
          </a:blip>
          <a:srcRect l="12981" t="7692" r="12981" b="15385"/>
          <a:stretch/>
        </p:blipFill>
        <p:spPr>
          <a:xfrm>
            <a:off x="9793745" y="4751897"/>
            <a:ext cx="1713629" cy="979215"/>
          </a:xfrm>
          <a:prstGeom prst="rect">
            <a:avLst/>
          </a:prstGeom>
          <a:solidFill>
            <a:schemeClr val="bg1"/>
          </a:solidFill>
          <a:ln w="25400">
            <a:solidFill>
              <a:schemeClr val="accent6">
                <a:lumMod val="60000"/>
                <a:lumOff val="40000"/>
              </a:schemeClr>
            </a:solidFill>
          </a:ln>
        </p:spPr>
      </p:pic>
      <mc:AlternateContent xmlns:mc="http://schemas.openxmlformats.org/markup-compatibility/2006" xmlns:a14="http://schemas.microsoft.com/office/drawing/2010/main">
        <mc:Choice Requires="a14">
          <p:sp>
            <p:nvSpPr>
              <p:cNvPr id="392" name="文本框 150">
                <a:extLst>
                  <a:ext uri="{FF2B5EF4-FFF2-40B4-BE49-F238E27FC236}">
                    <a16:creationId xmlns:a16="http://schemas.microsoft.com/office/drawing/2014/main" id="{F09F2A5F-C4F2-43D7-B177-8D40ECF1FBF4}"/>
                  </a:ext>
                </a:extLst>
              </p:cNvPr>
              <p:cNvSpPr txBox="1"/>
              <p:nvPr/>
            </p:nvSpPr>
            <p:spPr>
              <a:xfrm>
                <a:off x="7341235" y="5436938"/>
                <a:ext cx="449418" cy="266035"/>
              </a:xfrm>
              <a:prstGeom prst="rect">
                <a:avLst/>
              </a:prstGeom>
              <a:noFill/>
            </p:spPr>
            <p:txBody>
              <a:bodyPr wrap="non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defRPr/>
                </a:pPr>
                <a14:m>
                  <m:oMathPara xmlns:m="http://schemas.openxmlformats.org/officeDocument/2006/math">
                    <m:oMathParaPr>
                      <m:jc m:val="centerGroup"/>
                    </m:oMathParaPr>
                    <m:oMath xmlns:m="http://schemas.openxmlformats.org/officeDocument/2006/math">
                      <m:sSub>
                        <m:sSubPr>
                          <m:ctrlPr>
                            <a:rPr lang="en-US" altLang="zh-CN" sz="1600" b="1" i="1" smtClean="0">
                              <a:solidFill>
                                <a:prstClr val="black">
                                  <a:lumMod val="75000"/>
                                  <a:lumOff val="25000"/>
                                </a:prstClr>
                              </a:solidFill>
                              <a:latin typeface="Cambria Math" panose="02040503050406030204" pitchFamily="18" charset="0"/>
                            </a:rPr>
                          </m:ctrlPr>
                        </m:sSubPr>
                        <m:e>
                          <m:r>
                            <a:rPr lang="en-US" altLang="zh-CN" sz="1600" b="1" i="1" smtClean="0">
                              <a:solidFill>
                                <a:prstClr val="black">
                                  <a:lumMod val="75000"/>
                                  <a:lumOff val="25000"/>
                                </a:prstClr>
                              </a:solidFill>
                              <a:latin typeface="Cambria Math" panose="02040503050406030204" pitchFamily="18" charset="0"/>
                            </a:rPr>
                            <m:t>𝑫</m:t>
                          </m:r>
                        </m:e>
                        <m:sub>
                          <m:r>
                            <a:rPr lang="en-US" altLang="zh-CN" sz="1600" b="0" i="1" smtClean="0">
                              <a:solidFill>
                                <a:prstClr val="black">
                                  <a:lumMod val="75000"/>
                                  <a:lumOff val="25000"/>
                                </a:prstClr>
                              </a:solidFill>
                              <a:latin typeface="Cambria Math" panose="02040503050406030204" pitchFamily="18" charset="0"/>
                            </a:rPr>
                            <m:t>𝑗</m:t>
                          </m:r>
                          <m:r>
                            <a:rPr lang="en-US" altLang="zh-CN" sz="1600" b="0" i="1" smtClean="0">
                              <a:solidFill>
                                <a:prstClr val="black">
                                  <a:lumMod val="75000"/>
                                  <a:lumOff val="25000"/>
                                </a:prstClr>
                              </a:solidFill>
                              <a:latin typeface="Cambria Math" panose="02040503050406030204" pitchFamily="18" charset="0"/>
                            </a:rPr>
                            <m:t>→</m:t>
                          </m:r>
                          <m:r>
                            <a:rPr lang="en-US" altLang="zh-CN" sz="1600" i="1" smtClean="0">
                              <a:solidFill>
                                <a:prstClr val="black">
                                  <a:lumMod val="75000"/>
                                  <a:lumOff val="25000"/>
                                </a:prstClr>
                              </a:solidFill>
                              <a:latin typeface="Cambria Math" panose="02040503050406030204" pitchFamily="18" charset="0"/>
                            </a:rPr>
                            <m:t>𝑖</m:t>
                          </m:r>
                        </m:sub>
                      </m:sSub>
                    </m:oMath>
                  </m:oMathPara>
                </a14:m>
                <a:endParaRPr lang="zh-CN" altLang="en-US" sz="1600" b="1" dirty="0">
                  <a:solidFill>
                    <a:prstClr val="black">
                      <a:lumMod val="75000"/>
                      <a:lumOff val="25000"/>
                    </a:prstClr>
                  </a:solidFill>
                  <a:latin typeface="Calibri" panose="020F0502020204030204"/>
                  <a:ea typeface="等线" panose="02010600030101010101" pitchFamily="2" charset="-122"/>
                </a:endParaRPr>
              </a:p>
            </p:txBody>
          </p:sp>
        </mc:Choice>
        <mc:Fallback xmlns="">
          <p:sp>
            <p:nvSpPr>
              <p:cNvPr id="392" name="文本框 150">
                <a:extLst>
                  <a:ext uri="{FF2B5EF4-FFF2-40B4-BE49-F238E27FC236}">
                    <a16:creationId xmlns:a16="http://schemas.microsoft.com/office/drawing/2014/main" id="{F09F2A5F-C4F2-43D7-B177-8D40ECF1FBF4}"/>
                  </a:ext>
                </a:extLst>
              </p:cNvPr>
              <p:cNvSpPr txBox="1">
                <a:spLocks noRot="1" noChangeAspect="1" noMove="1" noResize="1" noEditPoints="1" noAdjustHandles="1" noChangeArrowheads="1" noChangeShapeType="1" noTextEdit="1"/>
              </p:cNvSpPr>
              <p:nvPr/>
            </p:nvSpPr>
            <p:spPr>
              <a:xfrm>
                <a:off x="7341235" y="5436938"/>
                <a:ext cx="449418" cy="266035"/>
              </a:xfrm>
              <a:prstGeom prst="rect">
                <a:avLst/>
              </a:prstGeom>
              <a:blipFill>
                <a:blip r:embed="rId33"/>
                <a:stretch>
                  <a:fillRect l="-9459" r="-2703" b="-2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93" name="文本框 150">
                <a:extLst>
                  <a:ext uri="{FF2B5EF4-FFF2-40B4-BE49-F238E27FC236}">
                    <a16:creationId xmlns:a16="http://schemas.microsoft.com/office/drawing/2014/main" id="{7928337E-55DC-44BB-BA19-C05F6E34ADBD}"/>
                  </a:ext>
                </a:extLst>
              </p:cNvPr>
              <p:cNvSpPr txBox="1"/>
              <p:nvPr/>
            </p:nvSpPr>
            <p:spPr>
              <a:xfrm>
                <a:off x="9798371" y="5436937"/>
                <a:ext cx="266355" cy="266035"/>
              </a:xfrm>
              <a:prstGeom prst="rect">
                <a:avLst/>
              </a:prstGeom>
              <a:noFill/>
            </p:spPr>
            <p:txBody>
              <a:bodyPr wrap="non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defRPr/>
                </a:pPr>
                <a14:m>
                  <m:oMathPara xmlns:m="http://schemas.openxmlformats.org/officeDocument/2006/math">
                    <m:oMathParaPr>
                      <m:jc m:val="centerGroup"/>
                    </m:oMathParaPr>
                    <m:oMath xmlns:m="http://schemas.openxmlformats.org/officeDocument/2006/math">
                      <m:sSub>
                        <m:sSubPr>
                          <m:ctrlPr>
                            <a:rPr lang="en-US" altLang="zh-CN" sz="1600" b="1" i="1" smtClean="0">
                              <a:solidFill>
                                <a:prstClr val="black">
                                  <a:lumMod val="75000"/>
                                  <a:lumOff val="25000"/>
                                </a:prstClr>
                              </a:solidFill>
                              <a:latin typeface="Cambria Math" panose="02040503050406030204" pitchFamily="18" charset="0"/>
                            </a:rPr>
                          </m:ctrlPr>
                        </m:sSubPr>
                        <m:e>
                          <m:r>
                            <a:rPr lang="en-US" altLang="zh-CN" sz="1600" b="1" i="1" smtClean="0">
                              <a:solidFill>
                                <a:prstClr val="black">
                                  <a:lumMod val="75000"/>
                                  <a:lumOff val="25000"/>
                                </a:prstClr>
                              </a:solidFill>
                              <a:latin typeface="Cambria Math" panose="02040503050406030204" pitchFamily="18" charset="0"/>
                            </a:rPr>
                            <m:t>𝑫</m:t>
                          </m:r>
                        </m:e>
                        <m:sub>
                          <m:r>
                            <a:rPr lang="en-US" altLang="zh-CN" sz="1600" b="0" i="1" smtClean="0">
                              <a:solidFill>
                                <a:prstClr val="black">
                                  <a:lumMod val="75000"/>
                                  <a:lumOff val="25000"/>
                                </a:prstClr>
                              </a:solidFill>
                              <a:latin typeface="Cambria Math" panose="02040503050406030204" pitchFamily="18" charset="0"/>
                            </a:rPr>
                            <m:t>𝑗</m:t>
                          </m:r>
                        </m:sub>
                      </m:sSub>
                    </m:oMath>
                  </m:oMathPara>
                </a14:m>
                <a:endParaRPr lang="zh-CN" altLang="en-US" sz="1600" b="1" dirty="0">
                  <a:solidFill>
                    <a:prstClr val="black">
                      <a:lumMod val="75000"/>
                      <a:lumOff val="25000"/>
                    </a:prstClr>
                  </a:solidFill>
                  <a:latin typeface="Calibri" panose="020F0502020204030204"/>
                  <a:ea typeface="等线" panose="02010600030101010101" pitchFamily="2" charset="-122"/>
                </a:endParaRPr>
              </a:p>
            </p:txBody>
          </p:sp>
        </mc:Choice>
        <mc:Fallback xmlns="">
          <p:sp>
            <p:nvSpPr>
              <p:cNvPr id="393" name="文本框 150">
                <a:extLst>
                  <a:ext uri="{FF2B5EF4-FFF2-40B4-BE49-F238E27FC236}">
                    <a16:creationId xmlns:a16="http://schemas.microsoft.com/office/drawing/2014/main" id="{7928337E-55DC-44BB-BA19-C05F6E34ADBD}"/>
                  </a:ext>
                </a:extLst>
              </p:cNvPr>
              <p:cNvSpPr txBox="1">
                <a:spLocks noRot="1" noChangeAspect="1" noMove="1" noResize="1" noEditPoints="1" noAdjustHandles="1" noChangeArrowheads="1" noChangeShapeType="1" noTextEdit="1"/>
              </p:cNvSpPr>
              <p:nvPr/>
            </p:nvSpPr>
            <p:spPr>
              <a:xfrm>
                <a:off x="9798371" y="5436937"/>
                <a:ext cx="266355" cy="266035"/>
              </a:xfrm>
              <a:prstGeom prst="rect">
                <a:avLst/>
              </a:prstGeom>
              <a:blipFill>
                <a:blip r:embed="rId34"/>
                <a:stretch>
                  <a:fillRect l="-15909" r="-11364" b="-25000"/>
                </a:stretch>
              </a:blipFill>
            </p:spPr>
            <p:txBody>
              <a:bodyPr/>
              <a:lstStyle/>
              <a:p>
                <a:r>
                  <a:rPr lang="zh-CN" altLang="en-US">
                    <a:noFill/>
                  </a:rPr>
                  <a:t> </a:t>
                </a:r>
              </a:p>
            </p:txBody>
          </p:sp>
        </mc:Fallback>
      </mc:AlternateContent>
      <p:pic>
        <p:nvPicPr>
          <p:cNvPr id="394" name="图片 393">
            <a:extLst>
              <a:ext uri="{FF2B5EF4-FFF2-40B4-BE49-F238E27FC236}">
                <a16:creationId xmlns:a16="http://schemas.microsoft.com/office/drawing/2014/main" id="{7CD889AA-EB53-4AA2-AD43-E783A853EEE2}"/>
              </a:ext>
            </a:extLst>
          </p:cNvPr>
          <p:cNvPicPr>
            <a:picLocks noChangeAspect="1"/>
          </p:cNvPicPr>
          <p:nvPr/>
        </p:nvPicPr>
        <p:blipFill>
          <a:blip r:embed="rId35"/>
          <a:stretch>
            <a:fillRect/>
          </a:stretch>
        </p:blipFill>
        <p:spPr>
          <a:xfrm>
            <a:off x="7163995" y="5936782"/>
            <a:ext cx="4422896" cy="695910"/>
          </a:xfrm>
          <a:prstGeom prst="rect">
            <a:avLst/>
          </a:prstGeom>
        </p:spPr>
      </p:pic>
      <p:cxnSp>
        <p:nvCxnSpPr>
          <p:cNvPr id="395" name="直接连接符 394">
            <a:extLst>
              <a:ext uri="{FF2B5EF4-FFF2-40B4-BE49-F238E27FC236}">
                <a16:creationId xmlns:a16="http://schemas.microsoft.com/office/drawing/2014/main" id="{7CF1EF3C-01BC-4593-85C0-ADA73748A142}"/>
              </a:ext>
            </a:extLst>
          </p:cNvPr>
          <p:cNvCxnSpPr>
            <a:cxnSpLocks/>
          </p:cNvCxnSpPr>
          <p:nvPr/>
        </p:nvCxnSpPr>
        <p:spPr>
          <a:xfrm>
            <a:off x="7229772" y="6507518"/>
            <a:ext cx="1431240" cy="0"/>
          </a:xfrm>
          <a:prstGeom prst="line">
            <a:avLst/>
          </a:prstGeom>
          <a:ln w="38100">
            <a:solidFill>
              <a:srgbClr val="CC2529"/>
            </a:solidFill>
          </a:ln>
        </p:spPr>
        <p:style>
          <a:lnRef idx="1">
            <a:schemeClr val="accent1"/>
          </a:lnRef>
          <a:fillRef idx="0">
            <a:schemeClr val="accent1"/>
          </a:fillRef>
          <a:effectRef idx="0">
            <a:schemeClr val="accent1"/>
          </a:effectRef>
          <a:fontRef idx="minor">
            <a:schemeClr val="tx1"/>
          </a:fontRef>
        </p:style>
      </p:cxnSp>
      <p:sp>
        <p:nvSpPr>
          <p:cNvPr id="396" name="矩形 395">
            <a:extLst>
              <a:ext uri="{FF2B5EF4-FFF2-40B4-BE49-F238E27FC236}">
                <a16:creationId xmlns:a16="http://schemas.microsoft.com/office/drawing/2014/main" id="{0FE11B99-F67B-428D-A424-68D69523673C}"/>
              </a:ext>
            </a:extLst>
          </p:cNvPr>
          <p:cNvSpPr/>
          <p:nvPr/>
        </p:nvSpPr>
        <p:spPr>
          <a:xfrm>
            <a:off x="9014512" y="1536977"/>
            <a:ext cx="695703" cy="658120"/>
          </a:xfrm>
          <a:prstGeom prst="rect">
            <a:avLst/>
          </a:prstGeom>
          <a:ln w="31750">
            <a:solidFill>
              <a:srgbClr val="CC252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07" name="矩形 406">
            <a:extLst>
              <a:ext uri="{FF2B5EF4-FFF2-40B4-BE49-F238E27FC236}">
                <a16:creationId xmlns:a16="http://schemas.microsoft.com/office/drawing/2014/main" id="{E9B9BF74-5183-49F7-8C50-40A033C31D2F}"/>
              </a:ext>
            </a:extLst>
          </p:cNvPr>
          <p:cNvSpPr>
            <a:spLocks/>
          </p:cNvSpPr>
          <p:nvPr/>
        </p:nvSpPr>
        <p:spPr>
          <a:xfrm>
            <a:off x="8832304" y="4911049"/>
            <a:ext cx="1158993" cy="284693"/>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lnSpc>
                <a:spcPts val="1500"/>
              </a:lnSpc>
            </a:pPr>
            <a:r>
              <a:rPr lang="en-US" altLang="zh-CN" sz="1400" b="1" dirty="0">
                <a:solidFill>
                  <a:srgbClr val="EA4A54"/>
                </a:solidFill>
                <a:latin typeface="微软雅黑" panose="020B0503020204020204" pitchFamily="34" charset="-122"/>
                <a:ea typeface="微软雅黑" panose="020B0503020204020204" pitchFamily="34" charset="-122"/>
              </a:rPr>
              <a:t>Warp</a:t>
            </a:r>
            <a:endParaRPr lang="zh-CN" altLang="en-US" sz="1400" b="1" i="1" dirty="0">
              <a:solidFill>
                <a:srgbClr val="EA4A54"/>
              </a:solidFill>
              <a:latin typeface="微软雅黑" panose="020B0503020204020204" pitchFamily="34" charset="-122"/>
              <a:ea typeface="微软雅黑" panose="020B0503020204020204" pitchFamily="34" charset="-122"/>
            </a:endParaRPr>
          </a:p>
        </p:txBody>
      </p:sp>
      <p:sp>
        <p:nvSpPr>
          <p:cNvPr id="408" name="箭头: 右 407">
            <a:extLst>
              <a:ext uri="{FF2B5EF4-FFF2-40B4-BE49-F238E27FC236}">
                <a16:creationId xmlns:a16="http://schemas.microsoft.com/office/drawing/2014/main" id="{784635E7-4A79-4926-96ED-3E3D42F5CA59}"/>
              </a:ext>
            </a:extLst>
          </p:cNvPr>
          <p:cNvSpPr/>
          <p:nvPr/>
        </p:nvSpPr>
        <p:spPr>
          <a:xfrm flipH="1">
            <a:off x="9120336" y="5165098"/>
            <a:ext cx="576064" cy="280126"/>
          </a:xfrm>
          <a:prstGeom prst="rightArrow">
            <a:avLst>
              <a:gd name="adj1" fmla="val 37029"/>
              <a:gd name="adj2" fmla="val 71617"/>
            </a:avLst>
          </a:prstGeom>
          <a:solidFill>
            <a:srgbClr val="CC2529"/>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990557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5"/>
                                        </p:tgtEl>
                                        <p:attrNameLst>
                                          <p:attrName>style.visibility</p:attrName>
                                        </p:attrNameLst>
                                      </p:cBhvr>
                                      <p:to>
                                        <p:strVal val="visible"/>
                                      </p:to>
                                    </p:set>
                                    <p:animEffect transition="in" filter="fade">
                                      <p:cBhvr>
                                        <p:cTn id="7" dur="500"/>
                                        <p:tgtEl>
                                          <p:spTgt spid="38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7"/>
                                        </p:tgtEl>
                                        <p:attrNameLst>
                                          <p:attrName>style.visibility</p:attrName>
                                        </p:attrNameLst>
                                      </p:cBhvr>
                                      <p:to>
                                        <p:strVal val="visible"/>
                                      </p:to>
                                    </p:set>
                                    <p:animEffect transition="in" filter="fade">
                                      <p:cBhvr>
                                        <p:cTn id="12" dur="500"/>
                                        <p:tgtEl>
                                          <p:spTgt spid="38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94"/>
                                        </p:tgtEl>
                                        <p:attrNameLst>
                                          <p:attrName>style.visibility</p:attrName>
                                        </p:attrNameLst>
                                      </p:cBhvr>
                                      <p:to>
                                        <p:strVal val="visible"/>
                                      </p:to>
                                    </p:set>
                                    <p:animEffect transition="in" filter="fade">
                                      <p:cBhvr>
                                        <p:cTn id="17" dur="1000"/>
                                        <p:tgtEl>
                                          <p:spTgt spid="394"/>
                                        </p:tgtEl>
                                      </p:cBhvr>
                                    </p:animEffect>
                                    <p:anim calcmode="lin" valueType="num">
                                      <p:cBhvr>
                                        <p:cTn id="18" dur="1000" fill="hold"/>
                                        <p:tgtEl>
                                          <p:spTgt spid="394"/>
                                        </p:tgtEl>
                                        <p:attrNameLst>
                                          <p:attrName>ppt_x</p:attrName>
                                        </p:attrNameLst>
                                      </p:cBhvr>
                                      <p:tavLst>
                                        <p:tav tm="0">
                                          <p:val>
                                            <p:strVal val="#ppt_x"/>
                                          </p:val>
                                        </p:tav>
                                        <p:tav tm="100000">
                                          <p:val>
                                            <p:strVal val="#ppt_x"/>
                                          </p:val>
                                        </p:tav>
                                      </p:tavLst>
                                    </p:anim>
                                    <p:anim calcmode="lin" valueType="num">
                                      <p:cBhvr>
                                        <p:cTn id="19" dur="1000" fill="hold"/>
                                        <p:tgtEl>
                                          <p:spTgt spid="39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91"/>
                                        </p:tgtEl>
                                        <p:attrNameLst>
                                          <p:attrName>style.visibility</p:attrName>
                                        </p:attrNameLst>
                                      </p:cBhvr>
                                      <p:to>
                                        <p:strVal val="visible"/>
                                      </p:to>
                                    </p:set>
                                    <p:animEffect transition="in" filter="fade">
                                      <p:cBhvr>
                                        <p:cTn id="22" dur="1000"/>
                                        <p:tgtEl>
                                          <p:spTgt spid="391"/>
                                        </p:tgtEl>
                                      </p:cBhvr>
                                    </p:animEffect>
                                    <p:anim calcmode="lin" valueType="num">
                                      <p:cBhvr>
                                        <p:cTn id="23" dur="1000" fill="hold"/>
                                        <p:tgtEl>
                                          <p:spTgt spid="391"/>
                                        </p:tgtEl>
                                        <p:attrNameLst>
                                          <p:attrName>ppt_x</p:attrName>
                                        </p:attrNameLst>
                                      </p:cBhvr>
                                      <p:tavLst>
                                        <p:tav tm="0">
                                          <p:val>
                                            <p:strVal val="#ppt_x"/>
                                          </p:val>
                                        </p:tav>
                                        <p:tav tm="100000">
                                          <p:val>
                                            <p:strVal val="#ppt_x"/>
                                          </p:val>
                                        </p:tav>
                                      </p:tavLst>
                                    </p:anim>
                                    <p:anim calcmode="lin" valueType="num">
                                      <p:cBhvr>
                                        <p:cTn id="24" dur="1000" fill="hold"/>
                                        <p:tgtEl>
                                          <p:spTgt spid="39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93"/>
                                        </p:tgtEl>
                                        <p:attrNameLst>
                                          <p:attrName>style.visibility</p:attrName>
                                        </p:attrNameLst>
                                      </p:cBhvr>
                                      <p:to>
                                        <p:strVal val="visible"/>
                                      </p:to>
                                    </p:set>
                                    <p:animEffect transition="in" filter="fade">
                                      <p:cBhvr>
                                        <p:cTn id="27" dur="1000"/>
                                        <p:tgtEl>
                                          <p:spTgt spid="393"/>
                                        </p:tgtEl>
                                      </p:cBhvr>
                                    </p:animEffect>
                                    <p:anim calcmode="lin" valueType="num">
                                      <p:cBhvr>
                                        <p:cTn id="28" dur="1000" fill="hold"/>
                                        <p:tgtEl>
                                          <p:spTgt spid="393"/>
                                        </p:tgtEl>
                                        <p:attrNameLst>
                                          <p:attrName>ppt_x</p:attrName>
                                        </p:attrNameLst>
                                      </p:cBhvr>
                                      <p:tavLst>
                                        <p:tav tm="0">
                                          <p:val>
                                            <p:strVal val="#ppt_x"/>
                                          </p:val>
                                        </p:tav>
                                        <p:tav tm="100000">
                                          <p:val>
                                            <p:strVal val="#ppt_x"/>
                                          </p:val>
                                        </p:tav>
                                      </p:tavLst>
                                    </p:anim>
                                    <p:anim calcmode="lin" valueType="num">
                                      <p:cBhvr>
                                        <p:cTn id="29" dur="1000" fill="hold"/>
                                        <p:tgtEl>
                                          <p:spTgt spid="39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90"/>
                                        </p:tgtEl>
                                        <p:attrNameLst>
                                          <p:attrName>style.visibility</p:attrName>
                                        </p:attrNameLst>
                                      </p:cBhvr>
                                      <p:to>
                                        <p:strVal val="visible"/>
                                      </p:to>
                                    </p:set>
                                    <p:animEffect transition="in" filter="fade">
                                      <p:cBhvr>
                                        <p:cTn id="32" dur="1000"/>
                                        <p:tgtEl>
                                          <p:spTgt spid="390"/>
                                        </p:tgtEl>
                                      </p:cBhvr>
                                    </p:animEffect>
                                    <p:anim calcmode="lin" valueType="num">
                                      <p:cBhvr>
                                        <p:cTn id="33" dur="1000" fill="hold"/>
                                        <p:tgtEl>
                                          <p:spTgt spid="390"/>
                                        </p:tgtEl>
                                        <p:attrNameLst>
                                          <p:attrName>ppt_x</p:attrName>
                                        </p:attrNameLst>
                                      </p:cBhvr>
                                      <p:tavLst>
                                        <p:tav tm="0">
                                          <p:val>
                                            <p:strVal val="#ppt_x"/>
                                          </p:val>
                                        </p:tav>
                                        <p:tav tm="100000">
                                          <p:val>
                                            <p:strVal val="#ppt_x"/>
                                          </p:val>
                                        </p:tav>
                                      </p:tavLst>
                                    </p:anim>
                                    <p:anim calcmode="lin" valueType="num">
                                      <p:cBhvr>
                                        <p:cTn id="34" dur="1000" fill="hold"/>
                                        <p:tgtEl>
                                          <p:spTgt spid="39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92"/>
                                        </p:tgtEl>
                                        <p:attrNameLst>
                                          <p:attrName>style.visibility</p:attrName>
                                        </p:attrNameLst>
                                      </p:cBhvr>
                                      <p:to>
                                        <p:strVal val="visible"/>
                                      </p:to>
                                    </p:set>
                                    <p:animEffect transition="in" filter="fade">
                                      <p:cBhvr>
                                        <p:cTn id="37" dur="1000"/>
                                        <p:tgtEl>
                                          <p:spTgt spid="392"/>
                                        </p:tgtEl>
                                      </p:cBhvr>
                                    </p:animEffect>
                                    <p:anim calcmode="lin" valueType="num">
                                      <p:cBhvr>
                                        <p:cTn id="38" dur="1000" fill="hold"/>
                                        <p:tgtEl>
                                          <p:spTgt spid="392"/>
                                        </p:tgtEl>
                                        <p:attrNameLst>
                                          <p:attrName>ppt_x</p:attrName>
                                        </p:attrNameLst>
                                      </p:cBhvr>
                                      <p:tavLst>
                                        <p:tav tm="0">
                                          <p:val>
                                            <p:strVal val="#ppt_x"/>
                                          </p:val>
                                        </p:tav>
                                        <p:tav tm="100000">
                                          <p:val>
                                            <p:strVal val="#ppt_x"/>
                                          </p:val>
                                        </p:tav>
                                      </p:tavLst>
                                    </p:anim>
                                    <p:anim calcmode="lin" valueType="num">
                                      <p:cBhvr>
                                        <p:cTn id="39" dur="1000" fill="hold"/>
                                        <p:tgtEl>
                                          <p:spTgt spid="392"/>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22" presetClass="entr" presetSubtype="4" fill="hold" grpId="0" nodeType="afterEffect">
                                  <p:stCondLst>
                                    <p:cond delay="0"/>
                                  </p:stCondLst>
                                  <p:childTnLst>
                                    <p:set>
                                      <p:cBhvr>
                                        <p:cTn id="42" dur="1" fill="hold">
                                          <p:stCondLst>
                                            <p:cond delay="0"/>
                                          </p:stCondLst>
                                        </p:cTn>
                                        <p:tgtEl>
                                          <p:spTgt spid="396"/>
                                        </p:tgtEl>
                                        <p:attrNameLst>
                                          <p:attrName>style.visibility</p:attrName>
                                        </p:attrNameLst>
                                      </p:cBhvr>
                                      <p:to>
                                        <p:strVal val="visible"/>
                                      </p:to>
                                    </p:set>
                                    <p:animEffect transition="in" filter="wipe(down)">
                                      <p:cBhvr>
                                        <p:cTn id="43" dur="2000"/>
                                        <p:tgtEl>
                                          <p:spTgt spid="396"/>
                                        </p:tgtEl>
                                      </p:cBhvr>
                                    </p:animEffect>
                                  </p:childTnLst>
                                </p:cTn>
                              </p:par>
                              <p:par>
                                <p:cTn id="44" presetID="10" presetClass="entr" presetSubtype="0" fill="hold" nodeType="withEffect">
                                  <p:stCondLst>
                                    <p:cond delay="0"/>
                                  </p:stCondLst>
                                  <p:childTnLst>
                                    <p:set>
                                      <p:cBhvr>
                                        <p:cTn id="45" dur="1" fill="hold">
                                          <p:stCondLst>
                                            <p:cond delay="0"/>
                                          </p:stCondLst>
                                        </p:cTn>
                                        <p:tgtEl>
                                          <p:spTgt spid="395"/>
                                        </p:tgtEl>
                                        <p:attrNameLst>
                                          <p:attrName>style.visibility</p:attrName>
                                        </p:attrNameLst>
                                      </p:cBhvr>
                                      <p:to>
                                        <p:strVal val="visible"/>
                                      </p:to>
                                    </p:set>
                                    <p:animEffect transition="in" filter="fade">
                                      <p:cBhvr>
                                        <p:cTn id="46" dur="500"/>
                                        <p:tgtEl>
                                          <p:spTgt spid="395"/>
                                        </p:tgtEl>
                                      </p:cBhvr>
                                    </p:animEffect>
                                  </p:childTnLst>
                                </p:cTn>
                              </p:par>
                              <p:par>
                                <p:cTn id="47" presetID="26" presetClass="emph" presetSubtype="0" repeatCount="3000" fill="hold" nodeType="withEffect">
                                  <p:stCondLst>
                                    <p:cond delay="0"/>
                                  </p:stCondLst>
                                  <p:childTnLst>
                                    <p:animEffect transition="out" filter="fade">
                                      <p:cBhvr>
                                        <p:cTn id="48" dur="1000" tmFilter="0, 0; .2, .5; .8, .5; 1, 0"/>
                                        <p:tgtEl>
                                          <p:spTgt spid="395"/>
                                        </p:tgtEl>
                                      </p:cBhvr>
                                    </p:animEffect>
                                    <p:animScale>
                                      <p:cBhvr>
                                        <p:cTn id="49" dur="500" autoRev="1" fill="hold"/>
                                        <p:tgtEl>
                                          <p:spTgt spid="395"/>
                                        </p:tgtEl>
                                      </p:cBhvr>
                                      <p:by x="105000" y="105000"/>
                                    </p:animScale>
                                  </p:childTnLst>
                                </p:cTn>
                              </p:par>
                              <p:par>
                                <p:cTn id="50" presetID="10" presetClass="entr" presetSubtype="0" fill="hold" grpId="0" nodeType="withEffect">
                                  <p:stCondLst>
                                    <p:cond delay="0"/>
                                  </p:stCondLst>
                                  <p:childTnLst>
                                    <p:set>
                                      <p:cBhvr>
                                        <p:cTn id="51" dur="1" fill="hold">
                                          <p:stCondLst>
                                            <p:cond delay="0"/>
                                          </p:stCondLst>
                                        </p:cTn>
                                        <p:tgtEl>
                                          <p:spTgt spid="407"/>
                                        </p:tgtEl>
                                        <p:attrNameLst>
                                          <p:attrName>style.visibility</p:attrName>
                                        </p:attrNameLst>
                                      </p:cBhvr>
                                      <p:to>
                                        <p:strVal val="visible"/>
                                      </p:to>
                                    </p:set>
                                    <p:animEffect transition="in" filter="fade">
                                      <p:cBhvr>
                                        <p:cTn id="52" dur="500"/>
                                        <p:tgtEl>
                                          <p:spTgt spid="407"/>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08"/>
                                        </p:tgtEl>
                                        <p:attrNameLst>
                                          <p:attrName>style.visibility</p:attrName>
                                        </p:attrNameLst>
                                      </p:cBhvr>
                                      <p:to>
                                        <p:strVal val="visible"/>
                                      </p:to>
                                    </p:set>
                                    <p:animEffect transition="in" filter="fade">
                                      <p:cBhvr>
                                        <p:cTn id="55" dur="500"/>
                                        <p:tgtEl>
                                          <p:spTgt spid="408"/>
                                        </p:tgtEl>
                                      </p:cBhvr>
                                    </p:animEffect>
                                  </p:childTnLst>
                                </p:cTn>
                              </p:par>
                              <p:par>
                                <p:cTn id="56" presetID="26" presetClass="emph" presetSubtype="0" repeatCount="3000" fill="hold" grpId="1" nodeType="withEffect">
                                  <p:stCondLst>
                                    <p:cond delay="0"/>
                                  </p:stCondLst>
                                  <p:childTnLst>
                                    <p:animEffect transition="out" filter="fade">
                                      <p:cBhvr>
                                        <p:cTn id="57" dur="1000" tmFilter="0, 0; .2, .5; .8, .5; 1, 0"/>
                                        <p:tgtEl>
                                          <p:spTgt spid="407"/>
                                        </p:tgtEl>
                                      </p:cBhvr>
                                    </p:animEffect>
                                    <p:animScale>
                                      <p:cBhvr>
                                        <p:cTn id="58" dur="500" autoRev="1" fill="hold"/>
                                        <p:tgtEl>
                                          <p:spTgt spid="407"/>
                                        </p:tgtEl>
                                      </p:cBhvr>
                                      <p:by x="105000" y="105000"/>
                                    </p:animScale>
                                  </p:childTnLst>
                                </p:cTn>
                              </p:par>
                              <p:par>
                                <p:cTn id="59" presetID="26" presetClass="emph" presetSubtype="0" repeatCount="3000" fill="hold" grpId="1" nodeType="withEffect">
                                  <p:stCondLst>
                                    <p:cond delay="0"/>
                                  </p:stCondLst>
                                  <p:childTnLst>
                                    <p:animEffect transition="out" filter="fade">
                                      <p:cBhvr>
                                        <p:cTn id="60" dur="1000" tmFilter="0, 0; .2, .5; .8, .5; 1, 0"/>
                                        <p:tgtEl>
                                          <p:spTgt spid="408"/>
                                        </p:tgtEl>
                                      </p:cBhvr>
                                    </p:animEffect>
                                    <p:animScale>
                                      <p:cBhvr>
                                        <p:cTn id="61" dur="500" autoRev="1" fill="hold"/>
                                        <p:tgtEl>
                                          <p:spTgt spid="40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 grpId="0"/>
      <p:bldP spid="393" grpId="0"/>
      <p:bldP spid="396" grpId="0" animBg="1"/>
      <p:bldP spid="407" grpId="0"/>
      <p:bldP spid="407" grpId="1"/>
      <p:bldP spid="408" grpId="0" animBg="1"/>
      <p:bldP spid="40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6ED519A-F57D-4E31-B550-35A760B2E666}"/>
              </a:ext>
            </a:extLst>
          </p:cNvPr>
          <p:cNvSpPr>
            <a:spLocks noGrp="1"/>
          </p:cNvSpPr>
          <p:nvPr>
            <p:ph type="title"/>
          </p:nvPr>
        </p:nvSpPr>
        <p:spPr>
          <a:xfrm>
            <a:off x="711200" y="274638"/>
            <a:ext cx="10871200" cy="1020762"/>
          </a:xfrm>
        </p:spPr>
        <p:txBody>
          <a:bodyPr/>
          <a:lstStyle/>
          <a:p>
            <a:r>
              <a:rPr lang="en-US" altLang="zh-CN" sz="3600" dirty="0">
                <a:latin typeface="Comic Sans MS" panose="030F0702030302020204" pitchFamily="66" charset="0"/>
              </a:rPr>
              <a:t>Motion-optical Flow Instructed </a:t>
            </a:r>
            <a:br>
              <a:rPr lang="en-US" altLang="zh-CN" sz="3600" dirty="0">
                <a:latin typeface="Comic Sans MS" panose="030F0702030302020204" pitchFamily="66" charset="0"/>
              </a:rPr>
            </a:br>
            <a:r>
              <a:rPr lang="en-US" altLang="zh-CN" sz="3600" dirty="0">
                <a:latin typeface="Comic Sans MS" panose="030F0702030302020204" pitchFamily="66" charset="0"/>
              </a:rPr>
              <a:t>Self-supervised Framework</a:t>
            </a:r>
            <a:endParaRPr lang="zh-CN" altLang="en-US" sz="3600" dirty="0">
              <a:latin typeface="Comic Sans MS" panose="030F0702030302020204" pitchFamily="66" charset="0"/>
            </a:endParaRPr>
          </a:p>
        </p:txBody>
      </p:sp>
      <p:sp>
        <p:nvSpPr>
          <p:cNvPr id="3" name="内容占位符 2">
            <a:extLst>
              <a:ext uri="{FF2B5EF4-FFF2-40B4-BE49-F238E27FC236}">
                <a16:creationId xmlns:a16="http://schemas.microsoft.com/office/drawing/2014/main" id="{FD3B0865-5E9D-4C26-BD28-0670D9A03062}"/>
              </a:ext>
            </a:extLst>
          </p:cNvPr>
          <p:cNvSpPr>
            <a:spLocks noGrp="1"/>
          </p:cNvSpPr>
          <p:nvPr>
            <p:ph idx="1"/>
          </p:nvPr>
        </p:nvSpPr>
        <p:spPr>
          <a:xfrm>
            <a:off x="719404" y="1600200"/>
            <a:ext cx="6888764" cy="480921"/>
          </a:xfrm>
        </p:spPr>
        <p:txBody>
          <a:bodyPr/>
          <a:lstStyle/>
          <a:p>
            <a:r>
              <a:rPr lang="en-US" altLang="zh-CN" sz="2400" dirty="0"/>
              <a:t>Supervision Signals From </a:t>
            </a:r>
            <a:r>
              <a:rPr lang="en-US" altLang="zh-CN" sz="2400" dirty="0">
                <a:solidFill>
                  <a:schemeClr val="accent6">
                    <a:lumMod val="60000"/>
                    <a:lumOff val="40000"/>
                  </a:schemeClr>
                </a:solidFill>
              </a:rPr>
              <a:t>Motion</a:t>
            </a:r>
            <a:endParaRPr lang="zh-CN" altLang="en-US" sz="2400" dirty="0">
              <a:solidFill>
                <a:schemeClr val="accent6">
                  <a:lumMod val="60000"/>
                  <a:lumOff val="40000"/>
                </a:schemeClr>
              </a:solidFill>
            </a:endParaRPr>
          </a:p>
        </p:txBody>
      </p:sp>
      <p:sp>
        <p:nvSpPr>
          <p:cNvPr id="4" name="灯片编号占位符 3">
            <a:extLst>
              <a:ext uri="{FF2B5EF4-FFF2-40B4-BE49-F238E27FC236}">
                <a16:creationId xmlns:a16="http://schemas.microsoft.com/office/drawing/2014/main" id="{B5160C23-4657-40A3-A540-5575C53CB733}"/>
              </a:ext>
            </a:extLst>
          </p:cNvPr>
          <p:cNvSpPr>
            <a:spLocks noGrp="1"/>
          </p:cNvSpPr>
          <p:nvPr>
            <p:ph type="sldNum" sz="quarter" idx="12"/>
          </p:nvPr>
        </p:nvSpPr>
        <p:spPr/>
        <p:txBody>
          <a:bodyPr/>
          <a:lstStyle/>
          <a:p>
            <a:fld id="{87AB51E9-348C-4DC8-84CE-839F8B9DCC07}" type="slidenum">
              <a:rPr lang="en-US" altLang="zh-CN" smtClean="0"/>
              <a:t>12</a:t>
            </a:fld>
            <a:endParaRPr lang="en-US" altLang="zh-CN"/>
          </a:p>
        </p:txBody>
      </p:sp>
      <p:pic>
        <p:nvPicPr>
          <p:cNvPr id="106" name="图片 105">
            <a:extLst>
              <a:ext uri="{FF2B5EF4-FFF2-40B4-BE49-F238E27FC236}">
                <a16:creationId xmlns:a16="http://schemas.microsoft.com/office/drawing/2014/main" id="{12E0C44E-4189-4C68-AD9A-41404CD68A6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saturation sat="33000"/>
                    </a14:imgEffect>
                  </a14:imgLayer>
                </a14:imgProps>
              </a:ext>
              <a:ext uri="{28A0092B-C50C-407E-A947-70E740481C1C}">
                <a14:useLocalDpi xmlns:a14="http://schemas.microsoft.com/office/drawing/2010/main" val="0"/>
              </a:ext>
            </a:extLst>
          </a:blip>
          <a:srcRect l="10848" t="8278" r="18878" b="18708"/>
          <a:stretch/>
        </p:blipFill>
        <p:spPr>
          <a:xfrm>
            <a:off x="3427542" y="4487620"/>
            <a:ext cx="1717380" cy="981360"/>
          </a:xfrm>
          <a:prstGeom prst="rect">
            <a:avLst/>
          </a:prstGeom>
          <a:ln w="25400">
            <a:solidFill>
              <a:schemeClr val="bg2">
                <a:lumMod val="90000"/>
              </a:schemeClr>
            </a:solidFill>
            <a:prstDash val="solid"/>
          </a:ln>
        </p:spPr>
      </p:pic>
      <p:grpSp>
        <p:nvGrpSpPr>
          <p:cNvPr id="107" name="组合 106">
            <a:extLst>
              <a:ext uri="{FF2B5EF4-FFF2-40B4-BE49-F238E27FC236}">
                <a16:creationId xmlns:a16="http://schemas.microsoft.com/office/drawing/2014/main" id="{BBFC74E7-2515-4719-BF1D-B01CD59ECFA8}"/>
              </a:ext>
            </a:extLst>
          </p:cNvPr>
          <p:cNvGrpSpPr/>
          <p:nvPr/>
        </p:nvGrpSpPr>
        <p:grpSpPr>
          <a:xfrm>
            <a:off x="3251060" y="2708920"/>
            <a:ext cx="2005412" cy="1122837"/>
            <a:chOff x="3215680" y="1388874"/>
            <a:chExt cx="2005412" cy="1122837"/>
          </a:xfrm>
        </p:grpSpPr>
        <p:pic>
          <p:nvPicPr>
            <p:cNvPr id="108" name="图片 107">
              <a:extLst>
                <a:ext uri="{FF2B5EF4-FFF2-40B4-BE49-F238E27FC236}">
                  <a16:creationId xmlns:a16="http://schemas.microsoft.com/office/drawing/2014/main" id="{06A09663-C73A-4FC9-BBD8-E12AF0A7F1F9}"/>
                </a:ext>
              </a:extLst>
            </p:cNvPr>
            <p:cNvPicPr>
              <a:picLocks noChangeAspect="1"/>
            </p:cNvPicPr>
            <p:nvPr/>
          </p:nvPicPr>
          <p:blipFill rotWithShape="1">
            <a:blip r:embed="rId5">
              <a:extLst>
                <a:ext uri="{28A0092B-C50C-407E-A947-70E740481C1C}">
                  <a14:useLocalDpi xmlns:a14="http://schemas.microsoft.com/office/drawing/2010/main" val="0"/>
                </a:ext>
              </a:extLst>
            </a:blip>
            <a:srcRect l="288" r="25673" b="23078"/>
            <a:stretch/>
          </p:blipFill>
          <p:spPr>
            <a:xfrm>
              <a:off x="3215680" y="1388874"/>
              <a:ext cx="1717380" cy="981360"/>
            </a:xfrm>
            <a:prstGeom prst="rect">
              <a:avLst/>
            </a:prstGeom>
            <a:ln w="25400">
              <a:solidFill>
                <a:srgbClr val="F4B183"/>
              </a:solidFill>
              <a:prstDash val="solid"/>
            </a:ln>
          </p:spPr>
        </p:pic>
        <p:pic>
          <p:nvPicPr>
            <p:cNvPr id="109" name="图片 108">
              <a:extLst>
                <a:ext uri="{FF2B5EF4-FFF2-40B4-BE49-F238E27FC236}">
                  <a16:creationId xmlns:a16="http://schemas.microsoft.com/office/drawing/2014/main" id="{5DA2F724-2B55-42D1-8F17-42648387E87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17" t="2541" r="26910" b="24445"/>
            <a:stretch/>
          </p:blipFill>
          <p:spPr>
            <a:xfrm>
              <a:off x="3503712" y="1530351"/>
              <a:ext cx="1717380" cy="981360"/>
            </a:xfrm>
            <a:prstGeom prst="rect">
              <a:avLst/>
            </a:prstGeom>
            <a:ln w="25400">
              <a:solidFill>
                <a:schemeClr val="bg2">
                  <a:lumMod val="90000"/>
                </a:schemeClr>
              </a:solidFill>
              <a:prstDash val="solid"/>
            </a:ln>
          </p:spPr>
        </p:pic>
      </p:grpSp>
      <p:pic>
        <p:nvPicPr>
          <p:cNvPr id="110" name="图片 109">
            <a:extLst>
              <a:ext uri="{FF2B5EF4-FFF2-40B4-BE49-F238E27FC236}">
                <a16:creationId xmlns:a16="http://schemas.microsoft.com/office/drawing/2014/main" id="{A9FF8C33-5053-406B-B0F9-348995A3ADBA}"/>
              </a:ext>
            </a:extLst>
          </p:cNvPr>
          <p:cNvPicPr>
            <a:picLocks noChangeAspect="1"/>
          </p:cNvPicPr>
          <p:nvPr/>
        </p:nvPicPr>
        <p:blipFill rotWithShape="1">
          <a:blip r:embed="rId7">
            <a:extLst>
              <a:ext uri="{28A0092B-C50C-407E-A947-70E740481C1C}">
                <a14:useLocalDpi xmlns:a14="http://schemas.microsoft.com/office/drawing/2010/main" val="0"/>
              </a:ext>
            </a:extLst>
          </a:blip>
          <a:srcRect l="289" r="25673" b="23077"/>
          <a:stretch/>
        </p:blipFill>
        <p:spPr>
          <a:xfrm>
            <a:off x="7186932" y="2850395"/>
            <a:ext cx="1717380" cy="981359"/>
          </a:xfrm>
          <a:prstGeom prst="rect">
            <a:avLst/>
          </a:prstGeom>
          <a:solidFill>
            <a:schemeClr val="bg1"/>
          </a:solidFill>
          <a:ln w="25400">
            <a:solidFill>
              <a:srgbClr val="0CA1C9"/>
            </a:solidFill>
          </a:ln>
        </p:spPr>
      </p:pic>
      <p:grpSp>
        <p:nvGrpSpPr>
          <p:cNvPr id="111" name="组合 110">
            <a:extLst>
              <a:ext uri="{FF2B5EF4-FFF2-40B4-BE49-F238E27FC236}">
                <a16:creationId xmlns:a16="http://schemas.microsoft.com/office/drawing/2014/main" id="{D9CB3BEF-3C93-44A0-B125-A1F3E1D0E6A0}"/>
              </a:ext>
            </a:extLst>
          </p:cNvPr>
          <p:cNvGrpSpPr/>
          <p:nvPr/>
        </p:nvGrpSpPr>
        <p:grpSpPr>
          <a:xfrm>
            <a:off x="5705634" y="2965790"/>
            <a:ext cx="1067517" cy="750574"/>
            <a:chOff x="2879874" y="2303898"/>
            <a:chExt cx="718852" cy="505428"/>
          </a:xfrm>
        </p:grpSpPr>
        <p:sp>
          <p:nvSpPr>
            <p:cNvPr id="112" name="流程图: 手动操作 111">
              <a:extLst>
                <a:ext uri="{FF2B5EF4-FFF2-40B4-BE49-F238E27FC236}">
                  <a16:creationId xmlns:a16="http://schemas.microsoft.com/office/drawing/2014/main" id="{E411AB5E-F2F2-436A-A752-55D8C794A8B3}"/>
                </a:ext>
              </a:extLst>
            </p:cNvPr>
            <p:cNvSpPr/>
            <p:nvPr/>
          </p:nvSpPr>
          <p:spPr>
            <a:xfrm rot="16200000">
              <a:off x="2758207" y="2425565"/>
              <a:ext cx="505428" cy="262094"/>
            </a:xfrm>
            <a:prstGeom prst="flowChartManualOperation">
              <a:avLst/>
            </a:prstGeom>
            <a:solidFill>
              <a:srgbClr val="ED7D31">
                <a:lumMod val="20000"/>
                <a:lumOff val="80000"/>
              </a:srgbClr>
            </a:solidFill>
            <a:ln w="28575"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3" name="流程图: 手动操作 112">
              <a:extLst>
                <a:ext uri="{FF2B5EF4-FFF2-40B4-BE49-F238E27FC236}">
                  <a16:creationId xmlns:a16="http://schemas.microsoft.com/office/drawing/2014/main" id="{86B82443-45ED-4169-9D41-80D9788A4A79}"/>
                </a:ext>
              </a:extLst>
            </p:cNvPr>
            <p:cNvSpPr/>
            <p:nvPr/>
          </p:nvSpPr>
          <p:spPr>
            <a:xfrm rot="5400000">
              <a:off x="3214965" y="2425565"/>
              <a:ext cx="505428" cy="262094"/>
            </a:xfrm>
            <a:prstGeom prst="flowChartManualOperation">
              <a:avLst/>
            </a:prstGeom>
            <a:solidFill>
              <a:srgbClr val="70AD47">
                <a:lumMod val="20000"/>
                <a:lumOff val="80000"/>
              </a:srgbClr>
            </a:solidFill>
            <a:ln w="28575"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4" name="矩形 113">
              <a:extLst>
                <a:ext uri="{FF2B5EF4-FFF2-40B4-BE49-F238E27FC236}">
                  <a16:creationId xmlns:a16="http://schemas.microsoft.com/office/drawing/2014/main" id="{2616EA38-94D5-4EDD-8DE8-CE4496B94D28}"/>
                </a:ext>
              </a:extLst>
            </p:cNvPr>
            <p:cNvSpPr/>
            <p:nvPr/>
          </p:nvSpPr>
          <p:spPr>
            <a:xfrm>
              <a:off x="3202839" y="2415326"/>
              <a:ext cx="72972" cy="282569"/>
            </a:xfrm>
            <a:prstGeom prst="rect">
              <a:avLst/>
            </a:prstGeom>
            <a:solidFill>
              <a:srgbClr val="5B9BD5">
                <a:lumMod val="20000"/>
                <a:lumOff val="80000"/>
              </a:srgbClr>
            </a:solidFill>
            <a:ln w="28575"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mc:AlternateContent xmlns:mc="http://schemas.openxmlformats.org/markup-compatibility/2006" xmlns:a14="http://schemas.microsoft.com/office/drawing/2010/main">
        <mc:Choice Requires="a14">
          <p:sp>
            <p:nvSpPr>
              <p:cNvPr id="115" name="矩形 114">
                <a:extLst>
                  <a:ext uri="{FF2B5EF4-FFF2-40B4-BE49-F238E27FC236}">
                    <a16:creationId xmlns:a16="http://schemas.microsoft.com/office/drawing/2014/main" id="{158C53F3-12F2-4524-8BBC-8C3E9439BE1A}"/>
                  </a:ext>
                </a:extLst>
              </p:cNvPr>
              <p:cNvSpPr/>
              <p:nvPr/>
            </p:nvSpPr>
            <p:spPr>
              <a:xfrm>
                <a:off x="3050570" y="3838106"/>
                <a:ext cx="2576754" cy="307777"/>
              </a:xfrm>
              <a:prstGeom prst="rect">
                <a:avLst/>
              </a:prstGeom>
            </p:spPr>
            <p:txBody>
              <a:bodyPr wrap="square">
                <a:spAutoFit/>
              </a:bodyPr>
              <a:lstStyle/>
              <a:p>
                <a:pPr defTabSz="457200"/>
                <a:r>
                  <a:rPr lang="en-US" altLang="zh-CN" sz="1400" dirty="0">
                    <a:solidFill>
                      <a:prstClr val="black"/>
                    </a:solidFill>
                    <a:latin typeface="Calibri" panose="020F0502020204030204"/>
                  </a:rPr>
                  <a:t>Current Image </a:t>
                </a:r>
                <a14:m>
                  <m:oMath xmlns:m="http://schemas.openxmlformats.org/officeDocument/2006/math">
                    <m:sSub>
                      <m:sSubPr>
                        <m:ctrlPr>
                          <a:rPr lang="en-US" altLang="zh-CN" sz="1400" i="1" smtClean="0">
                            <a:solidFill>
                              <a:prstClr val="black"/>
                            </a:solidFill>
                            <a:latin typeface="Cambria Math" panose="02040503050406030204" pitchFamily="18" charset="0"/>
                          </a:rPr>
                        </m:ctrlPr>
                      </m:sSubPr>
                      <m:e>
                        <m:r>
                          <a:rPr lang="en-US" altLang="zh-CN" sz="1400" b="1" i="1" smtClean="0">
                            <a:solidFill>
                              <a:prstClr val="black"/>
                            </a:solidFill>
                            <a:latin typeface="Cambria Math" panose="02040503050406030204" pitchFamily="18" charset="0"/>
                          </a:rPr>
                          <m:t>𝑰</m:t>
                        </m:r>
                      </m:e>
                      <m:sub>
                        <m:r>
                          <a:rPr lang="en-US" altLang="zh-CN" sz="1400" b="0" i="1" smtClean="0">
                            <a:solidFill>
                              <a:prstClr val="black"/>
                            </a:solidFill>
                            <a:latin typeface="Cambria Math" panose="02040503050406030204" pitchFamily="18" charset="0"/>
                          </a:rPr>
                          <m:t>𝑖</m:t>
                        </m:r>
                      </m:sub>
                    </m:sSub>
                  </m:oMath>
                </a14:m>
                <a:r>
                  <a:rPr lang="en-US" altLang="zh-CN" sz="1400" dirty="0">
                    <a:solidFill>
                      <a:prstClr val="black"/>
                    </a:solidFill>
                    <a:latin typeface="Calibri" panose="020F0502020204030204"/>
                  </a:rPr>
                  <a:t> &amp; LiDAR Points</a:t>
                </a:r>
                <a:endParaRPr lang="zh-CN" altLang="en-US" sz="1400" i="1" dirty="0">
                  <a:solidFill>
                    <a:prstClr val="black"/>
                  </a:solidFill>
                  <a:latin typeface="Calibri" panose="020F0502020204030204"/>
                </a:endParaRPr>
              </a:p>
            </p:txBody>
          </p:sp>
        </mc:Choice>
        <mc:Fallback xmlns="">
          <p:sp>
            <p:nvSpPr>
              <p:cNvPr id="115" name="矩形 114">
                <a:extLst>
                  <a:ext uri="{FF2B5EF4-FFF2-40B4-BE49-F238E27FC236}">
                    <a16:creationId xmlns:a16="http://schemas.microsoft.com/office/drawing/2014/main" id="{158C53F3-12F2-4524-8BBC-8C3E9439BE1A}"/>
                  </a:ext>
                </a:extLst>
              </p:cNvPr>
              <p:cNvSpPr>
                <a:spLocks noRot="1" noChangeAspect="1" noMove="1" noResize="1" noEditPoints="1" noAdjustHandles="1" noChangeArrowheads="1" noChangeShapeType="1" noTextEdit="1"/>
              </p:cNvSpPr>
              <p:nvPr/>
            </p:nvSpPr>
            <p:spPr>
              <a:xfrm>
                <a:off x="3050570" y="3838106"/>
                <a:ext cx="2576754" cy="307777"/>
              </a:xfrm>
              <a:prstGeom prst="rect">
                <a:avLst/>
              </a:prstGeom>
              <a:blipFill>
                <a:blip r:embed="rId8"/>
                <a:stretch>
                  <a:fillRect l="-709" t="-4000" b="-2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6" name="矩形 115">
                <a:extLst>
                  <a:ext uri="{FF2B5EF4-FFF2-40B4-BE49-F238E27FC236}">
                    <a16:creationId xmlns:a16="http://schemas.microsoft.com/office/drawing/2014/main" id="{06795322-6C56-4591-A4A7-275DC986F1F5}"/>
                  </a:ext>
                </a:extLst>
              </p:cNvPr>
              <p:cNvSpPr/>
              <p:nvPr/>
            </p:nvSpPr>
            <p:spPr>
              <a:xfrm>
                <a:off x="3611100" y="5460200"/>
                <a:ext cx="1512168" cy="325089"/>
              </a:xfrm>
              <a:prstGeom prst="rect">
                <a:avLst/>
              </a:prstGeom>
            </p:spPr>
            <p:txBody>
              <a:bodyPr wrap="square">
                <a:spAutoFit/>
              </a:bodyPr>
              <a:lstStyle/>
              <a:p>
                <a:pPr defTabSz="457200"/>
                <a:r>
                  <a:rPr lang="en-US" altLang="zh-CN" sz="1400" dirty="0">
                    <a:solidFill>
                      <a:prstClr val="black"/>
                    </a:solidFill>
                    <a:latin typeface="Calibri" panose="020F0502020204030204"/>
                  </a:rPr>
                  <a:t>Nearby Image </a:t>
                </a:r>
                <a14:m>
                  <m:oMath xmlns:m="http://schemas.openxmlformats.org/officeDocument/2006/math">
                    <m:sSub>
                      <m:sSubPr>
                        <m:ctrlPr>
                          <a:rPr lang="en-US" altLang="zh-CN" sz="1400" i="1">
                            <a:solidFill>
                              <a:prstClr val="black"/>
                            </a:solidFill>
                            <a:latin typeface="Cambria Math" panose="02040503050406030204" pitchFamily="18" charset="0"/>
                          </a:rPr>
                        </m:ctrlPr>
                      </m:sSubPr>
                      <m:e>
                        <m:r>
                          <a:rPr lang="en-US" altLang="zh-CN" sz="1400" b="1" i="1">
                            <a:solidFill>
                              <a:prstClr val="black"/>
                            </a:solidFill>
                            <a:latin typeface="Cambria Math" panose="02040503050406030204" pitchFamily="18" charset="0"/>
                          </a:rPr>
                          <m:t>𝑰</m:t>
                        </m:r>
                      </m:e>
                      <m:sub>
                        <m:r>
                          <a:rPr lang="en-US" altLang="zh-CN" sz="1400" b="0" i="1" smtClean="0">
                            <a:solidFill>
                              <a:prstClr val="black"/>
                            </a:solidFill>
                            <a:latin typeface="Cambria Math" panose="02040503050406030204" pitchFamily="18" charset="0"/>
                          </a:rPr>
                          <m:t>𝑗</m:t>
                        </m:r>
                      </m:sub>
                    </m:sSub>
                  </m:oMath>
                </a14:m>
                <a:endParaRPr lang="zh-CN" altLang="en-US" sz="1400" i="1" dirty="0">
                  <a:solidFill>
                    <a:prstClr val="black"/>
                  </a:solidFill>
                  <a:latin typeface="Calibri" panose="020F0502020204030204"/>
                </a:endParaRPr>
              </a:p>
            </p:txBody>
          </p:sp>
        </mc:Choice>
        <mc:Fallback xmlns="">
          <p:sp>
            <p:nvSpPr>
              <p:cNvPr id="116" name="矩形 115">
                <a:extLst>
                  <a:ext uri="{FF2B5EF4-FFF2-40B4-BE49-F238E27FC236}">
                    <a16:creationId xmlns:a16="http://schemas.microsoft.com/office/drawing/2014/main" id="{06795322-6C56-4591-A4A7-275DC986F1F5}"/>
                  </a:ext>
                </a:extLst>
              </p:cNvPr>
              <p:cNvSpPr>
                <a:spLocks noRot="1" noChangeAspect="1" noMove="1" noResize="1" noEditPoints="1" noAdjustHandles="1" noChangeArrowheads="1" noChangeShapeType="1" noTextEdit="1"/>
              </p:cNvSpPr>
              <p:nvPr/>
            </p:nvSpPr>
            <p:spPr>
              <a:xfrm>
                <a:off x="3611100" y="5460200"/>
                <a:ext cx="1512168" cy="325089"/>
              </a:xfrm>
              <a:prstGeom prst="rect">
                <a:avLst/>
              </a:prstGeom>
              <a:blipFill>
                <a:blip r:embed="rId9"/>
                <a:stretch>
                  <a:fillRect l="-1210" t="-1887" b="-1509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7" name="矩形 116">
                <a:extLst>
                  <a:ext uri="{FF2B5EF4-FFF2-40B4-BE49-F238E27FC236}">
                    <a16:creationId xmlns:a16="http://schemas.microsoft.com/office/drawing/2014/main" id="{02F50C2D-571A-4663-89ED-8E4AD80A5203}"/>
                  </a:ext>
                </a:extLst>
              </p:cNvPr>
              <p:cNvSpPr/>
              <p:nvPr/>
            </p:nvSpPr>
            <p:spPr>
              <a:xfrm>
                <a:off x="7310827" y="3831754"/>
                <a:ext cx="1562795" cy="313612"/>
              </a:xfrm>
              <a:prstGeom prst="rect">
                <a:avLst/>
              </a:prstGeom>
            </p:spPr>
            <p:txBody>
              <a:bodyPr wrap="square">
                <a:spAutoFit/>
              </a:bodyPr>
              <a:lstStyle/>
              <a:p>
                <a:pPr algn="ctr" defTabSz="457200"/>
                <a:r>
                  <a:rPr lang="en-US" altLang="zh-CN" sz="1400" dirty="0">
                    <a:solidFill>
                      <a:prstClr val="black"/>
                    </a:solidFill>
                    <a:latin typeface="Calibri" panose="020F0502020204030204"/>
                  </a:rPr>
                  <a:t>Depth Map </a:t>
                </a:r>
                <a14:m>
                  <m:oMath xmlns:m="http://schemas.openxmlformats.org/officeDocument/2006/math">
                    <m:sSub>
                      <m:sSubPr>
                        <m:ctrlPr>
                          <a:rPr lang="en-US" altLang="zh-CN" sz="1400" b="0" i="1" smtClean="0">
                            <a:solidFill>
                              <a:prstClr val="black"/>
                            </a:solidFill>
                            <a:latin typeface="Cambria Math" panose="02040503050406030204" pitchFamily="18" charset="0"/>
                          </a:rPr>
                        </m:ctrlPr>
                      </m:sSubPr>
                      <m:e>
                        <m:r>
                          <a:rPr lang="en-US" altLang="zh-CN" sz="1400" b="1" i="1" smtClean="0">
                            <a:solidFill>
                              <a:prstClr val="black"/>
                            </a:solidFill>
                            <a:latin typeface="Cambria Math" panose="02040503050406030204" pitchFamily="18" charset="0"/>
                          </a:rPr>
                          <m:t>𝑫</m:t>
                        </m:r>
                      </m:e>
                      <m:sub>
                        <m:r>
                          <a:rPr lang="en-US" altLang="zh-CN" sz="1400" b="0" i="1" smtClean="0">
                            <a:solidFill>
                              <a:prstClr val="black"/>
                            </a:solidFill>
                            <a:latin typeface="Cambria Math" panose="02040503050406030204" pitchFamily="18" charset="0"/>
                          </a:rPr>
                          <m:t>𝑖</m:t>
                        </m:r>
                      </m:sub>
                    </m:sSub>
                  </m:oMath>
                </a14:m>
                <a:endParaRPr lang="zh-CN" altLang="en-US" sz="1400" dirty="0">
                  <a:solidFill>
                    <a:prstClr val="black"/>
                  </a:solidFill>
                  <a:latin typeface="Calibri" panose="020F0502020204030204"/>
                </a:endParaRPr>
              </a:p>
            </p:txBody>
          </p:sp>
        </mc:Choice>
        <mc:Fallback xmlns="">
          <p:sp>
            <p:nvSpPr>
              <p:cNvPr id="117" name="矩形 116">
                <a:extLst>
                  <a:ext uri="{FF2B5EF4-FFF2-40B4-BE49-F238E27FC236}">
                    <a16:creationId xmlns:a16="http://schemas.microsoft.com/office/drawing/2014/main" id="{02F50C2D-571A-4663-89ED-8E4AD80A5203}"/>
                  </a:ext>
                </a:extLst>
              </p:cNvPr>
              <p:cNvSpPr>
                <a:spLocks noRot="1" noChangeAspect="1" noMove="1" noResize="1" noEditPoints="1" noAdjustHandles="1" noChangeArrowheads="1" noChangeShapeType="1" noTextEdit="1"/>
              </p:cNvSpPr>
              <p:nvPr/>
            </p:nvSpPr>
            <p:spPr>
              <a:xfrm>
                <a:off x="7310827" y="3831754"/>
                <a:ext cx="1562795" cy="313612"/>
              </a:xfrm>
              <a:prstGeom prst="rect">
                <a:avLst/>
              </a:prstGeom>
              <a:blipFill>
                <a:blip r:embed="rId10"/>
                <a:stretch>
                  <a:fillRect t="-3922" b="-17647"/>
                </a:stretch>
              </a:blipFill>
            </p:spPr>
            <p:txBody>
              <a:bodyPr/>
              <a:lstStyle/>
              <a:p>
                <a:r>
                  <a:rPr lang="zh-CN" altLang="en-US">
                    <a:noFill/>
                  </a:rPr>
                  <a:t> </a:t>
                </a:r>
              </a:p>
            </p:txBody>
          </p:sp>
        </mc:Fallback>
      </mc:AlternateContent>
      <p:sp>
        <p:nvSpPr>
          <p:cNvPr id="118" name="矩形 117">
            <a:extLst>
              <a:ext uri="{FF2B5EF4-FFF2-40B4-BE49-F238E27FC236}">
                <a16:creationId xmlns:a16="http://schemas.microsoft.com/office/drawing/2014/main" id="{D82E7F7F-ABCE-40F5-806E-255A643D2A6E}"/>
              </a:ext>
            </a:extLst>
          </p:cNvPr>
          <p:cNvSpPr/>
          <p:nvPr/>
        </p:nvSpPr>
        <p:spPr>
          <a:xfrm>
            <a:off x="5566539" y="3739132"/>
            <a:ext cx="1342937" cy="451406"/>
          </a:xfrm>
          <a:prstGeom prst="rect">
            <a:avLst/>
          </a:prstGeom>
        </p:spPr>
        <p:txBody>
          <a:bodyPr wrap="square">
            <a:spAutoFit/>
          </a:bodyPr>
          <a:lstStyle/>
          <a:p>
            <a:pPr algn="ctr" defTabSz="457200">
              <a:lnSpc>
                <a:spcPts val="1400"/>
              </a:lnSpc>
            </a:pPr>
            <a:r>
              <a:rPr lang="en-US" altLang="zh-CN" sz="1200" b="1" dirty="0">
                <a:solidFill>
                  <a:schemeClr val="tx1">
                    <a:lumMod val="85000"/>
                    <a:lumOff val="15000"/>
                  </a:schemeClr>
                </a:solidFill>
              </a:rPr>
              <a:t>Depth Map Generator</a:t>
            </a:r>
            <a:endParaRPr lang="zh-CN" altLang="en-US" sz="1200" b="1" dirty="0">
              <a:solidFill>
                <a:schemeClr val="tx1">
                  <a:lumMod val="85000"/>
                  <a:lumOff val="15000"/>
                </a:schemeClr>
              </a:solidFill>
            </a:endParaRPr>
          </a:p>
        </p:txBody>
      </p:sp>
      <p:pic>
        <p:nvPicPr>
          <p:cNvPr id="119" name="图片 118">
            <a:extLst>
              <a:ext uri="{FF2B5EF4-FFF2-40B4-BE49-F238E27FC236}">
                <a16:creationId xmlns:a16="http://schemas.microsoft.com/office/drawing/2014/main" id="{84C23415-9ACC-4548-9140-A3088C838646}"/>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colorTemperature colorTemp="7200"/>
                    </a14:imgEffect>
                    <a14:imgEffect>
                      <a14:saturation sat="33000"/>
                    </a14:imgEffect>
                  </a14:imgLayer>
                </a14:imgProps>
              </a:ext>
              <a:ext uri="{28A0092B-C50C-407E-A947-70E740481C1C}">
                <a14:useLocalDpi xmlns:a14="http://schemas.microsoft.com/office/drawing/2010/main" val="0"/>
              </a:ext>
            </a:extLst>
          </a:blip>
          <a:srcRect l="2817" t="2541" r="26910" b="24445"/>
          <a:stretch/>
        </p:blipFill>
        <p:spPr>
          <a:xfrm>
            <a:off x="7176120" y="4442756"/>
            <a:ext cx="1717380" cy="981360"/>
          </a:xfrm>
          <a:prstGeom prst="rect">
            <a:avLst/>
          </a:prstGeom>
          <a:ln w="25400">
            <a:solidFill>
              <a:schemeClr val="bg2">
                <a:lumMod val="90000"/>
              </a:schemeClr>
            </a:solidFill>
            <a:prstDash val="solid"/>
          </a:ln>
        </p:spPr>
      </p:pic>
      <p:cxnSp>
        <p:nvCxnSpPr>
          <p:cNvPr id="120" name="直接箭头连接符 119">
            <a:extLst>
              <a:ext uri="{FF2B5EF4-FFF2-40B4-BE49-F238E27FC236}">
                <a16:creationId xmlns:a16="http://schemas.microsoft.com/office/drawing/2014/main" id="{0C024F07-24D8-4750-A234-24F2BAF3C1D9}"/>
              </a:ext>
            </a:extLst>
          </p:cNvPr>
          <p:cNvCxnSpPr>
            <a:cxnSpLocks/>
          </p:cNvCxnSpPr>
          <p:nvPr/>
        </p:nvCxnSpPr>
        <p:spPr>
          <a:xfrm>
            <a:off x="5378820" y="4417137"/>
            <a:ext cx="253579" cy="230749"/>
          </a:xfrm>
          <a:prstGeom prst="straightConnector1">
            <a:avLst/>
          </a:prstGeom>
          <a:noFill/>
          <a:ln w="38100" cap="flat" cmpd="sng" algn="ctr">
            <a:solidFill>
              <a:srgbClr val="ED7D31">
                <a:lumMod val="50000"/>
              </a:srgbClr>
            </a:solidFill>
            <a:prstDash val="solid"/>
            <a:miter lim="800000"/>
            <a:tailEnd type="triangle" w="med" len="med"/>
          </a:ln>
          <a:effectLst/>
        </p:spPr>
      </p:cxnSp>
      <p:cxnSp>
        <p:nvCxnSpPr>
          <p:cNvPr id="121" name="直接箭头连接符 120">
            <a:extLst>
              <a:ext uri="{FF2B5EF4-FFF2-40B4-BE49-F238E27FC236}">
                <a16:creationId xmlns:a16="http://schemas.microsoft.com/office/drawing/2014/main" id="{D24BE2F1-D2D1-4951-A017-AC9CDF2DB29D}"/>
              </a:ext>
            </a:extLst>
          </p:cNvPr>
          <p:cNvCxnSpPr>
            <a:cxnSpLocks/>
          </p:cNvCxnSpPr>
          <p:nvPr/>
        </p:nvCxnSpPr>
        <p:spPr>
          <a:xfrm>
            <a:off x="5349392" y="5012429"/>
            <a:ext cx="283007" cy="0"/>
          </a:xfrm>
          <a:prstGeom prst="straightConnector1">
            <a:avLst/>
          </a:prstGeom>
          <a:noFill/>
          <a:ln w="38100" cap="flat" cmpd="sng" algn="ctr">
            <a:solidFill>
              <a:srgbClr val="ED7D31">
                <a:lumMod val="50000"/>
              </a:srgbClr>
            </a:solidFill>
            <a:prstDash val="solid"/>
            <a:miter lim="800000"/>
            <a:tailEnd type="triangle" w="med" len="med"/>
          </a:ln>
          <a:effectLst/>
        </p:spPr>
      </p:cxnSp>
      <p:cxnSp>
        <p:nvCxnSpPr>
          <p:cNvPr id="122" name="直接箭头连接符 121">
            <a:extLst>
              <a:ext uri="{FF2B5EF4-FFF2-40B4-BE49-F238E27FC236}">
                <a16:creationId xmlns:a16="http://schemas.microsoft.com/office/drawing/2014/main" id="{AECB7934-8831-42E6-BD58-29AE782E9694}"/>
              </a:ext>
            </a:extLst>
          </p:cNvPr>
          <p:cNvCxnSpPr>
            <a:cxnSpLocks/>
          </p:cNvCxnSpPr>
          <p:nvPr/>
        </p:nvCxnSpPr>
        <p:spPr>
          <a:xfrm>
            <a:off x="6773151" y="4878071"/>
            <a:ext cx="297367" cy="0"/>
          </a:xfrm>
          <a:prstGeom prst="straightConnector1">
            <a:avLst/>
          </a:prstGeom>
          <a:noFill/>
          <a:ln w="38100" cap="flat" cmpd="sng" algn="ctr">
            <a:solidFill>
              <a:srgbClr val="ED7D31">
                <a:lumMod val="50000"/>
              </a:srgbClr>
            </a:solidFill>
            <a:prstDash val="solid"/>
            <a:miter lim="800000"/>
            <a:tailEnd type="triangle" w="med" len="med"/>
          </a:ln>
          <a:effectLst/>
        </p:spPr>
      </p:cxnSp>
      <p:cxnSp>
        <p:nvCxnSpPr>
          <p:cNvPr id="123" name="直接箭头连接符 122">
            <a:extLst>
              <a:ext uri="{FF2B5EF4-FFF2-40B4-BE49-F238E27FC236}">
                <a16:creationId xmlns:a16="http://schemas.microsoft.com/office/drawing/2014/main" id="{127765A1-D68C-4525-BF87-D071F88665FB}"/>
              </a:ext>
            </a:extLst>
          </p:cNvPr>
          <p:cNvCxnSpPr>
            <a:cxnSpLocks/>
          </p:cNvCxnSpPr>
          <p:nvPr/>
        </p:nvCxnSpPr>
        <p:spPr>
          <a:xfrm>
            <a:off x="5378820" y="5247162"/>
            <a:ext cx="1691698" cy="0"/>
          </a:xfrm>
          <a:prstGeom prst="straightConnector1">
            <a:avLst/>
          </a:prstGeom>
          <a:noFill/>
          <a:ln w="38100" cap="flat" cmpd="sng" algn="ctr">
            <a:solidFill>
              <a:sysClr val="windowText" lastClr="000000">
                <a:lumMod val="75000"/>
                <a:lumOff val="25000"/>
              </a:sysClr>
            </a:solidFill>
            <a:prstDash val="solid"/>
            <a:miter lim="800000"/>
            <a:tailEnd type="triangle" w="lg" len="lg"/>
          </a:ln>
          <a:effectLst/>
        </p:spPr>
      </p:cxnSp>
      <p:grpSp>
        <p:nvGrpSpPr>
          <p:cNvPr id="124" name="组合 123">
            <a:extLst>
              <a:ext uri="{FF2B5EF4-FFF2-40B4-BE49-F238E27FC236}">
                <a16:creationId xmlns:a16="http://schemas.microsoft.com/office/drawing/2014/main" id="{A4342AB8-EC14-43E0-960A-03AEB5839C05}"/>
              </a:ext>
            </a:extLst>
          </p:cNvPr>
          <p:cNvGrpSpPr/>
          <p:nvPr/>
        </p:nvGrpSpPr>
        <p:grpSpPr>
          <a:xfrm>
            <a:off x="5776233" y="4487620"/>
            <a:ext cx="932090" cy="715074"/>
            <a:chOff x="2895427" y="3468489"/>
            <a:chExt cx="804450" cy="617154"/>
          </a:xfrm>
        </p:grpSpPr>
        <p:grpSp>
          <p:nvGrpSpPr>
            <p:cNvPr id="125" name="组合 124">
              <a:extLst>
                <a:ext uri="{FF2B5EF4-FFF2-40B4-BE49-F238E27FC236}">
                  <a16:creationId xmlns:a16="http://schemas.microsoft.com/office/drawing/2014/main" id="{178520C2-C447-4857-971E-EA4FC990F2A5}"/>
                </a:ext>
              </a:extLst>
            </p:cNvPr>
            <p:cNvGrpSpPr/>
            <p:nvPr/>
          </p:nvGrpSpPr>
          <p:grpSpPr>
            <a:xfrm>
              <a:off x="2895427" y="3468489"/>
              <a:ext cx="804450" cy="509814"/>
              <a:chOff x="4656659" y="4532077"/>
              <a:chExt cx="804450" cy="509814"/>
            </a:xfrm>
          </p:grpSpPr>
          <p:pic>
            <p:nvPicPr>
              <p:cNvPr id="127" name="图片 126">
                <a:extLst>
                  <a:ext uri="{FF2B5EF4-FFF2-40B4-BE49-F238E27FC236}">
                    <a16:creationId xmlns:a16="http://schemas.microsoft.com/office/drawing/2014/main" id="{92F728F9-8872-4EA0-87EF-7B06BB13C634}"/>
                  </a:ext>
                </a:extLst>
              </p:cNvPr>
              <p:cNvPicPr>
                <a:picLocks noChangeAspect="1"/>
              </p:cNvPicPr>
              <p:nvPr/>
            </p:nvPicPr>
            <p:blipFill>
              <a:blip r:embed="rId13"/>
              <a:stretch>
                <a:fillRect/>
              </a:stretch>
            </p:blipFill>
            <p:spPr>
              <a:xfrm>
                <a:off x="5146785" y="4532077"/>
                <a:ext cx="314324" cy="315232"/>
              </a:xfrm>
              <a:prstGeom prst="rect">
                <a:avLst/>
              </a:prstGeom>
            </p:spPr>
          </p:pic>
          <p:pic>
            <p:nvPicPr>
              <p:cNvPr id="128" name="图片 127">
                <a:extLst>
                  <a:ext uri="{FF2B5EF4-FFF2-40B4-BE49-F238E27FC236}">
                    <a16:creationId xmlns:a16="http://schemas.microsoft.com/office/drawing/2014/main" id="{092EA4B4-DB35-4983-BC9A-0F5CE86C0190}"/>
                  </a:ext>
                </a:extLst>
              </p:cNvPr>
              <p:cNvPicPr>
                <a:picLocks noChangeAspect="1"/>
              </p:cNvPicPr>
              <p:nvPr/>
            </p:nvPicPr>
            <p:blipFill>
              <a:blip r:embed="rId13"/>
              <a:stretch>
                <a:fillRect/>
              </a:stretch>
            </p:blipFill>
            <p:spPr>
              <a:xfrm rot="16200000">
                <a:off x="4657113" y="4715392"/>
                <a:ext cx="314324" cy="315232"/>
              </a:xfrm>
              <a:prstGeom prst="rect">
                <a:avLst/>
              </a:prstGeom>
            </p:spPr>
          </p:pic>
          <p:sp>
            <p:nvSpPr>
              <p:cNvPr id="129" name="弧形 128">
                <a:extLst>
                  <a:ext uri="{FF2B5EF4-FFF2-40B4-BE49-F238E27FC236}">
                    <a16:creationId xmlns:a16="http://schemas.microsoft.com/office/drawing/2014/main" id="{07139B3C-32CE-4A27-8A54-E26DC109490F}"/>
                  </a:ext>
                </a:extLst>
              </p:cNvPr>
              <p:cNvSpPr/>
              <p:nvPr/>
            </p:nvSpPr>
            <p:spPr>
              <a:xfrm rot="20716384">
                <a:off x="4844270" y="4610979"/>
                <a:ext cx="500952" cy="430912"/>
              </a:xfrm>
              <a:prstGeom prst="arc">
                <a:avLst>
                  <a:gd name="adj1" fmla="val 13673736"/>
                  <a:gd name="adj2" fmla="val 17541817"/>
                </a:avLst>
              </a:prstGeom>
              <a:ln w="19050" cap="rnd">
                <a:solidFill>
                  <a:schemeClr val="tx1">
                    <a:lumMod val="75000"/>
                    <a:lumOff val="25000"/>
                  </a:schemeClr>
                </a:solidFill>
                <a:round/>
                <a:headEnd type="none"/>
                <a:tailEnd type="stealth"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mc:AlternateContent xmlns:mc="http://schemas.openxmlformats.org/markup-compatibility/2006" xmlns:a14="http://schemas.microsoft.com/office/drawing/2010/main">
          <mc:Choice Requires="a14">
            <p:sp>
              <p:nvSpPr>
                <p:cNvPr id="126" name="文本框 125">
                  <a:extLst>
                    <a:ext uri="{FF2B5EF4-FFF2-40B4-BE49-F238E27FC236}">
                      <a16:creationId xmlns:a16="http://schemas.microsoft.com/office/drawing/2014/main" id="{E13920FF-B9D3-45B4-B55C-237A4D8EBDFE}"/>
                    </a:ext>
                  </a:extLst>
                </p:cNvPr>
                <p:cNvSpPr txBox="1"/>
                <p:nvPr/>
              </p:nvSpPr>
              <p:spPr>
                <a:xfrm>
                  <a:off x="3284458" y="3819608"/>
                  <a:ext cx="321435" cy="266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b="0" i="1" smtClean="0">
                                <a:latin typeface="Cambria Math" panose="02040503050406030204" pitchFamily="18" charset="0"/>
                              </a:rPr>
                            </m:ctrlPr>
                          </m:sSubPr>
                          <m:e>
                            <m:r>
                              <a:rPr lang="en-US" altLang="zh-CN" sz="1600" b="1" i="1" smtClean="0">
                                <a:latin typeface="Cambria Math" panose="02040503050406030204" pitchFamily="18" charset="0"/>
                              </a:rPr>
                              <m:t>𝑻</m:t>
                            </m:r>
                          </m:e>
                          <m:sub>
                            <m:r>
                              <a:rPr lang="en-US" altLang="zh-CN" sz="1600" b="0" i="1" smtClean="0">
                                <a:latin typeface="Cambria Math" panose="02040503050406030204" pitchFamily="18" charset="0"/>
                              </a:rPr>
                              <m:t>𝑖𝑗</m:t>
                            </m:r>
                          </m:sub>
                        </m:sSub>
                      </m:oMath>
                    </m:oMathPara>
                  </a14:m>
                  <a:endParaRPr lang="zh-CN" altLang="en-US" dirty="0"/>
                </a:p>
              </p:txBody>
            </p:sp>
          </mc:Choice>
          <mc:Fallback xmlns="">
            <p:sp>
              <p:nvSpPr>
                <p:cNvPr id="115" name="文本框 114">
                  <a:extLst>
                    <a:ext uri="{FF2B5EF4-FFF2-40B4-BE49-F238E27FC236}">
                      <a16:creationId xmlns:a16="http://schemas.microsoft.com/office/drawing/2014/main" id="{B847822E-F4DC-4B9B-8DD9-0D3F1C952B1E}"/>
                    </a:ext>
                  </a:extLst>
                </p:cNvPr>
                <p:cNvSpPr txBox="1">
                  <a:spLocks noRot="1" noChangeAspect="1" noMove="1" noResize="1" noEditPoints="1" noAdjustHandles="1" noChangeArrowheads="1" noChangeShapeType="1" noTextEdit="1"/>
                </p:cNvSpPr>
                <p:nvPr/>
              </p:nvSpPr>
              <p:spPr>
                <a:xfrm>
                  <a:off x="3284458" y="3819608"/>
                  <a:ext cx="321435" cy="266035"/>
                </a:xfrm>
                <a:prstGeom prst="rect">
                  <a:avLst/>
                </a:prstGeom>
                <a:blipFill>
                  <a:blip r:embed="rId14"/>
                  <a:stretch>
                    <a:fillRect l="-30000" r="-27500" b="-64706"/>
                  </a:stretch>
                </a:blipFill>
              </p:spPr>
              <p:txBody>
                <a:bodyPr/>
                <a:lstStyle/>
                <a:p>
                  <a:r>
                    <a:rPr lang="zh-CN" altLang="en-US">
                      <a:noFill/>
                    </a:rPr>
                    <a:t> </a:t>
                  </a:r>
                </a:p>
              </p:txBody>
            </p:sp>
          </mc:Fallback>
        </mc:AlternateContent>
      </p:grpSp>
      <p:cxnSp>
        <p:nvCxnSpPr>
          <p:cNvPr id="130" name="直接箭头连接符 129">
            <a:extLst>
              <a:ext uri="{FF2B5EF4-FFF2-40B4-BE49-F238E27FC236}">
                <a16:creationId xmlns:a16="http://schemas.microsoft.com/office/drawing/2014/main" id="{3361AA52-2BFD-4D07-B076-766B6E9A5A5C}"/>
              </a:ext>
            </a:extLst>
          </p:cNvPr>
          <p:cNvCxnSpPr>
            <a:cxnSpLocks/>
          </p:cNvCxnSpPr>
          <p:nvPr/>
        </p:nvCxnSpPr>
        <p:spPr>
          <a:xfrm>
            <a:off x="5339292" y="3337017"/>
            <a:ext cx="306422" cy="0"/>
          </a:xfrm>
          <a:prstGeom prst="straightConnector1">
            <a:avLst/>
          </a:prstGeom>
          <a:noFill/>
          <a:ln w="38100" cap="flat" cmpd="sng" algn="ctr">
            <a:solidFill>
              <a:srgbClr val="4472C4">
                <a:lumMod val="50000"/>
              </a:srgbClr>
            </a:solidFill>
            <a:prstDash val="solid"/>
            <a:miter lim="800000"/>
            <a:tailEnd type="triangle" w="med" len="med"/>
          </a:ln>
          <a:effectLst/>
        </p:spPr>
      </p:cxnSp>
      <p:cxnSp>
        <p:nvCxnSpPr>
          <p:cNvPr id="131" name="直接箭头连接符 130">
            <a:extLst>
              <a:ext uri="{FF2B5EF4-FFF2-40B4-BE49-F238E27FC236}">
                <a16:creationId xmlns:a16="http://schemas.microsoft.com/office/drawing/2014/main" id="{3A9A1368-9993-49B9-9631-C5C606F9A316}"/>
              </a:ext>
            </a:extLst>
          </p:cNvPr>
          <p:cNvCxnSpPr>
            <a:cxnSpLocks/>
          </p:cNvCxnSpPr>
          <p:nvPr/>
        </p:nvCxnSpPr>
        <p:spPr>
          <a:xfrm>
            <a:off x="6816089" y="3337017"/>
            <a:ext cx="306422" cy="0"/>
          </a:xfrm>
          <a:prstGeom prst="straightConnector1">
            <a:avLst/>
          </a:prstGeom>
          <a:noFill/>
          <a:ln w="38100" cap="flat" cmpd="sng" algn="ctr">
            <a:solidFill>
              <a:srgbClr val="4472C4">
                <a:lumMod val="50000"/>
              </a:srgbClr>
            </a:solidFill>
            <a:prstDash val="solid"/>
            <a:miter lim="800000"/>
            <a:tailEnd type="triangle" w="med" len="med"/>
          </a:ln>
          <a:effectLst/>
        </p:spPr>
      </p:cxnSp>
      <p:cxnSp>
        <p:nvCxnSpPr>
          <p:cNvPr id="132" name="直接箭头连接符 131">
            <a:extLst>
              <a:ext uri="{FF2B5EF4-FFF2-40B4-BE49-F238E27FC236}">
                <a16:creationId xmlns:a16="http://schemas.microsoft.com/office/drawing/2014/main" id="{2C60CD43-BC97-4D70-9ACF-3CA3F90288BF}"/>
              </a:ext>
            </a:extLst>
          </p:cNvPr>
          <p:cNvCxnSpPr>
            <a:cxnSpLocks/>
          </p:cNvCxnSpPr>
          <p:nvPr/>
        </p:nvCxnSpPr>
        <p:spPr>
          <a:xfrm>
            <a:off x="8025042" y="4112347"/>
            <a:ext cx="0" cy="274310"/>
          </a:xfrm>
          <a:prstGeom prst="straightConnector1">
            <a:avLst/>
          </a:prstGeom>
          <a:noFill/>
          <a:ln w="38100" cap="flat" cmpd="sng" algn="ctr">
            <a:solidFill>
              <a:srgbClr val="4472C4">
                <a:lumMod val="50000"/>
              </a:srgbClr>
            </a:solidFill>
            <a:prstDash val="solid"/>
            <a:miter lim="800000"/>
            <a:tailEnd type="triangle" w="med" len="med"/>
          </a:ln>
          <a:effectLst/>
        </p:spPr>
      </p:cxnSp>
      <mc:AlternateContent xmlns:mc="http://schemas.openxmlformats.org/markup-compatibility/2006" xmlns:a14="http://schemas.microsoft.com/office/drawing/2010/main">
        <mc:Choice Requires="a14">
          <p:sp>
            <p:nvSpPr>
              <p:cNvPr id="135" name="矩形 134">
                <a:extLst>
                  <a:ext uri="{FF2B5EF4-FFF2-40B4-BE49-F238E27FC236}">
                    <a16:creationId xmlns:a16="http://schemas.microsoft.com/office/drawing/2014/main" id="{2D05705A-B524-4F43-9CAF-E958F8D0AA1E}"/>
                  </a:ext>
                </a:extLst>
              </p:cNvPr>
              <p:cNvSpPr/>
              <p:nvPr/>
            </p:nvSpPr>
            <p:spPr>
              <a:xfrm>
                <a:off x="7303211" y="5460200"/>
                <a:ext cx="1578025" cy="328167"/>
              </a:xfrm>
              <a:prstGeom prst="rect">
                <a:avLst/>
              </a:prstGeom>
            </p:spPr>
            <p:txBody>
              <a:bodyPr wrap="square">
                <a:spAutoFit/>
              </a:bodyPr>
              <a:lstStyle/>
              <a:p>
                <a:pPr defTabSz="457200"/>
                <a:r>
                  <a:rPr lang="en-US" altLang="zh-CN" sz="1400" dirty="0">
                    <a:solidFill>
                      <a:prstClr val="black"/>
                    </a:solidFill>
                    <a:latin typeface="Calibri" panose="020F0502020204030204"/>
                  </a:rPr>
                  <a:t>Warped Image </a:t>
                </a:r>
                <a14:m>
                  <m:oMath xmlns:m="http://schemas.openxmlformats.org/officeDocument/2006/math">
                    <m:sSub>
                      <m:sSubPr>
                        <m:ctrlPr>
                          <a:rPr lang="en-US" altLang="zh-CN" sz="1400" i="1">
                            <a:solidFill>
                              <a:prstClr val="black"/>
                            </a:solidFill>
                            <a:latin typeface="Cambria Math" panose="02040503050406030204" pitchFamily="18" charset="0"/>
                          </a:rPr>
                        </m:ctrlPr>
                      </m:sSubPr>
                      <m:e>
                        <m:r>
                          <a:rPr lang="en-US" altLang="zh-CN" sz="1400">
                            <a:solidFill>
                              <a:prstClr val="black"/>
                            </a:solidFill>
                            <a:latin typeface="Cambria Math" panose="02040503050406030204" pitchFamily="18" charset="0"/>
                          </a:rPr>
                          <m:t>𝑰</m:t>
                        </m:r>
                      </m:e>
                      <m:sub>
                        <m:r>
                          <a:rPr lang="en-US" altLang="zh-CN" sz="1400">
                            <a:solidFill>
                              <a:prstClr val="black"/>
                            </a:solidFill>
                            <a:latin typeface="Cambria Math" panose="02040503050406030204" pitchFamily="18" charset="0"/>
                          </a:rPr>
                          <m:t>𝑗</m:t>
                        </m:r>
                        <m:r>
                          <a:rPr lang="en-US" altLang="zh-CN" sz="1400">
                            <a:solidFill>
                              <a:prstClr val="black"/>
                            </a:solidFill>
                            <a:latin typeface="Cambria Math" panose="02040503050406030204" pitchFamily="18" charset="0"/>
                          </a:rPr>
                          <m:t>→</m:t>
                        </m:r>
                        <m:r>
                          <a:rPr lang="en-US" altLang="zh-CN" sz="1400">
                            <a:solidFill>
                              <a:prstClr val="black"/>
                            </a:solidFill>
                            <a:latin typeface="Cambria Math" panose="02040503050406030204" pitchFamily="18" charset="0"/>
                          </a:rPr>
                          <m:t>𝑖</m:t>
                        </m:r>
                      </m:sub>
                    </m:sSub>
                  </m:oMath>
                </a14:m>
                <a:endParaRPr lang="zh-CN" altLang="en-US" sz="1400" dirty="0">
                  <a:solidFill>
                    <a:prstClr val="black"/>
                  </a:solidFill>
                  <a:latin typeface="Calibri" panose="020F0502020204030204"/>
                </a:endParaRPr>
              </a:p>
            </p:txBody>
          </p:sp>
        </mc:Choice>
        <mc:Fallback xmlns="">
          <p:sp>
            <p:nvSpPr>
              <p:cNvPr id="135" name="矩形 134">
                <a:extLst>
                  <a:ext uri="{FF2B5EF4-FFF2-40B4-BE49-F238E27FC236}">
                    <a16:creationId xmlns:a16="http://schemas.microsoft.com/office/drawing/2014/main" id="{2D05705A-B524-4F43-9CAF-E958F8D0AA1E}"/>
                  </a:ext>
                </a:extLst>
              </p:cNvPr>
              <p:cNvSpPr>
                <a:spLocks noRot="1" noChangeAspect="1" noMove="1" noResize="1" noEditPoints="1" noAdjustHandles="1" noChangeArrowheads="1" noChangeShapeType="1" noTextEdit="1"/>
              </p:cNvSpPr>
              <p:nvPr/>
            </p:nvSpPr>
            <p:spPr>
              <a:xfrm>
                <a:off x="7303211" y="5460200"/>
                <a:ext cx="1578025" cy="328167"/>
              </a:xfrm>
              <a:prstGeom prst="rect">
                <a:avLst/>
              </a:prstGeom>
              <a:blipFill>
                <a:blip r:embed="rId15"/>
                <a:stretch>
                  <a:fillRect l="-1158" t="-1852" b="-12963"/>
                </a:stretch>
              </a:blipFill>
            </p:spPr>
            <p:txBody>
              <a:bodyPr/>
              <a:lstStyle/>
              <a:p>
                <a:r>
                  <a:rPr lang="zh-CN" altLang="en-US">
                    <a:noFill/>
                  </a:rPr>
                  <a:t> </a:t>
                </a:r>
              </a:p>
            </p:txBody>
          </p:sp>
        </mc:Fallback>
      </mc:AlternateContent>
      <p:sp>
        <p:nvSpPr>
          <p:cNvPr id="18" name="任意多边形: 形状 17">
            <a:extLst>
              <a:ext uri="{FF2B5EF4-FFF2-40B4-BE49-F238E27FC236}">
                <a16:creationId xmlns:a16="http://schemas.microsoft.com/office/drawing/2014/main" id="{D43EAA2E-1D44-4C73-9D52-4C3358D55A9A}"/>
              </a:ext>
            </a:extLst>
          </p:cNvPr>
          <p:cNvSpPr/>
          <p:nvPr/>
        </p:nvSpPr>
        <p:spPr>
          <a:xfrm>
            <a:off x="3333750" y="4365104"/>
            <a:ext cx="3441954" cy="1398664"/>
          </a:xfrm>
          <a:custGeom>
            <a:avLst/>
            <a:gdLst>
              <a:gd name="connsiteX0" fmla="*/ 0 w 3438144"/>
              <a:gd name="connsiteY0" fmla="*/ 60960 h 1459992"/>
              <a:gd name="connsiteX1" fmla="*/ 0 w 3438144"/>
              <a:gd name="connsiteY1" fmla="*/ 1459992 h 1459992"/>
              <a:gd name="connsiteX2" fmla="*/ 2011680 w 3438144"/>
              <a:gd name="connsiteY2" fmla="*/ 1459992 h 1459992"/>
              <a:gd name="connsiteX3" fmla="*/ 2011680 w 3438144"/>
              <a:gd name="connsiteY3" fmla="*/ 847344 h 1459992"/>
              <a:gd name="connsiteX4" fmla="*/ 3438144 w 3438144"/>
              <a:gd name="connsiteY4" fmla="*/ 847344 h 1459992"/>
              <a:gd name="connsiteX5" fmla="*/ 3438144 w 3438144"/>
              <a:gd name="connsiteY5" fmla="*/ 0 h 1459992"/>
              <a:gd name="connsiteX6" fmla="*/ 0 w 3438144"/>
              <a:gd name="connsiteY6" fmla="*/ 60960 h 1459992"/>
              <a:gd name="connsiteX0" fmla="*/ 0 w 3441954"/>
              <a:gd name="connsiteY0" fmla="*/ 22860 h 1459992"/>
              <a:gd name="connsiteX1" fmla="*/ 3810 w 3441954"/>
              <a:gd name="connsiteY1" fmla="*/ 1459992 h 1459992"/>
              <a:gd name="connsiteX2" fmla="*/ 2015490 w 3441954"/>
              <a:gd name="connsiteY2" fmla="*/ 1459992 h 1459992"/>
              <a:gd name="connsiteX3" fmla="*/ 2015490 w 3441954"/>
              <a:gd name="connsiteY3" fmla="*/ 847344 h 1459992"/>
              <a:gd name="connsiteX4" fmla="*/ 3441954 w 3441954"/>
              <a:gd name="connsiteY4" fmla="*/ 847344 h 1459992"/>
              <a:gd name="connsiteX5" fmla="*/ 3441954 w 3441954"/>
              <a:gd name="connsiteY5" fmla="*/ 0 h 1459992"/>
              <a:gd name="connsiteX6" fmla="*/ 0 w 3441954"/>
              <a:gd name="connsiteY6" fmla="*/ 22860 h 1459992"/>
              <a:gd name="connsiteX0" fmla="*/ 0 w 3441954"/>
              <a:gd name="connsiteY0" fmla="*/ 22860 h 1459992"/>
              <a:gd name="connsiteX1" fmla="*/ 3810 w 3441954"/>
              <a:gd name="connsiteY1" fmla="*/ 1459992 h 1459992"/>
              <a:gd name="connsiteX2" fmla="*/ 2015490 w 3441954"/>
              <a:gd name="connsiteY2" fmla="*/ 1459992 h 1459992"/>
              <a:gd name="connsiteX3" fmla="*/ 2015490 w 3441954"/>
              <a:gd name="connsiteY3" fmla="*/ 847344 h 1459992"/>
              <a:gd name="connsiteX4" fmla="*/ 3441954 w 3441954"/>
              <a:gd name="connsiteY4" fmla="*/ 847344 h 1459992"/>
              <a:gd name="connsiteX5" fmla="*/ 3441954 w 3441954"/>
              <a:gd name="connsiteY5" fmla="*/ 0 h 1459992"/>
              <a:gd name="connsiteX6" fmla="*/ 0 w 3441954"/>
              <a:gd name="connsiteY6" fmla="*/ 22860 h 1459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1954" h="1459992">
                <a:moveTo>
                  <a:pt x="0" y="22860"/>
                </a:moveTo>
                <a:lnTo>
                  <a:pt x="3810" y="1459992"/>
                </a:lnTo>
                <a:lnTo>
                  <a:pt x="2015490" y="1459992"/>
                </a:lnTo>
                <a:lnTo>
                  <a:pt x="2015490" y="847344"/>
                </a:lnTo>
                <a:lnTo>
                  <a:pt x="3441954" y="847344"/>
                </a:lnTo>
                <a:lnTo>
                  <a:pt x="3441954" y="0"/>
                </a:lnTo>
                <a:lnTo>
                  <a:pt x="0" y="22860"/>
                </a:lnTo>
                <a:close/>
              </a:path>
            </a:pathLst>
          </a:custGeom>
          <a:noFill/>
          <a:ln w="25400">
            <a:solidFill>
              <a:schemeClr val="accent6">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 name="矩形 152">
            <a:extLst>
              <a:ext uri="{FF2B5EF4-FFF2-40B4-BE49-F238E27FC236}">
                <a16:creationId xmlns:a16="http://schemas.microsoft.com/office/drawing/2014/main" id="{22C02690-0065-40E2-8A9F-1FE871AD47E2}"/>
              </a:ext>
            </a:extLst>
          </p:cNvPr>
          <p:cNvSpPr/>
          <p:nvPr/>
        </p:nvSpPr>
        <p:spPr>
          <a:xfrm>
            <a:off x="3275664" y="5823839"/>
            <a:ext cx="2070156" cy="281808"/>
          </a:xfrm>
          <a:prstGeom prst="rect">
            <a:avLst/>
          </a:prstGeom>
        </p:spPr>
        <p:txBody>
          <a:bodyPr wrap="square">
            <a:spAutoFit/>
          </a:bodyPr>
          <a:lstStyle/>
          <a:p>
            <a:pPr algn="ctr" defTabSz="457200" fontAlgn="auto">
              <a:lnSpc>
                <a:spcPts val="1400"/>
              </a:lnSpc>
              <a:spcBef>
                <a:spcPts val="0"/>
              </a:spcBef>
              <a:spcAft>
                <a:spcPts val="0"/>
              </a:spcAft>
            </a:pPr>
            <a:r>
              <a:rPr lang="en-US" altLang="zh-CN" sz="1600" b="1" dirty="0">
                <a:solidFill>
                  <a:schemeClr val="accent6">
                    <a:lumMod val="60000"/>
                    <a:lumOff val="40000"/>
                  </a:schemeClr>
                </a:solidFill>
                <a:latin typeface="等线" panose="020F0502020204030204"/>
                <a:ea typeface="等线" panose="02010600030101010101" pitchFamily="2" charset="-122"/>
              </a:rPr>
              <a:t>Motion Information</a:t>
            </a:r>
            <a:endParaRPr lang="zh-CN" altLang="en-US" sz="1600" b="1" dirty="0">
              <a:solidFill>
                <a:schemeClr val="accent6">
                  <a:lumMod val="60000"/>
                  <a:lumOff val="40000"/>
                </a:schemeClr>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9680199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1000"/>
                                        <p:tgtEl>
                                          <p:spTgt spid="107"/>
                                        </p:tgtEl>
                                      </p:cBhvr>
                                    </p:animEffect>
                                  </p:childTnLst>
                                </p:cTn>
                              </p:par>
                              <p:par>
                                <p:cTn id="8" presetID="10" presetClass="entr" presetSubtype="0" fill="hold" nodeType="withEffect">
                                  <p:stCondLst>
                                    <p:cond delay="0"/>
                                  </p:stCondLst>
                                  <p:childTnLst>
                                    <p:set>
                                      <p:cBhvr>
                                        <p:cTn id="9" dur="1" fill="hold">
                                          <p:stCondLst>
                                            <p:cond delay="0"/>
                                          </p:stCondLst>
                                        </p:cTn>
                                        <p:tgtEl>
                                          <p:spTgt spid="110"/>
                                        </p:tgtEl>
                                        <p:attrNameLst>
                                          <p:attrName>style.visibility</p:attrName>
                                        </p:attrNameLst>
                                      </p:cBhvr>
                                      <p:to>
                                        <p:strVal val="visible"/>
                                      </p:to>
                                    </p:set>
                                    <p:animEffect transition="in" filter="fade">
                                      <p:cBhvr>
                                        <p:cTn id="10" dur="1000"/>
                                        <p:tgtEl>
                                          <p:spTgt spid="110"/>
                                        </p:tgtEl>
                                      </p:cBhvr>
                                    </p:animEffect>
                                  </p:childTnLst>
                                </p:cTn>
                              </p:par>
                              <p:par>
                                <p:cTn id="11" presetID="10" presetClass="entr" presetSubtype="0" fill="hold" nodeType="withEffect">
                                  <p:stCondLst>
                                    <p:cond delay="0"/>
                                  </p:stCondLst>
                                  <p:childTnLst>
                                    <p:set>
                                      <p:cBhvr>
                                        <p:cTn id="12" dur="1" fill="hold">
                                          <p:stCondLst>
                                            <p:cond delay="0"/>
                                          </p:stCondLst>
                                        </p:cTn>
                                        <p:tgtEl>
                                          <p:spTgt spid="111"/>
                                        </p:tgtEl>
                                        <p:attrNameLst>
                                          <p:attrName>style.visibility</p:attrName>
                                        </p:attrNameLst>
                                      </p:cBhvr>
                                      <p:to>
                                        <p:strVal val="visible"/>
                                      </p:to>
                                    </p:set>
                                    <p:animEffect transition="in" filter="fade">
                                      <p:cBhvr>
                                        <p:cTn id="13" dur="1000"/>
                                        <p:tgtEl>
                                          <p:spTgt spid="1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5"/>
                                        </p:tgtEl>
                                        <p:attrNameLst>
                                          <p:attrName>style.visibility</p:attrName>
                                        </p:attrNameLst>
                                      </p:cBhvr>
                                      <p:to>
                                        <p:strVal val="visible"/>
                                      </p:to>
                                    </p:set>
                                    <p:animEffect transition="in" filter="fade">
                                      <p:cBhvr>
                                        <p:cTn id="16" dur="1000"/>
                                        <p:tgtEl>
                                          <p:spTgt spid="1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7"/>
                                        </p:tgtEl>
                                        <p:attrNameLst>
                                          <p:attrName>style.visibility</p:attrName>
                                        </p:attrNameLst>
                                      </p:cBhvr>
                                      <p:to>
                                        <p:strVal val="visible"/>
                                      </p:to>
                                    </p:set>
                                    <p:animEffect transition="in" filter="fade">
                                      <p:cBhvr>
                                        <p:cTn id="19" dur="1000"/>
                                        <p:tgtEl>
                                          <p:spTgt spid="1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8"/>
                                        </p:tgtEl>
                                        <p:attrNameLst>
                                          <p:attrName>style.visibility</p:attrName>
                                        </p:attrNameLst>
                                      </p:cBhvr>
                                      <p:to>
                                        <p:strVal val="visible"/>
                                      </p:to>
                                    </p:set>
                                    <p:animEffect transition="in" filter="fade">
                                      <p:cBhvr>
                                        <p:cTn id="22" dur="1000"/>
                                        <p:tgtEl>
                                          <p:spTgt spid="118"/>
                                        </p:tgtEl>
                                      </p:cBhvr>
                                    </p:animEffect>
                                  </p:childTnLst>
                                </p:cTn>
                              </p:par>
                              <p:par>
                                <p:cTn id="23" presetID="10" presetClass="entr" presetSubtype="0" fill="hold" nodeType="withEffect">
                                  <p:stCondLst>
                                    <p:cond delay="0"/>
                                  </p:stCondLst>
                                  <p:childTnLst>
                                    <p:set>
                                      <p:cBhvr>
                                        <p:cTn id="24" dur="1" fill="hold">
                                          <p:stCondLst>
                                            <p:cond delay="0"/>
                                          </p:stCondLst>
                                        </p:cTn>
                                        <p:tgtEl>
                                          <p:spTgt spid="130"/>
                                        </p:tgtEl>
                                        <p:attrNameLst>
                                          <p:attrName>style.visibility</p:attrName>
                                        </p:attrNameLst>
                                      </p:cBhvr>
                                      <p:to>
                                        <p:strVal val="visible"/>
                                      </p:to>
                                    </p:set>
                                    <p:animEffect transition="in" filter="fade">
                                      <p:cBhvr>
                                        <p:cTn id="25" dur="1000"/>
                                        <p:tgtEl>
                                          <p:spTgt spid="130"/>
                                        </p:tgtEl>
                                      </p:cBhvr>
                                    </p:animEffect>
                                  </p:childTnLst>
                                </p:cTn>
                              </p:par>
                              <p:par>
                                <p:cTn id="26" presetID="10" presetClass="entr" presetSubtype="0" fill="hold" nodeType="withEffect">
                                  <p:stCondLst>
                                    <p:cond delay="0"/>
                                  </p:stCondLst>
                                  <p:childTnLst>
                                    <p:set>
                                      <p:cBhvr>
                                        <p:cTn id="27" dur="1" fill="hold">
                                          <p:stCondLst>
                                            <p:cond delay="0"/>
                                          </p:stCondLst>
                                        </p:cTn>
                                        <p:tgtEl>
                                          <p:spTgt spid="131"/>
                                        </p:tgtEl>
                                        <p:attrNameLst>
                                          <p:attrName>style.visibility</p:attrName>
                                        </p:attrNameLst>
                                      </p:cBhvr>
                                      <p:to>
                                        <p:strVal val="visible"/>
                                      </p:to>
                                    </p:set>
                                    <p:animEffect transition="in" filter="fade">
                                      <p:cBhvr>
                                        <p:cTn id="28" dur="1000"/>
                                        <p:tgtEl>
                                          <p:spTgt spid="13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6"/>
                                        </p:tgtEl>
                                        <p:attrNameLst>
                                          <p:attrName>style.visibility</p:attrName>
                                        </p:attrNameLst>
                                      </p:cBhvr>
                                      <p:to>
                                        <p:strVal val="visible"/>
                                      </p:to>
                                    </p:set>
                                    <p:animEffect transition="in" filter="fade">
                                      <p:cBhvr>
                                        <p:cTn id="33" dur="1000"/>
                                        <p:tgtEl>
                                          <p:spTgt spid="10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6"/>
                                        </p:tgtEl>
                                        <p:attrNameLst>
                                          <p:attrName>style.visibility</p:attrName>
                                        </p:attrNameLst>
                                      </p:cBhvr>
                                      <p:to>
                                        <p:strVal val="visible"/>
                                      </p:to>
                                    </p:set>
                                    <p:animEffect transition="in" filter="fade">
                                      <p:cBhvr>
                                        <p:cTn id="36" dur="1000"/>
                                        <p:tgtEl>
                                          <p:spTgt spid="116"/>
                                        </p:tgtEl>
                                      </p:cBhvr>
                                    </p:animEffect>
                                  </p:childTnLst>
                                </p:cTn>
                              </p:par>
                              <p:par>
                                <p:cTn id="37" presetID="10" presetClass="entr" presetSubtype="0" fill="hold" nodeType="withEffect">
                                  <p:stCondLst>
                                    <p:cond delay="0"/>
                                  </p:stCondLst>
                                  <p:childTnLst>
                                    <p:set>
                                      <p:cBhvr>
                                        <p:cTn id="38" dur="1" fill="hold">
                                          <p:stCondLst>
                                            <p:cond delay="0"/>
                                          </p:stCondLst>
                                        </p:cTn>
                                        <p:tgtEl>
                                          <p:spTgt spid="120"/>
                                        </p:tgtEl>
                                        <p:attrNameLst>
                                          <p:attrName>style.visibility</p:attrName>
                                        </p:attrNameLst>
                                      </p:cBhvr>
                                      <p:to>
                                        <p:strVal val="visible"/>
                                      </p:to>
                                    </p:set>
                                    <p:animEffect transition="in" filter="fade">
                                      <p:cBhvr>
                                        <p:cTn id="39" dur="1000"/>
                                        <p:tgtEl>
                                          <p:spTgt spid="120"/>
                                        </p:tgtEl>
                                      </p:cBhvr>
                                    </p:animEffect>
                                  </p:childTnLst>
                                </p:cTn>
                              </p:par>
                              <p:par>
                                <p:cTn id="40" presetID="10" presetClass="entr" presetSubtype="0" fill="hold" nodeType="withEffect">
                                  <p:stCondLst>
                                    <p:cond delay="0"/>
                                  </p:stCondLst>
                                  <p:childTnLst>
                                    <p:set>
                                      <p:cBhvr>
                                        <p:cTn id="41" dur="1" fill="hold">
                                          <p:stCondLst>
                                            <p:cond delay="0"/>
                                          </p:stCondLst>
                                        </p:cTn>
                                        <p:tgtEl>
                                          <p:spTgt spid="121"/>
                                        </p:tgtEl>
                                        <p:attrNameLst>
                                          <p:attrName>style.visibility</p:attrName>
                                        </p:attrNameLst>
                                      </p:cBhvr>
                                      <p:to>
                                        <p:strVal val="visible"/>
                                      </p:to>
                                    </p:set>
                                    <p:animEffect transition="in" filter="fade">
                                      <p:cBhvr>
                                        <p:cTn id="42" dur="1000"/>
                                        <p:tgtEl>
                                          <p:spTgt spid="121"/>
                                        </p:tgtEl>
                                      </p:cBhvr>
                                    </p:animEffect>
                                  </p:childTnLst>
                                </p:cTn>
                              </p:par>
                              <p:par>
                                <p:cTn id="43" presetID="10" presetClass="entr" presetSubtype="0" fill="hold" nodeType="withEffect">
                                  <p:stCondLst>
                                    <p:cond delay="0"/>
                                  </p:stCondLst>
                                  <p:childTnLst>
                                    <p:set>
                                      <p:cBhvr>
                                        <p:cTn id="44" dur="1" fill="hold">
                                          <p:stCondLst>
                                            <p:cond delay="0"/>
                                          </p:stCondLst>
                                        </p:cTn>
                                        <p:tgtEl>
                                          <p:spTgt spid="124"/>
                                        </p:tgtEl>
                                        <p:attrNameLst>
                                          <p:attrName>style.visibility</p:attrName>
                                        </p:attrNameLst>
                                      </p:cBhvr>
                                      <p:to>
                                        <p:strVal val="visible"/>
                                      </p:to>
                                    </p:set>
                                    <p:animEffect transition="in" filter="fade">
                                      <p:cBhvr>
                                        <p:cTn id="45" dur="1000"/>
                                        <p:tgtEl>
                                          <p:spTgt spid="124"/>
                                        </p:tgtEl>
                                      </p:cBhvr>
                                    </p:animEffect>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53"/>
                                        </p:tgtEl>
                                        <p:attrNameLst>
                                          <p:attrName>style.visibility</p:attrName>
                                        </p:attrNameLst>
                                      </p:cBhvr>
                                      <p:to>
                                        <p:strVal val="visible"/>
                                      </p:to>
                                    </p:set>
                                    <p:animEffect transition="in" filter="fade">
                                      <p:cBhvr>
                                        <p:cTn id="52" dur="1000"/>
                                        <p:tgtEl>
                                          <p:spTgt spid="15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23"/>
                                        </p:tgtEl>
                                        <p:attrNameLst>
                                          <p:attrName>style.visibility</p:attrName>
                                        </p:attrNameLst>
                                      </p:cBhvr>
                                      <p:to>
                                        <p:strVal val="visible"/>
                                      </p:to>
                                    </p:set>
                                    <p:animEffect transition="in" filter="fade">
                                      <p:cBhvr>
                                        <p:cTn id="57" dur="1000"/>
                                        <p:tgtEl>
                                          <p:spTgt spid="123"/>
                                        </p:tgtEl>
                                      </p:cBhvr>
                                    </p:animEffect>
                                  </p:childTnLst>
                                </p:cTn>
                              </p:par>
                              <p:par>
                                <p:cTn id="58" presetID="10" presetClass="entr" presetSubtype="0" fill="hold" nodeType="withEffect">
                                  <p:stCondLst>
                                    <p:cond delay="0"/>
                                  </p:stCondLst>
                                  <p:childTnLst>
                                    <p:set>
                                      <p:cBhvr>
                                        <p:cTn id="59" dur="1" fill="hold">
                                          <p:stCondLst>
                                            <p:cond delay="0"/>
                                          </p:stCondLst>
                                        </p:cTn>
                                        <p:tgtEl>
                                          <p:spTgt spid="122"/>
                                        </p:tgtEl>
                                        <p:attrNameLst>
                                          <p:attrName>style.visibility</p:attrName>
                                        </p:attrNameLst>
                                      </p:cBhvr>
                                      <p:to>
                                        <p:strVal val="visible"/>
                                      </p:to>
                                    </p:set>
                                    <p:animEffect transition="in" filter="fade">
                                      <p:cBhvr>
                                        <p:cTn id="60" dur="1000"/>
                                        <p:tgtEl>
                                          <p:spTgt spid="122"/>
                                        </p:tgtEl>
                                      </p:cBhvr>
                                    </p:animEffect>
                                  </p:childTnLst>
                                </p:cTn>
                              </p:par>
                              <p:par>
                                <p:cTn id="61" presetID="10" presetClass="entr" presetSubtype="0" fill="hold" nodeType="withEffect">
                                  <p:stCondLst>
                                    <p:cond delay="0"/>
                                  </p:stCondLst>
                                  <p:childTnLst>
                                    <p:set>
                                      <p:cBhvr>
                                        <p:cTn id="62" dur="1" fill="hold">
                                          <p:stCondLst>
                                            <p:cond delay="0"/>
                                          </p:stCondLst>
                                        </p:cTn>
                                        <p:tgtEl>
                                          <p:spTgt spid="119"/>
                                        </p:tgtEl>
                                        <p:attrNameLst>
                                          <p:attrName>style.visibility</p:attrName>
                                        </p:attrNameLst>
                                      </p:cBhvr>
                                      <p:to>
                                        <p:strVal val="visible"/>
                                      </p:to>
                                    </p:set>
                                    <p:animEffect transition="in" filter="fade">
                                      <p:cBhvr>
                                        <p:cTn id="63" dur="1000"/>
                                        <p:tgtEl>
                                          <p:spTgt spid="119"/>
                                        </p:tgtEl>
                                      </p:cBhvr>
                                    </p:animEffect>
                                  </p:childTnLst>
                                </p:cTn>
                              </p:par>
                              <p:par>
                                <p:cTn id="64" presetID="10" presetClass="entr" presetSubtype="0" fill="hold" nodeType="withEffect">
                                  <p:stCondLst>
                                    <p:cond delay="0"/>
                                  </p:stCondLst>
                                  <p:childTnLst>
                                    <p:set>
                                      <p:cBhvr>
                                        <p:cTn id="65" dur="1" fill="hold">
                                          <p:stCondLst>
                                            <p:cond delay="0"/>
                                          </p:stCondLst>
                                        </p:cTn>
                                        <p:tgtEl>
                                          <p:spTgt spid="132"/>
                                        </p:tgtEl>
                                        <p:attrNameLst>
                                          <p:attrName>style.visibility</p:attrName>
                                        </p:attrNameLst>
                                      </p:cBhvr>
                                      <p:to>
                                        <p:strVal val="visible"/>
                                      </p:to>
                                    </p:set>
                                    <p:animEffect transition="in" filter="fade">
                                      <p:cBhvr>
                                        <p:cTn id="66" dur="1000"/>
                                        <p:tgtEl>
                                          <p:spTgt spid="132"/>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35"/>
                                        </p:tgtEl>
                                        <p:attrNameLst>
                                          <p:attrName>style.visibility</p:attrName>
                                        </p:attrNameLst>
                                      </p:cBhvr>
                                      <p:to>
                                        <p:strVal val="visible"/>
                                      </p:to>
                                    </p:set>
                                    <p:animEffect transition="in" filter="fade">
                                      <p:cBhvr>
                                        <p:cTn id="69" dur="1000"/>
                                        <p:tgtEl>
                                          <p:spTgt spid="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p:bldP spid="116" grpId="0"/>
      <p:bldP spid="117" grpId="0"/>
      <p:bldP spid="118" grpId="0"/>
      <p:bldP spid="135" grpId="0"/>
      <p:bldP spid="18" grpId="0" animBg="1"/>
      <p:bldP spid="15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6ED519A-F57D-4E31-B550-35A760B2E666}"/>
              </a:ext>
            </a:extLst>
          </p:cNvPr>
          <p:cNvSpPr>
            <a:spLocks noGrp="1"/>
          </p:cNvSpPr>
          <p:nvPr>
            <p:ph type="title"/>
          </p:nvPr>
        </p:nvSpPr>
        <p:spPr>
          <a:xfrm>
            <a:off x="711200" y="274638"/>
            <a:ext cx="10871200" cy="1020762"/>
          </a:xfrm>
        </p:spPr>
        <p:txBody>
          <a:bodyPr/>
          <a:lstStyle/>
          <a:p>
            <a:r>
              <a:rPr lang="en-US" altLang="zh-CN" sz="3600" dirty="0">
                <a:latin typeface="Comic Sans MS" panose="030F0702030302020204" pitchFamily="66" charset="0"/>
              </a:rPr>
              <a:t>Motion-optical Flow Instructed </a:t>
            </a:r>
            <a:br>
              <a:rPr lang="en-US" altLang="zh-CN" sz="3600" dirty="0">
                <a:latin typeface="Comic Sans MS" panose="030F0702030302020204" pitchFamily="66" charset="0"/>
              </a:rPr>
            </a:br>
            <a:r>
              <a:rPr lang="en-US" altLang="zh-CN" sz="3600" dirty="0">
                <a:latin typeface="Comic Sans MS" panose="030F0702030302020204" pitchFamily="66" charset="0"/>
              </a:rPr>
              <a:t>Self-supervised Framework</a:t>
            </a:r>
            <a:endParaRPr lang="zh-CN" altLang="en-US" sz="3600" dirty="0">
              <a:latin typeface="Comic Sans MS" panose="030F0702030302020204" pitchFamily="66" charset="0"/>
            </a:endParaRPr>
          </a:p>
        </p:txBody>
      </p:sp>
      <p:sp>
        <p:nvSpPr>
          <p:cNvPr id="3" name="内容占位符 2">
            <a:extLst>
              <a:ext uri="{FF2B5EF4-FFF2-40B4-BE49-F238E27FC236}">
                <a16:creationId xmlns:a16="http://schemas.microsoft.com/office/drawing/2014/main" id="{FD3B0865-5E9D-4C26-BD28-0670D9A03062}"/>
              </a:ext>
            </a:extLst>
          </p:cNvPr>
          <p:cNvSpPr>
            <a:spLocks noGrp="1"/>
          </p:cNvSpPr>
          <p:nvPr>
            <p:ph idx="1"/>
          </p:nvPr>
        </p:nvSpPr>
        <p:spPr>
          <a:xfrm>
            <a:off x="719404" y="1600200"/>
            <a:ext cx="6888764" cy="480921"/>
          </a:xfrm>
        </p:spPr>
        <p:txBody>
          <a:bodyPr/>
          <a:lstStyle/>
          <a:p>
            <a:r>
              <a:rPr lang="en-US" altLang="zh-CN" sz="2400" dirty="0"/>
              <a:t>Supervision Signals From </a:t>
            </a:r>
            <a:r>
              <a:rPr lang="en-US" altLang="zh-CN" sz="2400" dirty="0">
                <a:solidFill>
                  <a:schemeClr val="accent6">
                    <a:lumMod val="60000"/>
                    <a:lumOff val="40000"/>
                  </a:schemeClr>
                </a:solidFill>
              </a:rPr>
              <a:t>Motion</a:t>
            </a:r>
            <a:endParaRPr lang="zh-CN" altLang="en-US" sz="2400" dirty="0"/>
          </a:p>
        </p:txBody>
      </p:sp>
      <p:sp>
        <p:nvSpPr>
          <p:cNvPr id="4" name="灯片编号占位符 3">
            <a:extLst>
              <a:ext uri="{FF2B5EF4-FFF2-40B4-BE49-F238E27FC236}">
                <a16:creationId xmlns:a16="http://schemas.microsoft.com/office/drawing/2014/main" id="{B5160C23-4657-40A3-A540-5575C53CB733}"/>
              </a:ext>
            </a:extLst>
          </p:cNvPr>
          <p:cNvSpPr>
            <a:spLocks noGrp="1"/>
          </p:cNvSpPr>
          <p:nvPr>
            <p:ph type="sldNum" sz="quarter" idx="12"/>
          </p:nvPr>
        </p:nvSpPr>
        <p:spPr/>
        <p:txBody>
          <a:bodyPr/>
          <a:lstStyle/>
          <a:p>
            <a:fld id="{87AB51E9-348C-4DC8-84CE-839F8B9DCC07}" type="slidenum">
              <a:rPr lang="en-US" altLang="zh-CN" smtClean="0"/>
              <a:t>13</a:t>
            </a:fld>
            <a:endParaRPr lang="en-US" altLang="zh-CN"/>
          </a:p>
        </p:txBody>
      </p:sp>
      <p:pic>
        <p:nvPicPr>
          <p:cNvPr id="106" name="图片 105">
            <a:extLst>
              <a:ext uri="{FF2B5EF4-FFF2-40B4-BE49-F238E27FC236}">
                <a16:creationId xmlns:a16="http://schemas.microsoft.com/office/drawing/2014/main" id="{12E0C44E-4189-4C68-AD9A-41404CD68A6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saturation sat="33000"/>
                    </a14:imgEffect>
                  </a14:imgLayer>
                </a14:imgProps>
              </a:ext>
              <a:ext uri="{28A0092B-C50C-407E-A947-70E740481C1C}">
                <a14:useLocalDpi xmlns:a14="http://schemas.microsoft.com/office/drawing/2010/main" val="0"/>
              </a:ext>
            </a:extLst>
          </a:blip>
          <a:srcRect l="10848" t="8278" r="18878" b="18708"/>
          <a:stretch/>
        </p:blipFill>
        <p:spPr>
          <a:xfrm>
            <a:off x="1483326" y="4487620"/>
            <a:ext cx="1717380" cy="981360"/>
          </a:xfrm>
          <a:prstGeom prst="rect">
            <a:avLst/>
          </a:prstGeom>
          <a:ln w="25400">
            <a:solidFill>
              <a:schemeClr val="bg2">
                <a:lumMod val="90000"/>
              </a:schemeClr>
            </a:solidFill>
            <a:prstDash val="solid"/>
          </a:ln>
        </p:spPr>
      </p:pic>
      <p:grpSp>
        <p:nvGrpSpPr>
          <p:cNvPr id="107" name="组合 106">
            <a:extLst>
              <a:ext uri="{FF2B5EF4-FFF2-40B4-BE49-F238E27FC236}">
                <a16:creationId xmlns:a16="http://schemas.microsoft.com/office/drawing/2014/main" id="{BBFC74E7-2515-4719-BF1D-B01CD59ECFA8}"/>
              </a:ext>
            </a:extLst>
          </p:cNvPr>
          <p:cNvGrpSpPr/>
          <p:nvPr/>
        </p:nvGrpSpPr>
        <p:grpSpPr>
          <a:xfrm>
            <a:off x="1306844" y="2708920"/>
            <a:ext cx="2005412" cy="1122837"/>
            <a:chOff x="3215680" y="1388874"/>
            <a:chExt cx="2005412" cy="1122837"/>
          </a:xfrm>
        </p:grpSpPr>
        <p:pic>
          <p:nvPicPr>
            <p:cNvPr id="108" name="图片 107">
              <a:extLst>
                <a:ext uri="{FF2B5EF4-FFF2-40B4-BE49-F238E27FC236}">
                  <a16:creationId xmlns:a16="http://schemas.microsoft.com/office/drawing/2014/main" id="{06A09663-C73A-4FC9-BBD8-E12AF0A7F1F9}"/>
                </a:ext>
              </a:extLst>
            </p:cNvPr>
            <p:cNvPicPr>
              <a:picLocks noChangeAspect="1"/>
            </p:cNvPicPr>
            <p:nvPr/>
          </p:nvPicPr>
          <p:blipFill rotWithShape="1">
            <a:blip r:embed="rId5">
              <a:extLst>
                <a:ext uri="{28A0092B-C50C-407E-A947-70E740481C1C}">
                  <a14:useLocalDpi xmlns:a14="http://schemas.microsoft.com/office/drawing/2010/main" val="0"/>
                </a:ext>
              </a:extLst>
            </a:blip>
            <a:srcRect l="288" r="25673" b="23078"/>
            <a:stretch/>
          </p:blipFill>
          <p:spPr>
            <a:xfrm>
              <a:off x="3215680" y="1388874"/>
              <a:ext cx="1717380" cy="981360"/>
            </a:xfrm>
            <a:prstGeom prst="rect">
              <a:avLst/>
            </a:prstGeom>
            <a:ln w="25400">
              <a:solidFill>
                <a:srgbClr val="F4B183"/>
              </a:solidFill>
              <a:prstDash val="solid"/>
            </a:ln>
          </p:spPr>
        </p:pic>
        <p:pic>
          <p:nvPicPr>
            <p:cNvPr id="109" name="图片 108">
              <a:extLst>
                <a:ext uri="{FF2B5EF4-FFF2-40B4-BE49-F238E27FC236}">
                  <a16:creationId xmlns:a16="http://schemas.microsoft.com/office/drawing/2014/main" id="{5DA2F724-2B55-42D1-8F17-42648387E87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17" t="2541" r="26910" b="24445"/>
            <a:stretch/>
          </p:blipFill>
          <p:spPr>
            <a:xfrm>
              <a:off x="3503712" y="1530351"/>
              <a:ext cx="1717380" cy="981360"/>
            </a:xfrm>
            <a:prstGeom prst="rect">
              <a:avLst/>
            </a:prstGeom>
            <a:ln w="25400">
              <a:solidFill>
                <a:schemeClr val="bg2">
                  <a:lumMod val="90000"/>
                </a:schemeClr>
              </a:solidFill>
              <a:prstDash val="solid"/>
            </a:ln>
          </p:spPr>
        </p:pic>
      </p:grpSp>
      <p:pic>
        <p:nvPicPr>
          <p:cNvPr id="110" name="图片 109">
            <a:extLst>
              <a:ext uri="{FF2B5EF4-FFF2-40B4-BE49-F238E27FC236}">
                <a16:creationId xmlns:a16="http://schemas.microsoft.com/office/drawing/2014/main" id="{A9FF8C33-5053-406B-B0F9-348995A3ADBA}"/>
              </a:ext>
            </a:extLst>
          </p:cNvPr>
          <p:cNvPicPr>
            <a:picLocks noChangeAspect="1"/>
          </p:cNvPicPr>
          <p:nvPr/>
        </p:nvPicPr>
        <p:blipFill rotWithShape="1">
          <a:blip r:embed="rId7">
            <a:extLst>
              <a:ext uri="{28A0092B-C50C-407E-A947-70E740481C1C}">
                <a14:useLocalDpi xmlns:a14="http://schemas.microsoft.com/office/drawing/2010/main" val="0"/>
              </a:ext>
            </a:extLst>
          </a:blip>
          <a:srcRect l="289" r="25673" b="23077"/>
          <a:stretch/>
        </p:blipFill>
        <p:spPr>
          <a:xfrm>
            <a:off x="5242716" y="2850395"/>
            <a:ext cx="1717380" cy="981359"/>
          </a:xfrm>
          <a:prstGeom prst="rect">
            <a:avLst/>
          </a:prstGeom>
          <a:solidFill>
            <a:schemeClr val="bg1"/>
          </a:solidFill>
          <a:ln w="25400">
            <a:solidFill>
              <a:srgbClr val="0CA1C9"/>
            </a:solidFill>
          </a:ln>
        </p:spPr>
      </p:pic>
      <p:grpSp>
        <p:nvGrpSpPr>
          <p:cNvPr id="111" name="组合 110">
            <a:extLst>
              <a:ext uri="{FF2B5EF4-FFF2-40B4-BE49-F238E27FC236}">
                <a16:creationId xmlns:a16="http://schemas.microsoft.com/office/drawing/2014/main" id="{D9CB3BEF-3C93-44A0-B125-A1F3E1D0E6A0}"/>
              </a:ext>
            </a:extLst>
          </p:cNvPr>
          <p:cNvGrpSpPr/>
          <p:nvPr/>
        </p:nvGrpSpPr>
        <p:grpSpPr>
          <a:xfrm>
            <a:off x="3761418" y="2965790"/>
            <a:ext cx="1067517" cy="750574"/>
            <a:chOff x="2879874" y="2303898"/>
            <a:chExt cx="718852" cy="505428"/>
          </a:xfrm>
        </p:grpSpPr>
        <p:sp>
          <p:nvSpPr>
            <p:cNvPr id="112" name="流程图: 手动操作 111">
              <a:extLst>
                <a:ext uri="{FF2B5EF4-FFF2-40B4-BE49-F238E27FC236}">
                  <a16:creationId xmlns:a16="http://schemas.microsoft.com/office/drawing/2014/main" id="{E411AB5E-F2F2-436A-A752-55D8C794A8B3}"/>
                </a:ext>
              </a:extLst>
            </p:cNvPr>
            <p:cNvSpPr/>
            <p:nvPr/>
          </p:nvSpPr>
          <p:spPr>
            <a:xfrm rot="16200000">
              <a:off x="2758207" y="2425565"/>
              <a:ext cx="505428" cy="262094"/>
            </a:xfrm>
            <a:prstGeom prst="flowChartManualOperation">
              <a:avLst/>
            </a:prstGeom>
            <a:solidFill>
              <a:srgbClr val="ED7D31">
                <a:lumMod val="20000"/>
                <a:lumOff val="80000"/>
              </a:srgbClr>
            </a:solidFill>
            <a:ln w="28575"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3" name="流程图: 手动操作 112">
              <a:extLst>
                <a:ext uri="{FF2B5EF4-FFF2-40B4-BE49-F238E27FC236}">
                  <a16:creationId xmlns:a16="http://schemas.microsoft.com/office/drawing/2014/main" id="{86B82443-45ED-4169-9D41-80D9788A4A79}"/>
                </a:ext>
              </a:extLst>
            </p:cNvPr>
            <p:cNvSpPr/>
            <p:nvPr/>
          </p:nvSpPr>
          <p:spPr>
            <a:xfrm rot="5400000">
              <a:off x="3214965" y="2425565"/>
              <a:ext cx="505428" cy="262094"/>
            </a:xfrm>
            <a:prstGeom prst="flowChartManualOperation">
              <a:avLst/>
            </a:prstGeom>
            <a:solidFill>
              <a:srgbClr val="70AD47">
                <a:lumMod val="20000"/>
                <a:lumOff val="80000"/>
              </a:srgbClr>
            </a:solidFill>
            <a:ln w="28575"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4" name="矩形 113">
              <a:extLst>
                <a:ext uri="{FF2B5EF4-FFF2-40B4-BE49-F238E27FC236}">
                  <a16:creationId xmlns:a16="http://schemas.microsoft.com/office/drawing/2014/main" id="{2616EA38-94D5-4EDD-8DE8-CE4496B94D28}"/>
                </a:ext>
              </a:extLst>
            </p:cNvPr>
            <p:cNvSpPr/>
            <p:nvPr/>
          </p:nvSpPr>
          <p:spPr>
            <a:xfrm>
              <a:off x="3202839" y="2415326"/>
              <a:ext cx="72972" cy="282569"/>
            </a:xfrm>
            <a:prstGeom prst="rect">
              <a:avLst/>
            </a:prstGeom>
            <a:solidFill>
              <a:srgbClr val="5B9BD5">
                <a:lumMod val="20000"/>
                <a:lumOff val="80000"/>
              </a:srgbClr>
            </a:solidFill>
            <a:ln w="28575"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mc:AlternateContent xmlns:mc="http://schemas.openxmlformats.org/markup-compatibility/2006" xmlns:a14="http://schemas.microsoft.com/office/drawing/2010/main">
        <mc:Choice Requires="a14">
          <p:sp>
            <p:nvSpPr>
              <p:cNvPr id="115" name="矩形 114">
                <a:extLst>
                  <a:ext uri="{FF2B5EF4-FFF2-40B4-BE49-F238E27FC236}">
                    <a16:creationId xmlns:a16="http://schemas.microsoft.com/office/drawing/2014/main" id="{158C53F3-12F2-4524-8BBC-8C3E9439BE1A}"/>
                  </a:ext>
                </a:extLst>
              </p:cNvPr>
              <p:cNvSpPr/>
              <p:nvPr/>
            </p:nvSpPr>
            <p:spPr>
              <a:xfrm>
                <a:off x="1106354" y="3838106"/>
                <a:ext cx="2576754" cy="307777"/>
              </a:xfrm>
              <a:prstGeom prst="rect">
                <a:avLst/>
              </a:prstGeom>
            </p:spPr>
            <p:txBody>
              <a:bodyPr wrap="square">
                <a:spAutoFit/>
              </a:bodyPr>
              <a:lstStyle/>
              <a:p>
                <a:pPr defTabSz="457200"/>
                <a:r>
                  <a:rPr lang="en-US" altLang="zh-CN" sz="1400" dirty="0">
                    <a:solidFill>
                      <a:prstClr val="black"/>
                    </a:solidFill>
                    <a:latin typeface="Calibri" panose="020F0502020204030204"/>
                  </a:rPr>
                  <a:t>Current Image </a:t>
                </a:r>
                <a14:m>
                  <m:oMath xmlns:m="http://schemas.openxmlformats.org/officeDocument/2006/math">
                    <m:sSub>
                      <m:sSubPr>
                        <m:ctrlPr>
                          <a:rPr lang="en-US" altLang="zh-CN" sz="1400" i="1" smtClean="0">
                            <a:solidFill>
                              <a:prstClr val="black"/>
                            </a:solidFill>
                            <a:latin typeface="Cambria Math" panose="02040503050406030204" pitchFamily="18" charset="0"/>
                          </a:rPr>
                        </m:ctrlPr>
                      </m:sSubPr>
                      <m:e>
                        <m:r>
                          <a:rPr lang="en-US" altLang="zh-CN" sz="1400" b="1" i="1" smtClean="0">
                            <a:solidFill>
                              <a:prstClr val="black"/>
                            </a:solidFill>
                            <a:latin typeface="Cambria Math" panose="02040503050406030204" pitchFamily="18" charset="0"/>
                          </a:rPr>
                          <m:t>𝑰</m:t>
                        </m:r>
                      </m:e>
                      <m:sub>
                        <m:r>
                          <a:rPr lang="en-US" altLang="zh-CN" sz="1400" b="0" i="1" smtClean="0">
                            <a:solidFill>
                              <a:prstClr val="black"/>
                            </a:solidFill>
                            <a:latin typeface="Cambria Math" panose="02040503050406030204" pitchFamily="18" charset="0"/>
                          </a:rPr>
                          <m:t>𝑖</m:t>
                        </m:r>
                      </m:sub>
                    </m:sSub>
                  </m:oMath>
                </a14:m>
                <a:r>
                  <a:rPr lang="en-US" altLang="zh-CN" sz="1400" dirty="0">
                    <a:solidFill>
                      <a:prstClr val="black"/>
                    </a:solidFill>
                    <a:latin typeface="Calibri" panose="020F0502020204030204"/>
                  </a:rPr>
                  <a:t> &amp; LiDAR Points</a:t>
                </a:r>
                <a:endParaRPr lang="zh-CN" altLang="en-US" sz="1400" i="1" dirty="0">
                  <a:solidFill>
                    <a:prstClr val="black"/>
                  </a:solidFill>
                  <a:latin typeface="Calibri" panose="020F0502020204030204"/>
                </a:endParaRPr>
              </a:p>
            </p:txBody>
          </p:sp>
        </mc:Choice>
        <mc:Fallback xmlns="">
          <p:sp>
            <p:nvSpPr>
              <p:cNvPr id="115" name="矩形 114">
                <a:extLst>
                  <a:ext uri="{FF2B5EF4-FFF2-40B4-BE49-F238E27FC236}">
                    <a16:creationId xmlns:a16="http://schemas.microsoft.com/office/drawing/2014/main" id="{158C53F3-12F2-4524-8BBC-8C3E9439BE1A}"/>
                  </a:ext>
                </a:extLst>
              </p:cNvPr>
              <p:cNvSpPr>
                <a:spLocks noRot="1" noChangeAspect="1" noMove="1" noResize="1" noEditPoints="1" noAdjustHandles="1" noChangeArrowheads="1" noChangeShapeType="1" noTextEdit="1"/>
              </p:cNvSpPr>
              <p:nvPr/>
            </p:nvSpPr>
            <p:spPr>
              <a:xfrm>
                <a:off x="1106354" y="3838106"/>
                <a:ext cx="2576754" cy="307777"/>
              </a:xfrm>
              <a:prstGeom prst="rect">
                <a:avLst/>
              </a:prstGeom>
              <a:blipFill>
                <a:blip r:embed="rId8"/>
                <a:stretch>
                  <a:fillRect l="-709" t="-4000" b="-2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6" name="矩形 115">
                <a:extLst>
                  <a:ext uri="{FF2B5EF4-FFF2-40B4-BE49-F238E27FC236}">
                    <a16:creationId xmlns:a16="http://schemas.microsoft.com/office/drawing/2014/main" id="{06795322-6C56-4591-A4A7-275DC986F1F5}"/>
                  </a:ext>
                </a:extLst>
              </p:cNvPr>
              <p:cNvSpPr/>
              <p:nvPr/>
            </p:nvSpPr>
            <p:spPr>
              <a:xfrm>
                <a:off x="1666884" y="5460200"/>
                <a:ext cx="1512168" cy="325089"/>
              </a:xfrm>
              <a:prstGeom prst="rect">
                <a:avLst/>
              </a:prstGeom>
            </p:spPr>
            <p:txBody>
              <a:bodyPr wrap="square">
                <a:spAutoFit/>
              </a:bodyPr>
              <a:lstStyle/>
              <a:p>
                <a:pPr defTabSz="457200"/>
                <a:r>
                  <a:rPr lang="en-US" altLang="zh-CN" sz="1400" dirty="0">
                    <a:solidFill>
                      <a:prstClr val="black"/>
                    </a:solidFill>
                    <a:latin typeface="Calibri" panose="020F0502020204030204"/>
                  </a:rPr>
                  <a:t>Nearby Image </a:t>
                </a:r>
                <a14:m>
                  <m:oMath xmlns:m="http://schemas.openxmlformats.org/officeDocument/2006/math">
                    <m:sSub>
                      <m:sSubPr>
                        <m:ctrlPr>
                          <a:rPr lang="en-US" altLang="zh-CN" sz="1400" i="1">
                            <a:solidFill>
                              <a:prstClr val="black"/>
                            </a:solidFill>
                            <a:latin typeface="Cambria Math" panose="02040503050406030204" pitchFamily="18" charset="0"/>
                          </a:rPr>
                        </m:ctrlPr>
                      </m:sSubPr>
                      <m:e>
                        <m:r>
                          <a:rPr lang="en-US" altLang="zh-CN" sz="1400" b="1" i="1">
                            <a:solidFill>
                              <a:prstClr val="black"/>
                            </a:solidFill>
                            <a:latin typeface="Cambria Math" panose="02040503050406030204" pitchFamily="18" charset="0"/>
                          </a:rPr>
                          <m:t>𝑰</m:t>
                        </m:r>
                      </m:e>
                      <m:sub>
                        <m:r>
                          <a:rPr lang="en-US" altLang="zh-CN" sz="1400" b="0" i="1" smtClean="0">
                            <a:solidFill>
                              <a:prstClr val="black"/>
                            </a:solidFill>
                            <a:latin typeface="Cambria Math" panose="02040503050406030204" pitchFamily="18" charset="0"/>
                          </a:rPr>
                          <m:t>𝑗</m:t>
                        </m:r>
                      </m:sub>
                    </m:sSub>
                  </m:oMath>
                </a14:m>
                <a:endParaRPr lang="zh-CN" altLang="en-US" sz="1400" i="1" dirty="0">
                  <a:solidFill>
                    <a:prstClr val="black"/>
                  </a:solidFill>
                  <a:latin typeface="Calibri" panose="020F0502020204030204"/>
                </a:endParaRPr>
              </a:p>
            </p:txBody>
          </p:sp>
        </mc:Choice>
        <mc:Fallback xmlns="">
          <p:sp>
            <p:nvSpPr>
              <p:cNvPr id="116" name="矩形 115">
                <a:extLst>
                  <a:ext uri="{FF2B5EF4-FFF2-40B4-BE49-F238E27FC236}">
                    <a16:creationId xmlns:a16="http://schemas.microsoft.com/office/drawing/2014/main" id="{06795322-6C56-4591-A4A7-275DC986F1F5}"/>
                  </a:ext>
                </a:extLst>
              </p:cNvPr>
              <p:cNvSpPr>
                <a:spLocks noRot="1" noChangeAspect="1" noMove="1" noResize="1" noEditPoints="1" noAdjustHandles="1" noChangeArrowheads="1" noChangeShapeType="1" noTextEdit="1"/>
              </p:cNvSpPr>
              <p:nvPr/>
            </p:nvSpPr>
            <p:spPr>
              <a:xfrm>
                <a:off x="1666884" y="5460200"/>
                <a:ext cx="1512168" cy="325089"/>
              </a:xfrm>
              <a:prstGeom prst="rect">
                <a:avLst/>
              </a:prstGeom>
              <a:blipFill>
                <a:blip r:embed="rId9"/>
                <a:stretch>
                  <a:fillRect l="-1210" t="-1887" b="-1509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7" name="矩形 116">
                <a:extLst>
                  <a:ext uri="{FF2B5EF4-FFF2-40B4-BE49-F238E27FC236}">
                    <a16:creationId xmlns:a16="http://schemas.microsoft.com/office/drawing/2014/main" id="{02F50C2D-571A-4663-89ED-8E4AD80A5203}"/>
                  </a:ext>
                </a:extLst>
              </p:cNvPr>
              <p:cNvSpPr/>
              <p:nvPr/>
            </p:nvSpPr>
            <p:spPr>
              <a:xfrm>
                <a:off x="5366611" y="3831754"/>
                <a:ext cx="1562795" cy="313612"/>
              </a:xfrm>
              <a:prstGeom prst="rect">
                <a:avLst/>
              </a:prstGeom>
            </p:spPr>
            <p:txBody>
              <a:bodyPr wrap="square">
                <a:spAutoFit/>
              </a:bodyPr>
              <a:lstStyle/>
              <a:p>
                <a:pPr algn="ctr" defTabSz="457200"/>
                <a:r>
                  <a:rPr lang="en-US" altLang="zh-CN" sz="1400" dirty="0">
                    <a:solidFill>
                      <a:prstClr val="black"/>
                    </a:solidFill>
                    <a:latin typeface="Calibri" panose="020F0502020204030204"/>
                  </a:rPr>
                  <a:t>Depth Map </a:t>
                </a:r>
                <a14:m>
                  <m:oMath xmlns:m="http://schemas.openxmlformats.org/officeDocument/2006/math">
                    <m:sSub>
                      <m:sSubPr>
                        <m:ctrlPr>
                          <a:rPr lang="en-US" altLang="zh-CN" sz="1400" i="1">
                            <a:solidFill>
                              <a:prstClr val="black"/>
                            </a:solidFill>
                            <a:latin typeface="Cambria Math" panose="02040503050406030204" pitchFamily="18" charset="0"/>
                          </a:rPr>
                        </m:ctrlPr>
                      </m:sSubPr>
                      <m:e>
                        <m:r>
                          <a:rPr lang="en-US" altLang="zh-CN" sz="1400" b="1" i="1">
                            <a:solidFill>
                              <a:prstClr val="black"/>
                            </a:solidFill>
                            <a:latin typeface="Cambria Math" panose="02040503050406030204" pitchFamily="18" charset="0"/>
                          </a:rPr>
                          <m:t>𝑫</m:t>
                        </m:r>
                      </m:e>
                      <m:sub>
                        <m:r>
                          <a:rPr lang="en-US" altLang="zh-CN" sz="1400" i="1">
                            <a:solidFill>
                              <a:prstClr val="black"/>
                            </a:solidFill>
                            <a:latin typeface="Cambria Math" panose="02040503050406030204" pitchFamily="18" charset="0"/>
                          </a:rPr>
                          <m:t>𝑖</m:t>
                        </m:r>
                      </m:sub>
                    </m:sSub>
                  </m:oMath>
                </a14:m>
                <a:endParaRPr lang="zh-CN" altLang="en-US" sz="1400" dirty="0">
                  <a:solidFill>
                    <a:prstClr val="black"/>
                  </a:solidFill>
                  <a:latin typeface="Calibri" panose="020F0502020204030204"/>
                </a:endParaRPr>
              </a:p>
            </p:txBody>
          </p:sp>
        </mc:Choice>
        <mc:Fallback xmlns="">
          <p:sp>
            <p:nvSpPr>
              <p:cNvPr id="117" name="矩形 116">
                <a:extLst>
                  <a:ext uri="{FF2B5EF4-FFF2-40B4-BE49-F238E27FC236}">
                    <a16:creationId xmlns:a16="http://schemas.microsoft.com/office/drawing/2014/main" id="{02F50C2D-571A-4663-89ED-8E4AD80A5203}"/>
                  </a:ext>
                </a:extLst>
              </p:cNvPr>
              <p:cNvSpPr>
                <a:spLocks noRot="1" noChangeAspect="1" noMove="1" noResize="1" noEditPoints="1" noAdjustHandles="1" noChangeArrowheads="1" noChangeShapeType="1" noTextEdit="1"/>
              </p:cNvSpPr>
              <p:nvPr/>
            </p:nvSpPr>
            <p:spPr>
              <a:xfrm>
                <a:off x="5366611" y="3831754"/>
                <a:ext cx="1562795" cy="313612"/>
              </a:xfrm>
              <a:prstGeom prst="rect">
                <a:avLst/>
              </a:prstGeom>
              <a:blipFill>
                <a:blip r:embed="rId10"/>
                <a:stretch>
                  <a:fillRect t="-3922" b="-17647"/>
                </a:stretch>
              </a:blipFill>
            </p:spPr>
            <p:txBody>
              <a:bodyPr/>
              <a:lstStyle/>
              <a:p>
                <a:r>
                  <a:rPr lang="zh-CN" altLang="en-US">
                    <a:noFill/>
                  </a:rPr>
                  <a:t> </a:t>
                </a:r>
              </a:p>
            </p:txBody>
          </p:sp>
        </mc:Fallback>
      </mc:AlternateContent>
      <p:sp>
        <p:nvSpPr>
          <p:cNvPr id="118" name="矩形 117">
            <a:extLst>
              <a:ext uri="{FF2B5EF4-FFF2-40B4-BE49-F238E27FC236}">
                <a16:creationId xmlns:a16="http://schemas.microsoft.com/office/drawing/2014/main" id="{D82E7F7F-ABCE-40F5-806E-255A643D2A6E}"/>
              </a:ext>
            </a:extLst>
          </p:cNvPr>
          <p:cNvSpPr/>
          <p:nvPr/>
        </p:nvSpPr>
        <p:spPr>
          <a:xfrm>
            <a:off x="3622323" y="3739132"/>
            <a:ext cx="1342937" cy="451406"/>
          </a:xfrm>
          <a:prstGeom prst="rect">
            <a:avLst/>
          </a:prstGeom>
        </p:spPr>
        <p:txBody>
          <a:bodyPr wrap="square">
            <a:spAutoFit/>
          </a:bodyPr>
          <a:lstStyle/>
          <a:p>
            <a:pPr algn="ctr" defTabSz="457200">
              <a:lnSpc>
                <a:spcPts val="1400"/>
              </a:lnSpc>
            </a:pPr>
            <a:r>
              <a:rPr lang="en-US" altLang="zh-CN" sz="1200" b="1" dirty="0">
                <a:solidFill>
                  <a:schemeClr val="tx1">
                    <a:lumMod val="85000"/>
                    <a:lumOff val="15000"/>
                  </a:schemeClr>
                </a:solidFill>
              </a:rPr>
              <a:t>Depth Map Generator</a:t>
            </a:r>
            <a:endParaRPr lang="zh-CN" altLang="en-US" sz="1200" b="1" dirty="0">
              <a:solidFill>
                <a:schemeClr val="tx1">
                  <a:lumMod val="85000"/>
                  <a:lumOff val="15000"/>
                </a:schemeClr>
              </a:solidFill>
            </a:endParaRPr>
          </a:p>
        </p:txBody>
      </p:sp>
      <p:pic>
        <p:nvPicPr>
          <p:cNvPr id="119" name="图片 118">
            <a:extLst>
              <a:ext uri="{FF2B5EF4-FFF2-40B4-BE49-F238E27FC236}">
                <a16:creationId xmlns:a16="http://schemas.microsoft.com/office/drawing/2014/main" id="{84C23415-9ACC-4548-9140-A3088C838646}"/>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artisticPastelsSmooth/>
                    </a14:imgEffect>
                    <a14:imgEffect>
                      <a14:colorTemperature colorTemp="7200"/>
                    </a14:imgEffect>
                    <a14:imgEffect>
                      <a14:saturation sat="33000"/>
                    </a14:imgEffect>
                  </a14:imgLayer>
                </a14:imgProps>
              </a:ext>
              <a:ext uri="{28A0092B-C50C-407E-A947-70E740481C1C}">
                <a14:useLocalDpi xmlns:a14="http://schemas.microsoft.com/office/drawing/2010/main" val="0"/>
              </a:ext>
            </a:extLst>
          </a:blip>
          <a:srcRect l="2817" t="2541" r="26910" b="24445"/>
          <a:stretch/>
        </p:blipFill>
        <p:spPr>
          <a:xfrm>
            <a:off x="5231904" y="4442756"/>
            <a:ext cx="1717380" cy="981360"/>
          </a:xfrm>
          <a:prstGeom prst="rect">
            <a:avLst/>
          </a:prstGeom>
          <a:ln w="25400">
            <a:solidFill>
              <a:schemeClr val="bg2">
                <a:lumMod val="90000"/>
              </a:schemeClr>
            </a:solidFill>
            <a:prstDash val="solid"/>
          </a:ln>
        </p:spPr>
      </p:pic>
      <p:cxnSp>
        <p:nvCxnSpPr>
          <p:cNvPr id="120" name="直接箭头连接符 119">
            <a:extLst>
              <a:ext uri="{FF2B5EF4-FFF2-40B4-BE49-F238E27FC236}">
                <a16:creationId xmlns:a16="http://schemas.microsoft.com/office/drawing/2014/main" id="{0C024F07-24D8-4750-A234-24F2BAF3C1D9}"/>
              </a:ext>
            </a:extLst>
          </p:cNvPr>
          <p:cNvCxnSpPr>
            <a:cxnSpLocks/>
          </p:cNvCxnSpPr>
          <p:nvPr/>
        </p:nvCxnSpPr>
        <p:spPr>
          <a:xfrm>
            <a:off x="3434604" y="4417137"/>
            <a:ext cx="253579" cy="230749"/>
          </a:xfrm>
          <a:prstGeom prst="straightConnector1">
            <a:avLst/>
          </a:prstGeom>
          <a:noFill/>
          <a:ln w="38100" cap="flat" cmpd="sng" algn="ctr">
            <a:solidFill>
              <a:srgbClr val="ED7D31">
                <a:lumMod val="50000"/>
              </a:srgbClr>
            </a:solidFill>
            <a:prstDash val="solid"/>
            <a:miter lim="800000"/>
            <a:tailEnd type="triangle" w="med" len="med"/>
          </a:ln>
          <a:effectLst/>
        </p:spPr>
      </p:cxnSp>
      <p:cxnSp>
        <p:nvCxnSpPr>
          <p:cNvPr id="121" name="直接箭头连接符 120">
            <a:extLst>
              <a:ext uri="{FF2B5EF4-FFF2-40B4-BE49-F238E27FC236}">
                <a16:creationId xmlns:a16="http://schemas.microsoft.com/office/drawing/2014/main" id="{D24BE2F1-D2D1-4951-A017-AC9CDF2DB29D}"/>
              </a:ext>
            </a:extLst>
          </p:cNvPr>
          <p:cNvCxnSpPr>
            <a:cxnSpLocks/>
          </p:cNvCxnSpPr>
          <p:nvPr/>
        </p:nvCxnSpPr>
        <p:spPr>
          <a:xfrm>
            <a:off x="3405176" y="5012429"/>
            <a:ext cx="283007" cy="0"/>
          </a:xfrm>
          <a:prstGeom prst="straightConnector1">
            <a:avLst/>
          </a:prstGeom>
          <a:noFill/>
          <a:ln w="38100" cap="flat" cmpd="sng" algn="ctr">
            <a:solidFill>
              <a:srgbClr val="ED7D31">
                <a:lumMod val="50000"/>
              </a:srgbClr>
            </a:solidFill>
            <a:prstDash val="solid"/>
            <a:miter lim="800000"/>
            <a:tailEnd type="triangle" w="med" len="med"/>
          </a:ln>
          <a:effectLst/>
        </p:spPr>
      </p:cxnSp>
      <p:cxnSp>
        <p:nvCxnSpPr>
          <p:cNvPr id="122" name="直接箭头连接符 121">
            <a:extLst>
              <a:ext uri="{FF2B5EF4-FFF2-40B4-BE49-F238E27FC236}">
                <a16:creationId xmlns:a16="http://schemas.microsoft.com/office/drawing/2014/main" id="{AECB7934-8831-42E6-BD58-29AE782E9694}"/>
              </a:ext>
            </a:extLst>
          </p:cNvPr>
          <p:cNvCxnSpPr>
            <a:cxnSpLocks/>
          </p:cNvCxnSpPr>
          <p:nvPr/>
        </p:nvCxnSpPr>
        <p:spPr>
          <a:xfrm>
            <a:off x="4828935" y="4878071"/>
            <a:ext cx="297367" cy="0"/>
          </a:xfrm>
          <a:prstGeom prst="straightConnector1">
            <a:avLst/>
          </a:prstGeom>
          <a:noFill/>
          <a:ln w="38100" cap="flat" cmpd="sng" algn="ctr">
            <a:solidFill>
              <a:srgbClr val="ED7D31">
                <a:lumMod val="50000"/>
              </a:srgbClr>
            </a:solidFill>
            <a:prstDash val="solid"/>
            <a:miter lim="800000"/>
            <a:tailEnd type="triangle" w="med" len="med"/>
          </a:ln>
          <a:effectLst/>
        </p:spPr>
      </p:cxnSp>
      <p:cxnSp>
        <p:nvCxnSpPr>
          <p:cNvPr id="123" name="直接箭头连接符 122">
            <a:extLst>
              <a:ext uri="{FF2B5EF4-FFF2-40B4-BE49-F238E27FC236}">
                <a16:creationId xmlns:a16="http://schemas.microsoft.com/office/drawing/2014/main" id="{127765A1-D68C-4525-BF87-D071F88665FB}"/>
              </a:ext>
            </a:extLst>
          </p:cNvPr>
          <p:cNvCxnSpPr>
            <a:cxnSpLocks/>
          </p:cNvCxnSpPr>
          <p:nvPr/>
        </p:nvCxnSpPr>
        <p:spPr>
          <a:xfrm>
            <a:off x="3434604" y="5247162"/>
            <a:ext cx="1691698" cy="0"/>
          </a:xfrm>
          <a:prstGeom prst="straightConnector1">
            <a:avLst/>
          </a:prstGeom>
          <a:noFill/>
          <a:ln w="38100" cap="flat" cmpd="sng" algn="ctr">
            <a:solidFill>
              <a:sysClr val="windowText" lastClr="000000">
                <a:lumMod val="75000"/>
                <a:lumOff val="25000"/>
              </a:sysClr>
            </a:solidFill>
            <a:prstDash val="solid"/>
            <a:miter lim="800000"/>
            <a:tailEnd type="triangle" w="lg" len="lg"/>
          </a:ln>
          <a:effectLst/>
        </p:spPr>
      </p:cxnSp>
      <p:grpSp>
        <p:nvGrpSpPr>
          <p:cNvPr id="124" name="组合 123">
            <a:extLst>
              <a:ext uri="{FF2B5EF4-FFF2-40B4-BE49-F238E27FC236}">
                <a16:creationId xmlns:a16="http://schemas.microsoft.com/office/drawing/2014/main" id="{A4342AB8-EC14-43E0-960A-03AEB5839C05}"/>
              </a:ext>
            </a:extLst>
          </p:cNvPr>
          <p:cNvGrpSpPr/>
          <p:nvPr/>
        </p:nvGrpSpPr>
        <p:grpSpPr>
          <a:xfrm>
            <a:off x="3832017" y="4487620"/>
            <a:ext cx="932090" cy="715074"/>
            <a:chOff x="2895427" y="3468489"/>
            <a:chExt cx="804450" cy="617154"/>
          </a:xfrm>
        </p:grpSpPr>
        <p:grpSp>
          <p:nvGrpSpPr>
            <p:cNvPr id="125" name="组合 124">
              <a:extLst>
                <a:ext uri="{FF2B5EF4-FFF2-40B4-BE49-F238E27FC236}">
                  <a16:creationId xmlns:a16="http://schemas.microsoft.com/office/drawing/2014/main" id="{178520C2-C447-4857-971E-EA4FC990F2A5}"/>
                </a:ext>
              </a:extLst>
            </p:cNvPr>
            <p:cNvGrpSpPr/>
            <p:nvPr/>
          </p:nvGrpSpPr>
          <p:grpSpPr>
            <a:xfrm>
              <a:off x="2895427" y="3468489"/>
              <a:ext cx="804450" cy="509814"/>
              <a:chOff x="4656659" y="4532077"/>
              <a:chExt cx="804450" cy="509814"/>
            </a:xfrm>
          </p:grpSpPr>
          <p:pic>
            <p:nvPicPr>
              <p:cNvPr id="127" name="图片 126">
                <a:extLst>
                  <a:ext uri="{FF2B5EF4-FFF2-40B4-BE49-F238E27FC236}">
                    <a16:creationId xmlns:a16="http://schemas.microsoft.com/office/drawing/2014/main" id="{92F728F9-8872-4EA0-87EF-7B06BB13C634}"/>
                  </a:ext>
                </a:extLst>
              </p:cNvPr>
              <p:cNvPicPr>
                <a:picLocks noChangeAspect="1"/>
              </p:cNvPicPr>
              <p:nvPr/>
            </p:nvPicPr>
            <p:blipFill>
              <a:blip r:embed="rId13"/>
              <a:stretch>
                <a:fillRect/>
              </a:stretch>
            </p:blipFill>
            <p:spPr>
              <a:xfrm>
                <a:off x="5146785" y="4532077"/>
                <a:ext cx="314324" cy="315232"/>
              </a:xfrm>
              <a:prstGeom prst="rect">
                <a:avLst/>
              </a:prstGeom>
            </p:spPr>
          </p:pic>
          <p:pic>
            <p:nvPicPr>
              <p:cNvPr id="128" name="图片 127">
                <a:extLst>
                  <a:ext uri="{FF2B5EF4-FFF2-40B4-BE49-F238E27FC236}">
                    <a16:creationId xmlns:a16="http://schemas.microsoft.com/office/drawing/2014/main" id="{092EA4B4-DB35-4983-BC9A-0F5CE86C0190}"/>
                  </a:ext>
                </a:extLst>
              </p:cNvPr>
              <p:cNvPicPr>
                <a:picLocks noChangeAspect="1"/>
              </p:cNvPicPr>
              <p:nvPr/>
            </p:nvPicPr>
            <p:blipFill>
              <a:blip r:embed="rId13"/>
              <a:stretch>
                <a:fillRect/>
              </a:stretch>
            </p:blipFill>
            <p:spPr>
              <a:xfrm rot="16200000">
                <a:off x="4657113" y="4715392"/>
                <a:ext cx="314324" cy="315232"/>
              </a:xfrm>
              <a:prstGeom prst="rect">
                <a:avLst/>
              </a:prstGeom>
            </p:spPr>
          </p:pic>
          <p:sp>
            <p:nvSpPr>
              <p:cNvPr id="129" name="弧形 128">
                <a:extLst>
                  <a:ext uri="{FF2B5EF4-FFF2-40B4-BE49-F238E27FC236}">
                    <a16:creationId xmlns:a16="http://schemas.microsoft.com/office/drawing/2014/main" id="{07139B3C-32CE-4A27-8A54-E26DC109490F}"/>
                  </a:ext>
                </a:extLst>
              </p:cNvPr>
              <p:cNvSpPr/>
              <p:nvPr/>
            </p:nvSpPr>
            <p:spPr>
              <a:xfrm rot="20716384">
                <a:off x="4844270" y="4610979"/>
                <a:ext cx="500952" cy="430912"/>
              </a:xfrm>
              <a:prstGeom prst="arc">
                <a:avLst>
                  <a:gd name="adj1" fmla="val 13673736"/>
                  <a:gd name="adj2" fmla="val 17541817"/>
                </a:avLst>
              </a:prstGeom>
              <a:ln w="19050" cap="rnd">
                <a:solidFill>
                  <a:schemeClr val="tx1">
                    <a:lumMod val="75000"/>
                    <a:lumOff val="25000"/>
                  </a:schemeClr>
                </a:solidFill>
                <a:round/>
                <a:headEnd type="none"/>
                <a:tailEnd type="stealth"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mc:AlternateContent xmlns:mc="http://schemas.openxmlformats.org/markup-compatibility/2006" xmlns:a14="http://schemas.microsoft.com/office/drawing/2010/main">
          <mc:Choice Requires="a14">
            <p:sp>
              <p:nvSpPr>
                <p:cNvPr id="126" name="文本框 125">
                  <a:extLst>
                    <a:ext uri="{FF2B5EF4-FFF2-40B4-BE49-F238E27FC236}">
                      <a16:creationId xmlns:a16="http://schemas.microsoft.com/office/drawing/2014/main" id="{E13920FF-B9D3-45B4-B55C-237A4D8EBDFE}"/>
                    </a:ext>
                  </a:extLst>
                </p:cNvPr>
                <p:cNvSpPr txBox="1"/>
                <p:nvPr/>
              </p:nvSpPr>
              <p:spPr>
                <a:xfrm>
                  <a:off x="3284458" y="3819608"/>
                  <a:ext cx="321435" cy="266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b="0" i="1" smtClean="0">
                                <a:latin typeface="Cambria Math" panose="02040503050406030204" pitchFamily="18" charset="0"/>
                              </a:rPr>
                            </m:ctrlPr>
                          </m:sSubPr>
                          <m:e>
                            <m:r>
                              <a:rPr lang="en-US" altLang="zh-CN" sz="1600" b="1" i="1" smtClean="0">
                                <a:latin typeface="Cambria Math" panose="02040503050406030204" pitchFamily="18" charset="0"/>
                              </a:rPr>
                              <m:t>𝑻</m:t>
                            </m:r>
                          </m:e>
                          <m:sub>
                            <m:r>
                              <a:rPr lang="en-US" altLang="zh-CN" sz="1600" b="0" i="1" smtClean="0">
                                <a:latin typeface="Cambria Math" panose="02040503050406030204" pitchFamily="18" charset="0"/>
                              </a:rPr>
                              <m:t>𝑖𝑗</m:t>
                            </m:r>
                          </m:sub>
                        </m:sSub>
                      </m:oMath>
                    </m:oMathPara>
                  </a14:m>
                  <a:endParaRPr lang="zh-CN" altLang="en-US" dirty="0"/>
                </a:p>
              </p:txBody>
            </p:sp>
          </mc:Choice>
          <mc:Fallback xmlns="">
            <p:sp>
              <p:nvSpPr>
                <p:cNvPr id="115" name="文本框 114">
                  <a:extLst>
                    <a:ext uri="{FF2B5EF4-FFF2-40B4-BE49-F238E27FC236}">
                      <a16:creationId xmlns:a16="http://schemas.microsoft.com/office/drawing/2014/main" id="{B847822E-F4DC-4B9B-8DD9-0D3F1C952B1E}"/>
                    </a:ext>
                  </a:extLst>
                </p:cNvPr>
                <p:cNvSpPr txBox="1">
                  <a:spLocks noRot="1" noChangeAspect="1" noMove="1" noResize="1" noEditPoints="1" noAdjustHandles="1" noChangeArrowheads="1" noChangeShapeType="1" noTextEdit="1"/>
                </p:cNvSpPr>
                <p:nvPr/>
              </p:nvSpPr>
              <p:spPr>
                <a:xfrm>
                  <a:off x="3284458" y="3819608"/>
                  <a:ext cx="321435" cy="266035"/>
                </a:xfrm>
                <a:prstGeom prst="rect">
                  <a:avLst/>
                </a:prstGeom>
                <a:blipFill>
                  <a:blip r:embed="rId14"/>
                  <a:stretch>
                    <a:fillRect l="-30000" r="-27500" b="-64706"/>
                  </a:stretch>
                </a:blipFill>
              </p:spPr>
              <p:txBody>
                <a:bodyPr/>
                <a:lstStyle/>
                <a:p>
                  <a:r>
                    <a:rPr lang="zh-CN" altLang="en-US">
                      <a:noFill/>
                    </a:rPr>
                    <a:t> </a:t>
                  </a:r>
                </a:p>
              </p:txBody>
            </p:sp>
          </mc:Fallback>
        </mc:AlternateContent>
      </p:grpSp>
      <p:cxnSp>
        <p:nvCxnSpPr>
          <p:cNvPr id="130" name="直接箭头连接符 129">
            <a:extLst>
              <a:ext uri="{FF2B5EF4-FFF2-40B4-BE49-F238E27FC236}">
                <a16:creationId xmlns:a16="http://schemas.microsoft.com/office/drawing/2014/main" id="{3361AA52-2BFD-4D07-B076-766B6E9A5A5C}"/>
              </a:ext>
            </a:extLst>
          </p:cNvPr>
          <p:cNvCxnSpPr>
            <a:cxnSpLocks/>
          </p:cNvCxnSpPr>
          <p:nvPr/>
        </p:nvCxnSpPr>
        <p:spPr>
          <a:xfrm>
            <a:off x="3395076" y="3337017"/>
            <a:ext cx="306422" cy="0"/>
          </a:xfrm>
          <a:prstGeom prst="straightConnector1">
            <a:avLst/>
          </a:prstGeom>
          <a:noFill/>
          <a:ln w="38100" cap="flat" cmpd="sng" algn="ctr">
            <a:solidFill>
              <a:srgbClr val="4472C4">
                <a:lumMod val="50000"/>
              </a:srgbClr>
            </a:solidFill>
            <a:prstDash val="solid"/>
            <a:miter lim="800000"/>
            <a:tailEnd type="triangle" w="med" len="med"/>
          </a:ln>
          <a:effectLst/>
        </p:spPr>
      </p:cxnSp>
      <p:cxnSp>
        <p:nvCxnSpPr>
          <p:cNvPr id="131" name="直接箭头连接符 130">
            <a:extLst>
              <a:ext uri="{FF2B5EF4-FFF2-40B4-BE49-F238E27FC236}">
                <a16:creationId xmlns:a16="http://schemas.microsoft.com/office/drawing/2014/main" id="{3A9A1368-9993-49B9-9631-C5C606F9A316}"/>
              </a:ext>
            </a:extLst>
          </p:cNvPr>
          <p:cNvCxnSpPr>
            <a:cxnSpLocks/>
          </p:cNvCxnSpPr>
          <p:nvPr/>
        </p:nvCxnSpPr>
        <p:spPr>
          <a:xfrm>
            <a:off x="4871873" y="3337017"/>
            <a:ext cx="306422" cy="0"/>
          </a:xfrm>
          <a:prstGeom prst="straightConnector1">
            <a:avLst/>
          </a:prstGeom>
          <a:noFill/>
          <a:ln w="38100" cap="flat" cmpd="sng" algn="ctr">
            <a:solidFill>
              <a:srgbClr val="4472C4">
                <a:lumMod val="50000"/>
              </a:srgbClr>
            </a:solidFill>
            <a:prstDash val="solid"/>
            <a:miter lim="800000"/>
            <a:tailEnd type="triangle" w="med" len="med"/>
          </a:ln>
          <a:effectLst/>
        </p:spPr>
      </p:cxnSp>
      <p:cxnSp>
        <p:nvCxnSpPr>
          <p:cNvPr id="132" name="直接箭头连接符 131">
            <a:extLst>
              <a:ext uri="{FF2B5EF4-FFF2-40B4-BE49-F238E27FC236}">
                <a16:creationId xmlns:a16="http://schemas.microsoft.com/office/drawing/2014/main" id="{2C60CD43-BC97-4D70-9ACF-3CA3F90288BF}"/>
              </a:ext>
            </a:extLst>
          </p:cNvPr>
          <p:cNvCxnSpPr>
            <a:cxnSpLocks/>
          </p:cNvCxnSpPr>
          <p:nvPr/>
        </p:nvCxnSpPr>
        <p:spPr>
          <a:xfrm>
            <a:off x="6080826" y="4112347"/>
            <a:ext cx="0" cy="274310"/>
          </a:xfrm>
          <a:prstGeom prst="straightConnector1">
            <a:avLst/>
          </a:prstGeom>
          <a:noFill/>
          <a:ln w="38100" cap="flat" cmpd="sng" algn="ctr">
            <a:solidFill>
              <a:srgbClr val="4472C4">
                <a:lumMod val="50000"/>
              </a:srgbClr>
            </a:solidFill>
            <a:prstDash val="solid"/>
            <a:miter lim="800000"/>
            <a:tailEnd type="triangle" w="med" len="med"/>
          </a:ln>
          <a:effectLst/>
        </p:spPr>
      </p:cxnSp>
      <mc:AlternateContent xmlns:mc="http://schemas.openxmlformats.org/markup-compatibility/2006" xmlns:a14="http://schemas.microsoft.com/office/drawing/2010/main">
        <mc:Choice Requires="a14">
          <p:sp>
            <p:nvSpPr>
              <p:cNvPr id="135" name="矩形 134">
                <a:extLst>
                  <a:ext uri="{FF2B5EF4-FFF2-40B4-BE49-F238E27FC236}">
                    <a16:creationId xmlns:a16="http://schemas.microsoft.com/office/drawing/2014/main" id="{2D05705A-B524-4F43-9CAF-E958F8D0AA1E}"/>
                  </a:ext>
                </a:extLst>
              </p:cNvPr>
              <p:cNvSpPr/>
              <p:nvPr/>
            </p:nvSpPr>
            <p:spPr>
              <a:xfrm>
                <a:off x="5358995" y="5460200"/>
                <a:ext cx="1578025" cy="328167"/>
              </a:xfrm>
              <a:prstGeom prst="rect">
                <a:avLst/>
              </a:prstGeom>
            </p:spPr>
            <p:txBody>
              <a:bodyPr wrap="square">
                <a:spAutoFit/>
              </a:bodyPr>
              <a:lstStyle/>
              <a:p>
                <a:pPr defTabSz="457200"/>
                <a:r>
                  <a:rPr lang="en-US" altLang="zh-CN" sz="1400" dirty="0">
                    <a:solidFill>
                      <a:prstClr val="black"/>
                    </a:solidFill>
                    <a:latin typeface="Calibri" panose="020F0502020204030204"/>
                  </a:rPr>
                  <a:t>Warped Image </a:t>
                </a:r>
                <a14:m>
                  <m:oMath xmlns:m="http://schemas.openxmlformats.org/officeDocument/2006/math">
                    <m:sSub>
                      <m:sSubPr>
                        <m:ctrlPr>
                          <a:rPr lang="en-US" altLang="zh-CN" sz="1400" i="1">
                            <a:solidFill>
                              <a:prstClr val="black"/>
                            </a:solidFill>
                            <a:latin typeface="Cambria Math" panose="02040503050406030204" pitchFamily="18" charset="0"/>
                          </a:rPr>
                        </m:ctrlPr>
                      </m:sSubPr>
                      <m:e>
                        <m:r>
                          <a:rPr lang="en-US" altLang="zh-CN" sz="1400">
                            <a:solidFill>
                              <a:prstClr val="black"/>
                            </a:solidFill>
                            <a:latin typeface="Cambria Math" panose="02040503050406030204" pitchFamily="18" charset="0"/>
                          </a:rPr>
                          <m:t>𝑰</m:t>
                        </m:r>
                      </m:e>
                      <m:sub>
                        <m:r>
                          <a:rPr lang="en-US" altLang="zh-CN" sz="1400">
                            <a:solidFill>
                              <a:prstClr val="black"/>
                            </a:solidFill>
                            <a:latin typeface="Cambria Math" panose="02040503050406030204" pitchFamily="18" charset="0"/>
                          </a:rPr>
                          <m:t>𝑗</m:t>
                        </m:r>
                        <m:r>
                          <a:rPr lang="en-US" altLang="zh-CN" sz="1400">
                            <a:solidFill>
                              <a:prstClr val="black"/>
                            </a:solidFill>
                            <a:latin typeface="Cambria Math" panose="02040503050406030204" pitchFamily="18" charset="0"/>
                          </a:rPr>
                          <m:t>→</m:t>
                        </m:r>
                        <m:r>
                          <a:rPr lang="en-US" altLang="zh-CN" sz="1400">
                            <a:solidFill>
                              <a:prstClr val="black"/>
                            </a:solidFill>
                            <a:latin typeface="Cambria Math" panose="02040503050406030204" pitchFamily="18" charset="0"/>
                          </a:rPr>
                          <m:t>𝑖</m:t>
                        </m:r>
                      </m:sub>
                    </m:sSub>
                  </m:oMath>
                </a14:m>
                <a:endParaRPr lang="zh-CN" altLang="en-US" sz="1400" dirty="0">
                  <a:solidFill>
                    <a:prstClr val="black"/>
                  </a:solidFill>
                  <a:latin typeface="Calibri" panose="020F0502020204030204"/>
                </a:endParaRPr>
              </a:p>
            </p:txBody>
          </p:sp>
        </mc:Choice>
        <mc:Fallback xmlns="">
          <p:sp>
            <p:nvSpPr>
              <p:cNvPr id="135" name="矩形 134">
                <a:extLst>
                  <a:ext uri="{FF2B5EF4-FFF2-40B4-BE49-F238E27FC236}">
                    <a16:creationId xmlns:a16="http://schemas.microsoft.com/office/drawing/2014/main" id="{2D05705A-B524-4F43-9CAF-E958F8D0AA1E}"/>
                  </a:ext>
                </a:extLst>
              </p:cNvPr>
              <p:cNvSpPr>
                <a:spLocks noRot="1" noChangeAspect="1" noMove="1" noResize="1" noEditPoints="1" noAdjustHandles="1" noChangeArrowheads="1" noChangeShapeType="1" noTextEdit="1"/>
              </p:cNvSpPr>
              <p:nvPr/>
            </p:nvSpPr>
            <p:spPr>
              <a:xfrm>
                <a:off x="5358995" y="5460200"/>
                <a:ext cx="1578025" cy="328167"/>
              </a:xfrm>
              <a:prstGeom prst="rect">
                <a:avLst/>
              </a:prstGeom>
              <a:blipFill>
                <a:blip r:embed="rId15"/>
                <a:stretch>
                  <a:fillRect l="-1158" t="-1852" b="-12963"/>
                </a:stretch>
              </a:blipFill>
            </p:spPr>
            <p:txBody>
              <a:bodyPr/>
              <a:lstStyle/>
              <a:p>
                <a:r>
                  <a:rPr lang="zh-CN" altLang="en-US">
                    <a:noFill/>
                  </a:rPr>
                  <a:t> </a:t>
                </a:r>
              </a:p>
            </p:txBody>
          </p:sp>
        </mc:Fallback>
      </mc:AlternateContent>
      <p:pic>
        <p:nvPicPr>
          <p:cNvPr id="145" name="图片 144">
            <a:extLst>
              <a:ext uri="{FF2B5EF4-FFF2-40B4-BE49-F238E27FC236}">
                <a16:creationId xmlns:a16="http://schemas.microsoft.com/office/drawing/2014/main" id="{1DDE4443-9E98-4A79-804C-4BAD1FBBFF7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17" t="2541" r="26910" b="24445"/>
          <a:stretch/>
        </p:blipFill>
        <p:spPr>
          <a:xfrm>
            <a:off x="8980482" y="2850395"/>
            <a:ext cx="1717380" cy="981360"/>
          </a:xfrm>
          <a:prstGeom prst="rect">
            <a:avLst/>
          </a:prstGeom>
          <a:ln w="25400">
            <a:solidFill>
              <a:schemeClr val="bg2">
                <a:lumMod val="90000"/>
              </a:schemeClr>
            </a:solidFill>
            <a:prstDash val="solid"/>
          </a:ln>
        </p:spPr>
      </p:pic>
      <p:pic>
        <p:nvPicPr>
          <p:cNvPr id="146" name="图片 145">
            <a:extLst>
              <a:ext uri="{FF2B5EF4-FFF2-40B4-BE49-F238E27FC236}">
                <a16:creationId xmlns:a16="http://schemas.microsoft.com/office/drawing/2014/main" id="{851AD36D-60F5-4005-9055-CB6C60ED1A90}"/>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artisticPastelsSmooth/>
                    </a14:imgEffect>
                    <a14:imgEffect>
                      <a14:colorTemperature colorTemp="7200"/>
                    </a14:imgEffect>
                    <a14:imgEffect>
                      <a14:saturation sat="33000"/>
                    </a14:imgEffect>
                  </a14:imgLayer>
                </a14:imgProps>
              </a:ext>
              <a:ext uri="{28A0092B-C50C-407E-A947-70E740481C1C}">
                <a14:useLocalDpi xmlns:a14="http://schemas.microsoft.com/office/drawing/2010/main" val="0"/>
              </a:ext>
            </a:extLst>
          </a:blip>
          <a:srcRect l="2817" t="2541" r="26910" b="24445"/>
          <a:stretch/>
        </p:blipFill>
        <p:spPr>
          <a:xfrm>
            <a:off x="8980482" y="4442756"/>
            <a:ext cx="1717380" cy="981360"/>
          </a:xfrm>
          <a:prstGeom prst="rect">
            <a:avLst/>
          </a:prstGeom>
          <a:ln w="25400">
            <a:solidFill>
              <a:schemeClr val="bg2">
                <a:lumMod val="90000"/>
              </a:schemeClr>
            </a:solidFill>
            <a:prstDash val="solid"/>
          </a:ln>
        </p:spPr>
      </p:pic>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F0564857-C7A5-4D92-A07A-FE9E587A1A26}"/>
                  </a:ext>
                </a:extLst>
              </p:cNvPr>
              <p:cNvSpPr/>
              <p:nvPr/>
            </p:nvSpPr>
            <p:spPr>
              <a:xfrm>
                <a:off x="8980482" y="2835241"/>
                <a:ext cx="413190" cy="369332"/>
              </a:xfrm>
              <a:prstGeom prst="rect">
                <a:avLst/>
              </a:prstGeom>
            </p:spPr>
            <p:txBody>
              <a:bodyPr wrap="none">
                <a:spAutoFit/>
              </a:bodyPr>
              <a:lstStyle/>
              <a:p>
                <a14:m>
                  <m:oMath xmlns:m="http://schemas.openxmlformats.org/officeDocument/2006/math">
                    <m:sSub>
                      <m:sSubPr>
                        <m:ctrlPr>
                          <a:rPr lang="en-US" altLang="zh-CN" i="1">
                            <a:solidFill>
                              <a:schemeClr val="tx1">
                                <a:lumMod val="95000"/>
                                <a:lumOff val="5000"/>
                              </a:schemeClr>
                            </a:solidFill>
                            <a:latin typeface="Cambria Math" panose="02040503050406030204" pitchFamily="18" charset="0"/>
                          </a:rPr>
                        </m:ctrlPr>
                      </m:sSubPr>
                      <m:e>
                        <m:r>
                          <a:rPr lang="en-US" altLang="zh-CN" b="1" i="1">
                            <a:solidFill>
                              <a:schemeClr val="tx1">
                                <a:lumMod val="95000"/>
                                <a:lumOff val="5000"/>
                              </a:schemeClr>
                            </a:solidFill>
                            <a:latin typeface="Cambria Math" panose="02040503050406030204" pitchFamily="18" charset="0"/>
                          </a:rPr>
                          <m:t>𝑰</m:t>
                        </m:r>
                      </m:e>
                      <m:sub>
                        <m:r>
                          <a:rPr lang="en-US" altLang="zh-CN" i="1">
                            <a:solidFill>
                              <a:schemeClr val="tx1">
                                <a:lumMod val="95000"/>
                                <a:lumOff val="5000"/>
                              </a:schemeClr>
                            </a:solidFill>
                            <a:latin typeface="Cambria Math" panose="02040503050406030204" pitchFamily="18" charset="0"/>
                          </a:rPr>
                          <m:t>𝑖</m:t>
                        </m:r>
                      </m:sub>
                    </m:sSub>
                  </m:oMath>
                </a14:m>
                <a:r>
                  <a:rPr lang="en-US" altLang="zh-CN" dirty="0">
                    <a:solidFill>
                      <a:schemeClr val="tx1">
                        <a:lumMod val="95000"/>
                        <a:lumOff val="5000"/>
                      </a:schemeClr>
                    </a:solidFill>
                    <a:latin typeface="Calibri" panose="020F0502020204030204"/>
                  </a:rPr>
                  <a:t> </a:t>
                </a:r>
                <a:endParaRPr lang="zh-CN" altLang="en-US" dirty="0">
                  <a:solidFill>
                    <a:schemeClr val="tx1">
                      <a:lumMod val="95000"/>
                      <a:lumOff val="5000"/>
                    </a:schemeClr>
                  </a:solidFill>
                </a:endParaRPr>
              </a:p>
            </p:txBody>
          </p:sp>
        </mc:Choice>
        <mc:Fallback xmlns="">
          <p:sp>
            <p:nvSpPr>
              <p:cNvPr id="5" name="矩形 4">
                <a:extLst>
                  <a:ext uri="{FF2B5EF4-FFF2-40B4-BE49-F238E27FC236}">
                    <a16:creationId xmlns:a16="http://schemas.microsoft.com/office/drawing/2014/main" id="{F0564857-C7A5-4D92-A07A-FE9E587A1A26}"/>
                  </a:ext>
                </a:extLst>
              </p:cNvPr>
              <p:cNvSpPr>
                <a:spLocks noRot="1" noChangeAspect="1" noMove="1" noResize="1" noEditPoints="1" noAdjustHandles="1" noChangeArrowheads="1" noChangeShapeType="1" noTextEdit="1"/>
              </p:cNvSpPr>
              <p:nvPr/>
            </p:nvSpPr>
            <p:spPr>
              <a:xfrm>
                <a:off x="8980482" y="2835241"/>
                <a:ext cx="413190" cy="369332"/>
              </a:xfrm>
              <a:prstGeom prst="rect">
                <a:avLst/>
              </a:prstGeom>
              <a:blipFill>
                <a:blip r:embed="rId1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7" name="矩形 36">
                <a:extLst>
                  <a:ext uri="{FF2B5EF4-FFF2-40B4-BE49-F238E27FC236}">
                    <a16:creationId xmlns:a16="http://schemas.microsoft.com/office/drawing/2014/main" id="{CB6E5E02-9716-4B5A-8F04-21F940244E17}"/>
                  </a:ext>
                </a:extLst>
              </p:cNvPr>
              <p:cNvSpPr/>
              <p:nvPr/>
            </p:nvSpPr>
            <p:spPr>
              <a:xfrm>
                <a:off x="8980482" y="4401305"/>
                <a:ext cx="618054" cy="391646"/>
              </a:xfrm>
              <a:prstGeom prst="rect">
                <a:avLst/>
              </a:prstGeom>
            </p:spPr>
            <p:txBody>
              <a:bodyPr wrap="none">
                <a:spAutoFit/>
              </a:bodyPr>
              <a:lstStyle/>
              <a:p>
                <a14:m>
                  <m:oMath xmlns:m="http://schemas.openxmlformats.org/officeDocument/2006/math">
                    <m:sSub>
                      <m:sSubPr>
                        <m:ctrlPr>
                          <a:rPr lang="en-US" altLang="zh-CN" i="1" smtClean="0">
                            <a:solidFill>
                              <a:schemeClr val="tx1">
                                <a:lumMod val="95000"/>
                                <a:lumOff val="5000"/>
                              </a:schemeClr>
                            </a:solidFill>
                            <a:latin typeface="Cambria Math" panose="02040503050406030204" pitchFamily="18" charset="0"/>
                          </a:rPr>
                        </m:ctrlPr>
                      </m:sSubPr>
                      <m:e>
                        <m:r>
                          <a:rPr lang="en-US" altLang="zh-CN" b="1" i="1">
                            <a:solidFill>
                              <a:schemeClr val="tx1">
                                <a:lumMod val="95000"/>
                                <a:lumOff val="5000"/>
                              </a:schemeClr>
                            </a:solidFill>
                            <a:latin typeface="Cambria Math" panose="02040503050406030204" pitchFamily="18" charset="0"/>
                          </a:rPr>
                          <m:t>𝑰</m:t>
                        </m:r>
                      </m:e>
                      <m:sub>
                        <m:r>
                          <a:rPr lang="en-US" altLang="zh-CN" b="0" i="1" smtClean="0">
                            <a:solidFill>
                              <a:schemeClr val="tx1">
                                <a:lumMod val="95000"/>
                                <a:lumOff val="5000"/>
                              </a:schemeClr>
                            </a:solidFill>
                            <a:latin typeface="Cambria Math" panose="02040503050406030204" pitchFamily="18" charset="0"/>
                          </a:rPr>
                          <m:t>𝑗</m:t>
                        </m:r>
                        <m:r>
                          <a:rPr lang="en-US" altLang="zh-CN" b="0" i="1" smtClean="0">
                            <a:solidFill>
                              <a:schemeClr val="tx1">
                                <a:lumMod val="95000"/>
                                <a:lumOff val="5000"/>
                              </a:schemeClr>
                            </a:solidFill>
                            <a:latin typeface="Cambria Math" panose="02040503050406030204" pitchFamily="18" charset="0"/>
                          </a:rPr>
                          <m:t>→</m:t>
                        </m:r>
                        <m:r>
                          <a:rPr lang="en-US" altLang="zh-CN" i="1">
                            <a:solidFill>
                              <a:schemeClr val="tx1">
                                <a:lumMod val="95000"/>
                                <a:lumOff val="5000"/>
                              </a:schemeClr>
                            </a:solidFill>
                            <a:latin typeface="Cambria Math" panose="02040503050406030204" pitchFamily="18" charset="0"/>
                          </a:rPr>
                          <m:t>𝑖</m:t>
                        </m:r>
                      </m:sub>
                    </m:sSub>
                  </m:oMath>
                </a14:m>
                <a:r>
                  <a:rPr lang="en-US" altLang="zh-CN" dirty="0">
                    <a:solidFill>
                      <a:schemeClr val="tx1">
                        <a:lumMod val="95000"/>
                        <a:lumOff val="5000"/>
                      </a:schemeClr>
                    </a:solidFill>
                    <a:latin typeface="Calibri" panose="020F0502020204030204"/>
                  </a:rPr>
                  <a:t> </a:t>
                </a:r>
                <a:endParaRPr lang="zh-CN" altLang="en-US" dirty="0">
                  <a:solidFill>
                    <a:schemeClr val="tx1">
                      <a:lumMod val="95000"/>
                      <a:lumOff val="5000"/>
                    </a:schemeClr>
                  </a:solidFill>
                </a:endParaRPr>
              </a:p>
            </p:txBody>
          </p:sp>
        </mc:Choice>
        <mc:Fallback xmlns="">
          <p:sp>
            <p:nvSpPr>
              <p:cNvPr id="37" name="矩形 36">
                <a:extLst>
                  <a:ext uri="{FF2B5EF4-FFF2-40B4-BE49-F238E27FC236}">
                    <a16:creationId xmlns:a16="http://schemas.microsoft.com/office/drawing/2014/main" id="{CB6E5E02-9716-4B5A-8F04-21F940244E17}"/>
                  </a:ext>
                </a:extLst>
              </p:cNvPr>
              <p:cNvSpPr>
                <a:spLocks noRot="1" noChangeAspect="1" noMove="1" noResize="1" noEditPoints="1" noAdjustHandles="1" noChangeArrowheads="1" noChangeShapeType="1" noTextEdit="1"/>
              </p:cNvSpPr>
              <p:nvPr/>
            </p:nvSpPr>
            <p:spPr>
              <a:xfrm>
                <a:off x="8980482" y="4401305"/>
                <a:ext cx="618054" cy="391646"/>
              </a:xfrm>
              <a:prstGeom prst="rect">
                <a:avLst/>
              </a:prstGeom>
              <a:blipFill>
                <a:blip r:embed="rId17"/>
                <a:stretch>
                  <a:fillRect b="-781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5" name="对象 38">
                <a:extLst>
                  <a:ext uri="{FF2B5EF4-FFF2-40B4-BE49-F238E27FC236}">
                    <a16:creationId xmlns:a16="http://schemas.microsoft.com/office/drawing/2014/main" id="{A8F18C8B-30CD-4A13-A388-24E7F0CE0390}"/>
                  </a:ext>
                </a:extLst>
              </p:cNvPr>
              <p:cNvSpPr txBox="1"/>
              <p:nvPr/>
            </p:nvSpPr>
            <p:spPr>
              <a:xfrm>
                <a:off x="7903058" y="3645024"/>
                <a:ext cx="416116" cy="313612"/>
              </a:xfrm>
              <a:prstGeom prst="rect">
                <a:avLst/>
              </a:prstGeom>
            </p:spPr>
            <p:txBody>
              <a:bodyPr>
                <a:noAutofit/>
              </a:bodyPr>
              <a:lstStyle/>
              <a:p>
                <a:pPr/>
                <a14:m>
                  <m:oMathPara xmlns:m="http://schemas.openxmlformats.org/officeDocument/2006/math">
                    <m:oMathParaPr>
                      <m:jc m:val="left"/>
                    </m:oMathParaPr>
                    <m:oMath xmlns:m="http://schemas.openxmlformats.org/officeDocument/2006/math">
                      <m:sSub>
                        <m:sSubPr>
                          <m:ctrlPr>
                            <a:rPr lang="zh-CN" altLang="en-US" sz="2400" i="1" smtClean="0">
                              <a:solidFill>
                                <a:srgbClr val="000000"/>
                              </a:solidFill>
                              <a:latin typeface="Cambria Math" panose="02040503050406030204" pitchFamily="18" charset="0"/>
                            </a:rPr>
                          </m:ctrlPr>
                        </m:sSubPr>
                        <m:e>
                          <m:r>
                            <a:rPr lang="zh-CN" altLang="en-US" sz="2400" i="1" smtClean="0">
                              <a:solidFill>
                                <a:srgbClr val="000000"/>
                              </a:solidFill>
                              <a:latin typeface="Cambria Math" panose="02040503050406030204" pitchFamily="18" charset="0"/>
                            </a:rPr>
                            <m:t>𝐿</m:t>
                          </m:r>
                        </m:e>
                        <m:sub>
                          <m:r>
                            <a:rPr lang="en-US" altLang="zh-CN" sz="2400" b="0" i="1" smtClean="0">
                              <a:solidFill>
                                <a:srgbClr val="000000"/>
                              </a:solidFill>
                              <a:latin typeface="Cambria Math" panose="02040503050406030204" pitchFamily="18" charset="0"/>
                            </a:rPr>
                            <m:t>𝑝</m:t>
                          </m:r>
                        </m:sub>
                      </m:sSub>
                    </m:oMath>
                  </m:oMathPara>
                </a14:m>
                <a:endParaRPr lang="zh-CN" altLang="en-US" sz="2400" dirty="0"/>
              </a:p>
            </p:txBody>
          </p:sp>
        </mc:Choice>
        <mc:Fallback xmlns="">
          <p:sp>
            <p:nvSpPr>
              <p:cNvPr id="45" name="对象 38">
                <a:extLst>
                  <a:ext uri="{FF2B5EF4-FFF2-40B4-BE49-F238E27FC236}">
                    <a16:creationId xmlns:a16="http://schemas.microsoft.com/office/drawing/2014/main" id="{A8F18C8B-30CD-4A13-A388-24E7F0CE0390}"/>
                  </a:ext>
                </a:extLst>
              </p:cNvPr>
              <p:cNvSpPr txBox="1">
                <a:spLocks noRot="1" noChangeAspect="1" noMove="1" noResize="1" noEditPoints="1" noAdjustHandles="1" noChangeArrowheads="1" noChangeShapeType="1" noTextEdit="1"/>
              </p:cNvSpPr>
              <p:nvPr/>
            </p:nvSpPr>
            <p:spPr>
              <a:xfrm>
                <a:off x="7903058" y="3645024"/>
                <a:ext cx="416116" cy="313612"/>
              </a:xfrm>
              <a:prstGeom prst="rect">
                <a:avLst/>
              </a:prstGeom>
              <a:blipFill>
                <a:blip r:embed="rId18"/>
                <a:stretch>
                  <a:fillRect l="-2899" r="-13043" b="-66667"/>
                </a:stretch>
              </a:blipFill>
            </p:spPr>
            <p:txBody>
              <a:bodyPr/>
              <a:lstStyle/>
              <a:p>
                <a:r>
                  <a:rPr lang="zh-CN" altLang="en-US">
                    <a:noFill/>
                  </a:rPr>
                  <a:t> </a:t>
                </a:r>
              </a:p>
            </p:txBody>
          </p:sp>
        </mc:Fallback>
      </mc:AlternateContent>
      <p:sp>
        <p:nvSpPr>
          <p:cNvPr id="46" name="矩形 45">
            <a:extLst>
              <a:ext uri="{FF2B5EF4-FFF2-40B4-BE49-F238E27FC236}">
                <a16:creationId xmlns:a16="http://schemas.microsoft.com/office/drawing/2014/main" id="{7D3B867D-4EF4-4777-A03C-F5B46276536A}"/>
              </a:ext>
            </a:extLst>
          </p:cNvPr>
          <p:cNvSpPr/>
          <p:nvPr/>
        </p:nvSpPr>
        <p:spPr>
          <a:xfrm>
            <a:off x="7558357" y="4057908"/>
            <a:ext cx="1138424" cy="523220"/>
          </a:xfrm>
          <a:prstGeom prst="rect">
            <a:avLst/>
          </a:prstGeom>
        </p:spPr>
        <p:txBody>
          <a:bodyPr wrap="square">
            <a:spAutoFit/>
          </a:bodyPr>
          <a:lstStyle/>
          <a:p>
            <a:pPr algn="ctr" defTabSz="457200"/>
            <a:r>
              <a:rPr lang="en-US" altLang="zh-CN" sz="1400" dirty="0">
                <a:solidFill>
                  <a:prstClr val="black"/>
                </a:solidFill>
                <a:latin typeface="Calibri" panose="020F0502020204030204"/>
              </a:rPr>
              <a:t>Photometric</a:t>
            </a:r>
          </a:p>
          <a:p>
            <a:pPr algn="ctr" defTabSz="457200"/>
            <a:r>
              <a:rPr lang="en-US" altLang="zh-CN" sz="1400" dirty="0">
                <a:solidFill>
                  <a:prstClr val="black"/>
                </a:solidFill>
                <a:latin typeface="Calibri" panose="020F0502020204030204"/>
              </a:rPr>
              <a:t>Consistency</a:t>
            </a:r>
            <a:endParaRPr lang="zh-CN" altLang="en-US" sz="1400" dirty="0">
              <a:solidFill>
                <a:prstClr val="black"/>
              </a:solidFill>
              <a:latin typeface="Calibri" panose="020F0502020204030204"/>
            </a:endParaRPr>
          </a:p>
        </p:txBody>
      </p:sp>
      <p:cxnSp>
        <p:nvCxnSpPr>
          <p:cNvPr id="17" name="连接符: 肘形 16">
            <a:extLst>
              <a:ext uri="{FF2B5EF4-FFF2-40B4-BE49-F238E27FC236}">
                <a16:creationId xmlns:a16="http://schemas.microsoft.com/office/drawing/2014/main" id="{036B1C85-9474-43BC-9FE0-0B0A973BAB99}"/>
              </a:ext>
            </a:extLst>
          </p:cNvPr>
          <p:cNvCxnSpPr>
            <a:cxnSpLocks/>
            <a:stCxn id="146" idx="1"/>
            <a:endCxn id="46" idx="2"/>
          </p:cNvCxnSpPr>
          <p:nvPr/>
        </p:nvCxnSpPr>
        <p:spPr>
          <a:xfrm rot="10800000">
            <a:off x="8127570" y="4581128"/>
            <a:ext cx="852913" cy="352308"/>
          </a:xfrm>
          <a:prstGeom prst="bentConnector2">
            <a:avLst/>
          </a:prstGeom>
          <a:noFill/>
          <a:ln w="38100" cap="flat" cmpd="sng" algn="ctr">
            <a:solidFill>
              <a:schemeClr val="tx1">
                <a:lumMod val="75000"/>
                <a:lumOff val="25000"/>
              </a:schemeClr>
            </a:solidFill>
            <a:prstDash val="solid"/>
            <a:miter lim="800000"/>
            <a:tailEnd type="triangle" w="lg" len="lg"/>
          </a:ln>
          <a:effectLst/>
        </p:spPr>
      </p:cxnSp>
      <p:cxnSp>
        <p:nvCxnSpPr>
          <p:cNvPr id="54" name="连接符: 肘形 53">
            <a:extLst>
              <a:ext uri="{FF2B5EF4-FFF2-40B4-BE49-F238E27FC236}">
                <a16:creationId xmlns:a16="http://schemas.microsoft.com/office/drawing/2014/main" id="{00F357AA-172F-4978-A0A3-14DE3BCF3D25}"/>
              </a:ext>
            </a:extLst>
          </p:cNvPr>
          <p:cNvCxnSpPr>
            <a:cxnSpLocks/>
            <a:stCxn id="145" idx="1"/>
            <a:endCxn id="45" idx="0"/>
          </p:cNvCxnSpPr>
          <p:nvPr/>
        </p:nvCxnSpPr>
        <p:spPr>
          <a:xfrm rot="10800000" flipV="1">
            <a:off x="8111116" y="3341074"/>
            <a:ext cx="869366" cy="303949"/>
          </a:xfrm>
          <a:prstGeom prst="bentConnector2">
            <a:avLst/>
          </a:prstGeom>
          <a:noFill/>
          <a:ln w="38100" cap="flat" cmpd="sng" algn="ctr">
            <a:solidFill>
              <a:schemeClr val="tx1">
                <a:lumMod val="75000"/>
                <a:lumOff val="25000"/>
              </a:schemeClr>
            </a:solidFill>
            <a:prstDash val="solid"/>
            <a:miter lim="800000"/>
            <a:tailEnd type="triangle" w="lg" len="lg"/>
          </a:ln>
          <a:effectLst/>
        </p:spPr>
      </p:cxnSp>
      <p:sp>
        <p:nvSpPr>
          <p:cNvPr id="73" name="矩形 72">
            <a:extLst>
              <a:ext uri="{FF2B5EF4-FFF2-40B4-BE49-F238E27FC236}">
                <a16:creationId xmlns:a16="http://schemas.microsoft.com/office/drawing/2014/main" id="{115AE5EE-DA18-474C-A6F2-EB5C1AFC0600}"/>
              </a:ext>
            </a:extLst>
          </p:cNvPr>
          <p:cNvSpPr/>
          <p:nvPr/>
        </p:nvSpPr>
        <p:spPr>
          <a:xfrm>
            <a:off x="6929406" y="2595471"/>
            <a:ext cx="2210284" cy="646331"/>
          </a:xfrm>
          <a:prstGeom prst="rect">
            <a:avLst/>
          </a:prstGeom>
        </p:spPr>
        <p:txBody>
          <a:bodyPr wrap="square">
            <a:spAutoFit/>
          </a:bodyPr>
          <a:lstStyle/>
          <a:p>
            <a:pPr algn="ctr" defTabSz="457200"/>
            <a:r>
              <a:rPr lang="en-US" altLang="zh-CN" b="1" dirty="0">
                <a:solidFill>
                  <a:srgbClr val="002060"/>
                </a:solidFill>
              </a:rPr>
              <a:t>Self-Supervised</a:t>
            </a:r>
          </a:p>
          <a:p>
            <a:pPr algn="ctr" defTabSz="457200"/>
            <a:r>
              <a:rPr lang="en-US" altLang="zh-CN" b="1" dirty="0">
                <a:solidFill>
                  <a:srgbClr val="002060"/>
                </a:solidFill>
              </a:rPr>
              <a:t>Training Signal </a:t>
            </a:r>
            <a:endParaRPr lang="zh-CN" altLang="en-US" b="1" dirty="0">
              <a:solidFill>
                <a:srgbClr val="002060"/>
              </a:solidFill>
            </a:endParaRPr>
          </a:p>
        </p:txBody>
      </p:sp>
      <p:cxnSp>
        <p:nvCxnSpPr>
          <p:cNvPr id="74" name="直接箭头连接符 73">
            <a:extLst>
              <a:ext uri="{FF2B5EF4-FFF2-40B4-BE49-F238E27FC236}">
                <a16:creationId xmlns:a16="http://schemas.microsoft.com/office/drawing/2014/main" id="{131F10F5-653D-4716-BF9C-02D05A0089EB}"/>
              </a:ext>
            </a:extLst>
          </p:cNvPr>
          <p:cNvCxnSpPr>
            <a:cxnSpLocks/>
          </p:cNvCxnSpPr>
          <p:nvPr/>
        </p:nvCxnSpPr>
        <p:spPr>
          <a:xfrm flipH="1">
            <a:off x="7104112" y="3924041"/>
            <a:ext cx="648072" cy="0"/>
          </a:xfrm>
          <a:prstGeom prst="straightConnector1">
            <a:avLst/>
          </a:prstGeom>
          <a:noFill/>
          <a:ln w="38100" cap="flat" cmpd="sng" algn="ctr">
            <a:solidFill>
              <a:sysClr val="windowText" lastClr="000000">
                <a:lumMod val="75000"/>
                <a:lumOff val="25000"/>
              </a:sysClr>
            </a:solidFill>
            <a:prstDash val="sysDash"/>
            <a:miter lim="800000"/>
            <a:tailEnd type="triangle" w="lg" len="lg"/>
          </a:ln>
          <a:effectLst/>
        </p:spPr>
      </p:cxnSp>
    </p:spTree>
    <p:extLst>
      <p:ext uri="{BB962C8B-B14F-4D97-AF65-F5344CB8AC3E}">
        <p14:creationId xmlns:p14="http://schemas.microsoft.com/office/powerpoint/2010/main" val="27682126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fade">
                                      <p:cBhvr>
                                        <p:cTn id="7" dur="1000"/>
                                        <p:tgtEl>
                                          <p:spTgt spid="146"/>
                                        </p:tgtEl>
                                      </p:cBhvr>
                                    </p:animEffect>
                                  </p:childTnLst>
                                </p:cTn>
                              </p:par>
                              <p:par>
                                <p:cTn id="8" presetID="10" presetClass="entr" presetSubtype="0" fill="hold" nodeType="withEffect">
                                  <p:stCondLst>
                                    <p:cond delay="0"/>
                                  </p:stCondLst>
                                  <p:childTnLst>
                                    <p:set>
                                      <p:cBhvr>
                                        <p:cTn id="9" dur="1" fill="hold">
                                          <p:stCondLst>
                                            <p:cond delay="0"/>
                                          </p:stCondLst>
                                        </p:cTn>
                                        <p:tgtEl>
                                          <p:spTgt spid="145"/>
                                        </p:tgtEl>
                                        <p:attrNameLst>
                                          <p:attrName>style.visibility</p:attrName>
                                        </p:attrNameLst>
                                      </p:cBhvr>
                                      <p:to>
                                        <p:strVal val="visible"/>
                                      </p:to>
                                    </p:set>
                                    <p:animEffect transition="in" filter="fade">
                                      <p:cBhvr>
                                        <p:cTn id="10" dur="1000"/>
                                        <p:tgtEl>
                                          <p:spTgt spid="145"/>
                                        </p:tgtEl>
                                      </p:cBhvr>
                                    </p:animEffect>
                                  </p:childTnLst>
                                </p:cTn>
                              </p:par>
                              <p:par>
                                <p:cTn id="11" presetID="0" presetClass="path" presetSubtype="0" accel="50000" decel="50000" fill="hold" nodeType="withEffect">
                                  <p:stCondLst>
                                    <p:cond delay="0"/>
                                  </p:stCondLst>
                                  <p:childTnLst>
                                    <p:animMotion origin="layout" path="M -0.33372 -0.00162 L -1.25E-6 -4.44444E-6 " pathEditMode="relative" rAng="0" ptsTypes="AA">
                                      <p:cBhvr>
                                        <p:cTn id="12" dur="2000" fill="hold"/>
                                        <p:tgtEl>
                                          <p:spTgt spid="146"/>
                                        </p:tgtEl>
                                        <p:attrNameLst>
                                          <p:attrName>ppt_x</p:attrName>
                                          <p:attrName>ppt_y</p:attrName>
                                        </p:attrNameLst>
                                      </p:cBhvr>
                                      <p:rCtr x="16680" y="69"/>
                                    </p:animMotion>
                                  </p:childTnLst>
                                </p:cTn>
                              </p:par>
                              <p:par>
                                <p:cTn id="13" presetID="0" presetClass="path" presetSubtype="0" accel="50000" decel="50000" fill="hold" nodeType="withEffect">
                                  <p:stCondLst>
                                    <p:cond delay="0"/>
                                  </p:stCondLst>
                                  <p:childTnLst>
                                    <p:animMotion origin="layout" path="M -0.63542 0.00671 L -1.25E-6 1.48148E-6 " pathEditMode="relative" rAng="0" ptsTypes="AA">
                                      <p:cBhvr>
                                        <p:cTn id="14" dur="2000" fill="hold"/>
                                        <p:tgtEl>
                                          <p:spTgt spid="145"/>
                                        </p:tgtEl>
                                        <p:attrNameLst>
                                          <p:attrName>ppt_x</p:attrName>
                                          <p:attrName>ppt_y</p:attrName>
                                        </p:attrNameLst>
                                      </p:cBhvr>
                                      <p:rCtr x="31771" y="-347"/>
                                    </p:animMotion>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73"/>
                                        </p:tgtEl>
                                        <p:attrNameLst>
                                          <p:attrName>style.visibility</p:attrName>
                                        </p:attrNameLst>
                                      </p:cBhvr>
                                      <p:to>
                                        <p:strVal val="visible"/>
                                      </p:to>
                                    </p:set>
                                    <p:animEffect transition="in" filter="fade">
                                      <p:cBhvr>
                                        <p:cTn id="25" dur="500"/>
                                        <p:tgtEl>
                                          <p:spTgt spid="7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500"/>
                                        <p:tgtEl>
                                          <p:spTgt spid="4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500"/>
                                        <p:tgtEl>
                                          <p:spTgt spid="46"/>
                                        </p:tgtEl>
                                      </p:cBhvr>
                                    </p:animEffect>
                                  </p:childTnLst>
                                </p:cTn>
                              </p:par>
                              <p:par>
                                <p:cTn id="32" presetID="10"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nodeType="with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fade">
                                      <p:cBhvr>
                                        <p:cTn id="37" dur="500"/>
                                        <p:tgtEl>
                                          <p:spTgt spid="54"/>
                                        </p:tgtEl>
                                      </p:cBhvr>
                                    </p:animEffect>
                                  </p:childTnLst>
                                </p:cTn>
                              </p:par>
                              <p:par>
                                <p:cTn id="38" presetID="10" presetClass="entr" presetSubtype="0" fill="hold" nodeType="withEffect">
                                  <p:stCondLst>
                                    <p:cond delay="0"/>
                                  </p:stCondLst>
                                  <p:childTnLst>
                                    <p:set>
                                      <p:cBhvr>
                                        <p:cTn id="39" dur="1" fill="hold">
                                          <p:stCondLst>
                                            <p:cond delay="0"/>
                                          </p:stCondLst>
                                        </p:cTn>
                                        <p:tgtEl>
                                          <p:spTgt spid="74"/>
                                        </p:tgtEl>
                                        <p:attrNameLst>
                                          <p:attrName>style.visibility</p:attrName>
                                        </p:attrNameLst>
                                      </p:cBhvr>
                                      <p:to>
                                        <p:strVal val="visible"/>
                                      </p:to>
                                    </p:set>
                                    <p:animEffect transition="in" filter="fade">
                                      <p:cBhvr>
                                        <p:cTn id="40"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7" grpId="0"/>
      <p:bldP spid="45" grpId="0"/>
      <p:bldP spid="46" grpId="0"/>
      <p:bldP spid="7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组合 59">
            <a:extLst>
              <a:ext uri="{FF2B5EF4-FFF2-40B4-BE49-F238E27FC236}">
                <a16:creationId xmlns:a16="http://schemas.microsoft.com/office/drawing/2014/main" id="{5DAB6C1F-CEEC-4042-A543-2EC58DCFC06F}"/>
              </a:ext>
            </a:extLst>
          </p:cNvPr>
          <p:cNvGrpSpPr/>
          <p:nvPr/>
        </p:nvGrpSpPr>
        <p:grpSpPr>
          <a:xfrm>
            <a:off x="5715316" y="3608748"/>
            <a:ext cx="2142079" cy="1380725"/>
            <a:chOff x="8307604" y="3656878"/>
            <a:chExt cx="2142079" cy="1380725"/>
          </a:xfrm>
        </p:grpSpPr>
        <p:cxnSp>
          <p:nvCxnSpPr>
            <p:cNvPr id="152" name="直接连接符 151">
              <a:extLst>
                <a:ext uri="{FF2B5EF4-FFF2-40B4-BE49-F238E27FC236}">
                  <a16:creationId xmlns:a16="http://schemas.microsoft.com/office/drawing/2014/main" id="{90DAB82D-0E42-4AAF-B3A9-173EF24F09C7}"/>
                </a:ext>
              </a:extLst>
            </p:cNvPr>
            <p:cNvCxnSpPr>
              <a:cxnSpLocks/>
            </p:cNvCxnSpPr>
            <p:nvPr/>
          </p:nvCxnSpPr>
          <p:spPr>
            <a:xfrm flipH="1">
              <a:off x="9049729" y="3656878"/>
              <a:ext cx="1399954" cy="1380725"/>
            </a:xfrm>
            <a:prstGeom prst="line">
              <a:avLst/>
            </a:prstGeom>
            <a:noFill/>
            <a:ln w="19050" cap="rnd" cmpd="sng" algn="ctr">
              <a:solidFill>
                <a:schemeClr val="accent6"/>
              </a:solidFill>
              <a:prstDash val="sysDot"/>
              <a:miter lim="800000"/>
              <a:headEnd type="none" w="sm" len="sm"/>
            </a:ln>
            <a:effectLst/>
          </p:spPr>
        </p:cxnSp>
        <p:grpSp>
          <p:nvGrpSpPr>
            <p:cNvPr id="189" name="组合 188">
              <a:extLst>
                <a:ext uri="{FF2B5EF4-FFF2-40B4-BE49-F238E27FC236}">
                  <a16:creationId xmlns:a16="http://schemas.microsoft.com/office/drawing/2014/main" id="{11940151-65A5-409D-8DD1-9142ECA62AF6}"/>
                </a:ext>
              </a:extLst>
            </p:cNvPr>
            <p:cNvGrpSpPr/>
            <p:nvPr/>
          </p:nvGrpSpPr>
          <p:grpSpPr>
            <a:xfrm>
              <a:off x="8307604" y="4149371"/>
              <a:ext cx="614516" cy="471441"/>
              <a:chOff x="2895427" y="3468489"/>
              <a:chExt cx="804450" cy="617154"/>
            </a:xfrm>
          </p:grpSpPr>
          <p:grpSp>
            <p:nvGrpSpPr>
              <p:cNvPr id="190" name="组合 189">
                <a:extLst>
                  <a:ext uri="{FF2B5EF4-FFF2-40B4-BE49-F238E27FC236}">
                    <a16:creationId xmlns:a16="http://schemas.microsoft.com/office/drawing/2014/main" id="{9CDA8F01-70DC-4110-9BBB-508FAB3F2729}"/>
                  </a:ext>
                </a:extLst>
              </p:cNvPr>
              <p:cNvGrpSpPr/>
              <p:nvPr/>
            </p:nvGrpSpPr>
            <p:grpSpPr>
              <a:xfrm>
                <a:off x="2895427" y="3468489"/>
                <a:ext cx="804450" cy="509814"/>
                <a:chOff x="4656659" y="4532077"/>
                <a:chExt cx="804450" cy="509814"/>
              </a:xfrm>
            </p:grpSpPr>
            <p:pic>
              <p:nvPicPr>
                <p:cNvPr id="192" name="图片 191">
                  <a:extLst>
                    <a:ext uri="{FF2B5EF4-FFF2-40B4-BE49-F238E27FC236}">
                      <a16:creationId xmlns:a16="http://schemas.microsoft.com/office/drawing/2014/main" id="{E09A4F95-97CA-4C03-B993-DA2867D7A089}"/>
                    </a:ext>
                  </a:extLst>
                </p:cNvPr>
                <p:cNvPicPr>
                  <a:picLocks noChangeAspect="1"/>
                </p:cNvPicPr>
                <p:nvPr/>
              </p:nvPicPr>
              <p:blipFill>
                <a:blip r:embed="rId3"/>
                <a:stretch>
                  <a:fillRect/>
                </a:stretch>
              </p:blipFill>
              <p:spPr>
                <a:xfrm>
                  <a:off x="5146785" y="4532077"/>
                  <a:ext cx="314324" cy="315232"/>
                </a:xfrm>
                <a:prstGeom prst="rect">
                  <a:avLst/>
                </a:prstGeom>
              </p:spPr>
            </p:pic>
            <p:pic>
              <p:nvPicPr>
                <p:cNvPr id="193" name="图片 192">
                  <a:extLst>
                    <a:ext uri="{FF2B5EF4-FFF2-40B4-BE49-F238E27FC236}">
                      <a16:creationId xmlns:a16="http://schemas.microsoft.com/office/drawing/2014/main" id="{D1D59DCC-B123-4D6F-9FFB-666A88F6ACEB}"/>
                    </a:ext>
                  </a:extLst>
                </p:cNvPr>
                <p:cNvPicPr>
                  <a:picLocks noChangeAspect="1"/>
                </p:cNvPicPr>
                <p:nvPr/>
              </p:nvPicPr>
              <p:blipFill>
                <a:blip r:embed="rId3"/>
                <a:stretch>
                  <a:fillRect/>
                </a:stretch>
              </p:blipFill>
              <p:spPr>
                <a:xfrm rot="16200000">
                  <a:off x="4657113" y="4715392"/>
                  <a:ext cx="314324" cy="315232"/>
                </a:xfrm>
                <a:prstGeom prst="rect">
                  <a:avLst/>
                </a:prstGeom>
              </p:spPr>
            </p:pic>
            <p:sp>
              <p:nvSpPr>
                <p:cNvPr id="194" name="弧形 193">
                  <a:extLst>
                    <a:ext uri="{FF2B5EF4-FFF2-40B4-BE49-F238E27FC236}">
                      <a16:creationId xmlns:a16="http://schemas.microsoft.com/office/drawing/2014/main" id="{E59D6B0E-059B-4AC4-A986-DB3D39794836}"/>
                    </a:ext>
                  </a:extLst>
                </p:cNvPr>
                <p:cNvSpPr/>
                <p:nvPr/>
              </p:nvSpPr>
              <p:spPr>
                <a:xfrm rot="20716384">
                  <a:off x="4844270" y="4610979"/>
                  <a:ext cx="500952" cy="430912"/>
                </a:xfrm>
                <a:prstGeom prst="arc">
                  <a:avLst>
                    <a:gd name="adj1" fmla="val 13673736"/>
                    <a:gd name="adj2" fmla="val 17541817"/>
                  </a:avLst>
                </a:prstGeom>
                <a:ln w="19050" cap="rnd">
                  <a:solidFill>
                    <a:schemeClr val="tx1">
                      <a:lumMod val="75000"/>
                      <a:lumOff val="25000"/>
                    </a:schemeClr>
                  </a:solidFill>
                  <a:round/>
                  <a:headEnd type="none"/>
                  <a:tailEnd type="stealth"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mc:AlternateContent xmlns:mc="http://schemas.openxmlformats.org/markup-compatibility/2006" xmlns:a14="http://schemas.microsoft.com/office/drawing/2010/main">
            <mc:Choice Requires="a14">
              <p:sp>
                <p:nvSpPr>
                  <p:cNvPr id="191" name="文本框 190">
                    <a:extLst>
                      <a:ext uri="{FF2B5EF4-FFF2-40B4-BE49-F238E27FC236}">
                        <a16:creationId xmlns:a16="http://schemas.microsoft.com/office/drawing/2014/main" id="{E7437383-0AB9-4E16-BB2D-F2DCF3399B6D}"/>
                      </a:ext>
                    </a:extLst>
                  </p:cNvPr>
                  <p:cNvSpPr txBox="1"/>
                  <p:nvPr/>
                </p:nvSpPr>
                <p:spPr>
                  <a:xfrm>
                    <a:off x="3284458" y="3819608"/>
                    <a:ext cx="321435" cy="266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b="0" i="1" smtClean="0">
                                  <a:latin typeface="Cambria Math" panose="02040503050406030204" pitchFamily="18" charset="0"/>
                                </a:rPr>
                              </m:ctrlPr>
                            </m:sSubPr>
                            <m:e>
                              <m:r>
                                <a:rPr lang="en-US" altLang="zh-CN" sz="1600" b="1" i="1" smtClean="0">
                                  <a:latin typeface="Cambria Math" panose="02040503050406030204" pitchFamily="18" charset="0"/>
                                </a:rPr>
                                <m:t>𝑻</m:t>
                              </m:r>
                            </m:e>
                            <m:sub>
                              <m:r>
                                <a:rPr lang="en-US" altLang="zh-CN" sz="1600" b="0" i="1" smtClean="0">
                                  <a:latin typeface="Cambria Math" panose="02040503050406030204" pitchFamily="18" charset="0"/>
                                </a:rPr>
                                <m:t>𝑖𝑗</m:t>
                              </m:r>
                            </m:sub>
                          </m:sSub>
                        </m:oMath>
                      </m:oMathPara>
                    </a14:m>
                    <a:endParaRPr lang="zh-CN" altLang="en-US" dirty="0"/>
                  </a:p>
                </p:txBody>
              </p:sp>
            </mc:Choice>
            <mc:Fallback xmlns="">
              <p:sp>
                <p:nvSpPr>
                  <p:cNvPr id="115" name="文本框 114">
                    <a:extLst>
                      <a:ext uri="{FF2B5EF4-FFF2-40B4-BE49-F238E27FC236}">
                        <a16:creationId xmlns:a16="http://schemas.microsoft.com/office/drawing/2014/main" id="{B847822E-F4DC-4B9B-8DD9-0D3F1C952B1E}"/>
                      </a:ext>
                    </a:extLst>
                  </p:cNvPr>
                  <p:cNvSpPr txBox="1">
                    <a:spLocks noRot="1" noChangeAspect="1" noMove="1" noResize="1" noEditPoints="1" noAdjustHandles="1" noChangeArrowheads="1" noChangeShapeType="1" noTextEdit="1"/>
                  </p:cNvSpPr>
                  <p:nvPr/>
                </p:nvSpPr>
                <p:spPr>
                  <a:xfrm>
                    <a:off x="3284458" y="3819608"/>
                    <a:ext cx="321435" cy="266035"/>
                  </a:xfrm>
                  <a:prstGeom prst="rect">
                    <a:avLst/>
                  </a:prstGeom>
                  <a:blipFill>
                    <a:blip r:embed="rId7"/>
                    <a:stretch>
                      <a:fillRect l="-30000" r="-27500" b="-64706"/>
                    </a:stretch>
                  </a:blipFill>
                </p:spPr>
                <p:txBody>
                  <a:bodyPr/>
                  <a:lstStyle/>
                  <a:p>
                    <a:r>
                      <a:rPr lang="zh-CN" altLang="en-US">
                        <a:noFill/>
                      </a:rPr>
                      <a:t> </a:t>
                    </a:r>
                  </a:p>
                </p:txBody>
              </p:sp>
            </mc:Fallback>
          </mc:AlternateContent>
        </p:grpSp>
      </p:grpSp>
      <p:sp>
        <p:nvSpPr>
          <p:cNvPr id="2" name="标题 1">
            <a:extLst>
              <a:ext uri="{FF2B5EF4-FFF2-40B4-BE49-F238E27FC236}">
                <a16:creationId xmlns:a16="http://schemas.microsoft.com/office/drawing/2014/main" id="{F6ED519A-F57D-4E31-B550-35A760B2E666}"/>
              </a:ext>
            </a:extLst>
          </p:cNvPr>
          <p:cNvSpPr>
            <a:spLocks noGrp="1"/>
          </p:cNvSpPr>
          <p:nvPr>
            <p:ph type="title"/>
          </p:nvPr>
        </p:nvSpPr>
        <p:spPr>
          <a:xfrm>
            <a:off x="711200" y="274638"/>
            <a:ext cx="10871200" cy="1020762"/>
          </a:xfrm>
        </p:spPr>
        <p:txBody>
          <a:bodyPr/>
          <a:lstStyle/>
          <a:p>
            <a:r>
              <a:rPr lang="en-US" altLang="zh-CN" sz="3600" dirty="0">
                <a:latin typeface="Comic Sans MS" panose="030F0702030302020204" pitchFamily="66" charset="0"/>
              </a:rPr>
              <a:t>Motion-optical Flow Instructed </a:t>
            </a:r>
            <a:br>
              <a:rPr lang="en-US" altLang="zh-CN" sz="3600" dirty="0">
                <a:latin typeface="Comic Sans MS" panose="030F0702030302020204" pitchFamily="66" charset="0"/>
              </a:rPr>
            </a:br>
            <a:r>
              <a:rPr lang="en-US" altLang="zh-CN" sz="3600" dirty="0">
                <a:latin typeface="Comic Sans MS" panose="030F0702030302020204" pitchFamily="66" charset="0"/>
              </a:rPr>
              <a:t>Self-supervised Framework</a:t>
            </a:r>
            <a:endParaRPr lang="zh-CN" altLang="en-US" sz="3600" dirty="0">
              <a:latin typeface="Comic Sans MS" panose="030F0702030302020204" pitchFamily="66" charset="0"/>
            </a:endParaRPr>
          </a:p>
        </p:txBody>
      </p:sp>
      <p:sp>
        <p:nvSpPr>
          <p:cNvPr id="3" name="内容占位符 2">
            <a:extLst>
              <a:ext uri="{FF2B5EF4-FFF2-40B4-BE49-F238E27FC236}">
                <a16:creationId xmlns:a16="http://schemas.microsoft.com/office/drawing/2014/main" id="{FD3B0865-5E9D-4C26-BD28-0670D9A03062}"/>
              </a:ext>
            </a:extLst>
          </p:cNvPr>
          <p:cNvSpPr>
            <a:spLocks noGrp="1"/>
          </p:cNvSpPr>
          <p:nvPr>
            <p:ph idx="1"/>
          </p:nvPr>
        </p:nvSpPr>
        <p:spPr>
          <a:xfrm>
            <a:off x="719404" y="1600200"/>
            <a:ext cx="6888764" cy="480921"/>
          </a:xfrm>
        </p:spPr>
        <p:txBody>
          <a:bodyPr/>
          <a:lstStyle/>
          <a:p>
            <a:r>
              <a:rPr lang="en-US" altLang="zh-CN" sz="2400" dirty="0"/>
              <a:t>Motion-Optical Flow Constraint</a:t>
            </a:r>
            <a:endParaRPr lang="zh-CN" altLang="en-US" sz="2400" dirty="0"/>
          </a:p>
        </p:txBody>
      </p:sp>
      <p:sp>
        <p:nvSpPr>
          <p:cNvPr id="4" name="灯片编号占位符 3">
            <a:extLst>
              <a:ext uri="{FF2B5EF4-FFF2-40B4-BE49-F238E27FC236}">
                <a16:creationId xmlns:a16="http://schemas.microsoft.com/office/drawing/2014/main" id="{B5160C23-4657-40A3-A540-5575C53CB733}"/>
              </a:ext>
            </a:extLst>
          </p:cNvPr>
          <p:cNvSpPr>
            <a:spLocks noGrp="1"/>
          </p:cNvSpPr>
          <p:nvPr>
            <p:ph type="sldNum" sz="quarter" idx="12"/>
          </p:nvPr>
        </p:nvSpPr>
        <p:spPr>
          <a:xfrm>
            <a:off x="9011840" y="6381328"/>
            <a:ext cx="2844800" cy="476250"/>
          </a:xfrm>
        </p:spPr>
        <p:txBody>
          <a:bodyPr/>
          <a:lstStyle/>
          <a:p>
            <a:fld id="{87AB51E9-348C-4DC8-84CE-839F8B9DCC07}" type="slidenum">
              <a:rPr lang="en-US" altLang="zh-CN" smtClean="0"/>
              <a:t>14</a:t>
            </a:fld>
            <a:endParaRPr lang="en-US" altLang="zh-CN"/>
          </a:p>
        </p:txBody>
      </p:sp>
      <p:cxnSp>
        <p:nvCxnSpPr>
          <p:cNvPr id="153" name="直接连接符 152">
            <a:extLst>
              <a:ext uri="{FF2B5EF4-FFF2-40B4-BE49-F238E27FC236}">
                <a16:creationId xmlns:a16="http://schemas.microsoft.com/office/drawing/2014/main" id="{F998120D-2F68-4CD5-BB87-4C68C0131A0A}"/>
              </a:ext>
            </a:extLst>
          </p:cNvPr>
          <p:cNvCxnSpPr>
            <a:cxnSpLocks/>
          </p:cNvCxnSpPr>
          <p:nvPr/>
        </p:nvCxnSpPr>
        <p:spPr>
          <a:xfrm flipH="1">
            <a:off x="5494584" y="4991418"/>
            <a:ext cx="973017" cy="0"/>
          </a:xfrm>
          <a:prstGeom prst="line">
            <a:avLst/>
          </a:prstGeom>
          <a:noFill/>
          <a:ln w="19050" cap="rnd" cmpd="sng" algn="ctr">
            <a:solidFill>
              <a:srgbClr val="44546A"/>
            </a:solidFill>
            <a:prstDash val="solid"/>
            <a:miter lim="800000"/>
            <a:headEnd type="none" w="sm" len="sm"/>
          </a:ln>
          <a:effectLst/>
        </p:spPr>
      </p:cxnSp>
      <p:cxnSp>
        <p:nvCxnSpPr>
          <p:cNvPr id="156" name="直接连接符 155">
            <a:extLst>
              <a:ext uri="{FF2B5EF4-FFF2-40B4-BE49-F238E27FC236}">
                <a16:creationId xmlns:a16="http://schemas.microsoft.com/office/drawing/2014/main" id="{6A5317F4-F01A-44D3-B5BC-1BE75210AA4C}"/>
              </a:ext>
            </a:extLst>
          </p:cNvPr>
          <p:cNvCxnSpPr>
            <a:cxnSpLocks/>
          </p:cNvCxnSpPr>
          <p:nvPr/>
        </p:nvCxnSpPr>
        <p:spPr>
          <a:xfrm flipH="1" flipV="1">
            <a:off x="6256653" y="2737178"/>
            <a:ext cx="1017880" cy="1446271"/>
          </a:xfrm>
          <a:prstGeom prst="line">
            <a:avLst/>
          </a:prstGeom>
          <a:noFill/>
          <a:ln w="25400" cap="rnd" cmpd="sng" algn="ctr">
            <a:solidFill>
              <a:srgbClr val="44546A"/>
            </a:solidFill>
            <a:prstDash val="solid"/>
            <a:miter lim="800000"/>
            <a:headEnd type="none" w="sm" len="sm"/>
          </a:ln>
          <a:effectLst/>
        </p:spPr>
      </p:cxnSp>
      <p:sp>
        <p:nvSpPr>
          <p:cNvPr id="157" name="平行四边形 156">
            <a:extLst>
              <a:ext uri="{FF2B5EF4-FFF2-40B4-BE49-F238E27FC236}">
                <a16:creationId xmlns:a16="http://schemas.microsoft.com/office/drawing/2014/main" id="{09E10AF9-B5CD-4C2B-A871-E926228360DA}"/>
              </a:ext>
            </a:extLst>
          </p:cNvPr>
          <p:cNvSpPr/>
          <p:nvPr/>
        </p:nvSpPr>
        <p:spPr>
          <a:xfrm rot="20608095">
            <a:off x="6125586" y="3508495"/>
            <a:ext cx="2339617" cy="1401766"/>
          </a:xfrm>
          <a:prstGeom prst="parallelogram">
            <a:avLst>
              <a:gd name="adj" fmla="val 30281"/>
            </a:avLst>
          </a:prstGeom>
          <a:solidFill>
            <a:srgbClr val="5B9BD5">
              <a:lumMod val="40000"/>
              <a:lumOff val="60000"/>
              <a:alpha val="40000"/>
            </a:srgbClr>
          </a:solidFill>
          <a:ln w="25400" cap="flat" cmpd="sng" algn="ctr">
            <a:solidFill>
              <a:sysClr val="windowText" lastClr="000000">
                <a:lumMod val="85000"/>
                <a:lumOff val="15000"/>
              </a:sysClr>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lumMod val="75000"/>
                  <a:lumOff val="25000"/>
                </a:prstClr>
              </a:solidFill>
              <a:effectLst/>
              <a:uLnTx/>
              <a:uFillTx/>
              <a:latin typeface="等线" panose="020F0502020204030204"/>
              <a:ea typeface="等线" panose="02010600030101010101" pitchFamily="2" charset="-122"/>
              <a:cs typeface="+mn-cs"/>
            </a:endParaRPr>
          </a:p>
        </p:txBody>
      </p:sp>
      <mc:AlternateContent xmlns:mc="http://schemas.openxmlformats.org/markup-compatibility/2006" xmlns:a14="http://schemas.microsoft.com/office/drawing/2010/main">
        <mc:Choice Requires="a14">
          <p:sp>
            <p:nvSpPr>
              <p:cNvPr id="158" name="文本框 150">
                <a:extLst>
                  <a:ext uri="{FF2B5EF4-FFF2-40B4-BE49-F238E27FC236}">
                    <a16:creationId xmlns:a16="http://schemas.microsoft.com/office/drawing/2014/main" id="{EA0963BE-7B1D-4C3A-8E6C-F6A338CA9202}"/>
                  </a:ext>
                </a:extLst>
              </p:cNvPr>
              <p:cNvSpPr txBox="1"/>
              <p:nvPr/>
            </p:nvSpPr>
            <p:spPr>
              <a:xfrm>
                <a:off x="8034017" y="4969218"/>
                <a:ext cx="295851" cy="277000"/>
              </a:xfrm>
              <a:prstGeom prst="rect">
                <a:avLst/>
              </a:prstGeom>
              <a:noFill/>
            </p:spPr>
            <p:txBody>
              <a:bodyPr wrap="squar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defRPr/>
                </a:pPr>
                <a14:m>
                  <m:oMathPara xmlns:m="http://schemas.openxmlformats.org/officeDocument/2006/math">
                    <m:oMathParaPr>
                      <m:jc m:val="centerGroup"/>
                    </m:oMathParaPr>
                    <m:oMath xmlns:m="http://schemas.openxmlformats.org/officeDocument/2006/math">
                      <m:sSub>
                        <m:sSubPr>
                          <m:ctrlPr>
                            <a:rPr lang="en-US" altLang="zh-CN" b="1" i="1" smtClean="0">
                              <a:solidFill>
                                <a:prstClr val="black">
                                  <a:lumMod val="75000"/>
                                  <a:lumOff val="25000"/>
                                </a:prstClr>
                              </a:solidFill>
                              <a:latin typeface="Cambria Math" panose="02040503050406030204" pitchFamily="18" charset="0"/>
                            </a:rPr>
                          </m:ctrlPr>
                        </m:sSubPr>
                        <m:e>
                          <m:r>
                            <a:rPr lang="en-US" altLang="zh-CN" b="1" i="1" smtClean="0">
                              <a:solidFill>
                                <a:prstClr val="black">
                                  <a:lumMod val="75000"/>
                                  <a:lumOff val="25000"/>
                                </a:prstClr>
                              </a:solidFill>
                              <a:latin typeface="Cambria Math" panose="02040503050406030204" pitchFamily="18" charset="0"/>
                            </a:rPr>
                            <m:t>𝑶</m:t>
                          </m:r>
                        </m:e>
                        <m:sub>
                          <m:r>
                            <a:rPr lang="en-US" altLang="zh-CN" b="0" i="1" smtClean="0">
                              <a:solidFill>
                                <a:prstClr val="black">
                                  <a:lumMod val="75000"/>
                                  <a:lumOff val="25000"/>
                                </a:prstClr>
                              </a:solidFill>
                              <a:latin typeface="Cambria Math" panose="02040503050406030204" pitchFamily="18" charset="0"/>
                            </a:rPr>
                            <m:t>𝑖</m:t>
                          </m:r>
                        </m:sub>
                      </m:sSub>
                    </m:oMath>
                  </m:oMathPara>
                </a14:m>
                <a:endParaRPr lang="zh-CN" altLang="en-US" b="1" dirty="0">
                  <a:solidFill>
                    <a:prstClr val="black">
                      <a:lumMod val="75000"/>
                      <a:lumOff val="25000"/>
                    </a:prstClr>
                  </a:solidFill>
                  <a:latin typeface="Calibri" panose="020F0502020204030204"/>
                  <a:ea typeface="等线" panose="02010600030101010101" pitchFamily="2" charset="-122"/>
                </a:endParaRPr>
              </a:p>
            </p:txBody>
          </p:sp>
        </mc:Choice>
        <mc:Fallback xmlns="">
          <p:sp>
            <p:nvSpPr>
              <p:cNvPr id="158" name="文本框 150">
                <a:extLst>
                  <a:ext uri="{FF2B5EF4-FFF2-40B4-BE49-F238E27FC236}">
                    <a16:creationId xmlns:a16="http://schemas.microsoft.com/office/drawing/2014/main" id="{EA0963BE-7B1D-4C3A-8E6C-F6A338CA9202}"/>
                  </a:ext>
                </a:extLst>
              </p:cNvPr>
              <p:cNvSpPr txBox="1">
                <a:spLocks noRot="1" noChangeAspect="1" noMove="1" noResize="1" noEditPoints="1" noAdjustHandles="1" noChangeArrowheads="1" noChangeShapeType="1" noTextEdit="1"/>
              </p:cNvSpPr>
              <p:nvPr/>
            </p:nvSpPr>
            <p:spPr>
              <a:xfrm>
                <a:off x="8034017" y="4969218"/>
                <a:ext cx="295851" cy="277000"/>
              </a:xfrm>
              <a:prstGeom prst="rect">
                <a:avLst/>
              </a:prstGeom>
              <a:blipFill>
                <a:blip r:embed="rId8"/>
                <a:stretch>
                  <a:fillRect l="-20833" r="-8333" b="-1739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9" name="文本框 150">
                <a:extLst>
                  <a:ext uri="{FF2B5EF4-FFF2-40B4-BE49-F238E27FC236}">
                    <a16:creationId xmlns:a16="http://schemas.microsoft.com/office/drawing/2014/main" id="{986D64A9-5F81-44AD-A4A1-CAD4F16B8865}"/>
                  </a:ext>
                </a:extLst>
              </p:cNvPr>
              <p:cNvSpPr txBox="1"/>
              <p:nvPr/>
            </p:nvSpPr>
            <p:spPr>
              <a:xfrm>
                <a:off x="7950758" y="3310069"/>
                <a:ext cx="252697" cy="307778"/>
              </a:xfrm>
              <a:prstGeom prst="rect">
                <a:avLst/>
              </a:prstGeom>
              <a:noFill/>
            </p:spPr>
            <p:txBody>
              <a:bodyPr wrap="squar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defRPr/>
                </a:pPr>
                <a14:m>
                  <m:oMathPara xmlns:m="http://schemas.openxmlformats.org/officeDocument/2006/math">
                    <m:oMathParaPr>
                      <m:jc m:val="centerGroup"/>
                    </m:oMathParaPr>
                    <m:oMath xmlns:m="http://schemas.openxmlformats.org/officeDocument/2006/math">
                      <m:sSub>
                        <m:sSubPr>
                          <m:ctrlPr>
                            <a:rPr lang="en-US" altLang="zh-CN" sz="2000" b="1" i="1" smtClean="0">
                              <a:solidFill>
                                <a:prstClr val="black">
                                  <a:lumMod val="75000"/>
                                  <a:lumOff val="25000"/>
                                </a:prstClr>
                              </a:solidFill>
                              <a:latin typeface="Cambria Math" panose="02040503050406030204" pitchFamily="18" charset="0"/>
                            </a:rPr>
                          </m:ctrlPr>
                        </m:sSubPr>
                        <m:e>
                          <m:r>
                            <a:rPr lang="en-US" altLang="zh-CN" sz="2000" b="1" i="1" smtClean="0">
                              <a:solidFill>
                                <a:prstClr val="black">
                                  <a:lumMod val="75000"/>
                                  <a:lumOff val="25000"/>
                                </a:prstClr>
                              </a:solidFill>
                              <a:latin typeface="Cambria Math" panose="02040503050406030204" pitchFamily="18" charset="0"/>
                            </a:rPr>
                            <m:t>𝑰</m:t>
                          </m:r>
                        </m:e>
                        <m:sub>
                          <m:r>
                            <a:rPr lang="en-US" altLang="zh-CN" sz="2000" b="0" i="1" smtClean="0">
                              <a:solidFill>
                                <a:prstClr val="black">
                                  <a:lumMod val="75000"/>
                                  <a:lumOff val="25000"/>
                                </a:prstClr>
                              </a:solidFill>
                              <a:latin typeface="Cambria Math" panose="02040503050406030204" pitchFamily="18" charset="0"/>
                            </a:rPr>
                            <m:t>𝑖</m:t>
                          </m:r>
                        </m:sub>
                      </m:sSub>
                    </m:oMath>
                  </m:oMathPara>
                </a14:m>
                <a:endParaRPr lang="zh-CN" altLang="en-US" sz="2000" b="1" dirty="0">
                  <a:solidFill>
                    <a:prstClr val="black">
                      <a:lumMod val="75000"/>
                      <a:lumOff val="25000"/>
                    </a:prstClr>
                  </a:solidFill>
                  <a:latin typeface="Calibri" panose="020F0502020204030204"/>
                  <a:ea typeface="等线" panose="02010600030101010101" pitchFamily="2" charset="-122"/>
                </a:endParaRPr>
              </a:p>
            </p:txBody>
          </p:sp>
        </mc:Choice>
        <mc:Fallback xmlns="">
          <p:sp>
            <p:nvSpPr>
              <p:cNvPr id="159" name="文本框 150">
                <a:extLst>
                  <a:ext uri="{FF2B5EF4-FFF2-40B4-BE49-F238E27FC236}">
                    <a16:creationId xmlns:a16="http://schemas.microsoft.com/office/drawing/2014/main" id="{986D64A9-5F81-44AD-A4A1-CAD4F16B8865}"/>
                  </a:ext>
                </a:extLst>
              </p:cNvPr>
              <p:cNvSpPr txBox="1">
                <a:spLocks noRot="1" noChangeAspect="1" noMove="1" noResize="1" noEditPoints="1" noAdjustHandles="1" noChangeArrowheads="1" noChangeShapeType="1" noTextEdit="1"/>
              </p:cNvSpPr>
              <p:nvPr/>
            </p:nvSpPr>
            <p:spPr>
              <a:xfrm>
                <a:off x="7950758" y="3310069"/>
                <a:ext cx="252697" cy="307778"/>
              </a:xfrm>
              <a:prstGeom prst="rect">
                <a:avLst/>
              </a:prstGeom>
              <a:blipFill>
                <a:blip r:embed="rId9"/>
                <a:stretch>
                  <a:fillRect l="-21429" r="-7143" b="-18000"/>
                </a:stretch>
              </a:blipFill>
            </p:spPr>
            <p:txBody>
              <a:bodyPr/>
              <a:lstStyle/>
              <a:p>
                <a:r>
                  <a:rPr lang="zh-CN" altLang="en-US">
                    <a:noFill/>
                  </a:rPr>
                  <a:t> </a:t>
                </a:r>
              </a:p>
            </p:txBody>
          </p:sp>
        </mc:Fallback>
      </mc:AlternateContent>
      <p:sp>
        <p:nvSpPr>
          <p:cNvPr id="160" name="平行四边形 159">
            <a:extLst>
              <a:ext uri="{FF2B5EF4-FFF2-40B4-BE49-F238E27FC236}">
                <a16:creationId xmlns:a16="http://schemas.microsoft.com/office/drawing/2014/main" id="{5E750F4E-F3C6-4C68-A53B-7112A8DF20CE}"/>
              </a:ext>
            </a:extLst>
          </p:cNvPr>
          <p:cNvSpPr/>
          <p:nvPr/>
        </p:nvSpPr>
        <p:spPr>
          <a:xfrm rot="20608095">
            <a:off x="7201665" y="4131517"/>
            <a:ext cx="147041" cy="88099"/>
          </a:xfrm>
          <a:prstGeom prst="parallelogram">
            <a:avLst>
              <a:gd name="adj" fmla="val 30281"/>
            </a:avLst>
          </a:prstGeom>
          <a:solidFill>
            <a:sysClr val="window" lastClr="FFFFFF"/>
          </a:solidFill>
          <a:ln w="15875" cap="flat" cmpd="sng" algn="ctr">
            <a:solidFill>
              <a:srgbClr val="70AD47"/>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lumMod val="75000"/>
                  <a:lumOff val="25000"/>
                </a:prstClr>
              </a:solidFill>
              <a:effectLst/>
              <a:uLnTx/>
              <a:uFillTx/>
              <a:latin typeface="等线" panose="020F0502020204030204"/>
              <a:ea typeface="等线" panose="02010600030101010101" pitchFamily="2" charset="-122"/>
              <a:cs typeface="+mn-cs"/>
            </a:endParaRPr>
          </a:p>
        </p:txBody>
      </p:sp>
      <p:cxnSp>
        <p:nvCxnSpPr>
          <p:cNvPr id="161" name="直接连接符 160">
            <a:extLst>
              <a:ext uri="{FF2B5EF4-FFF2-40B4-BE49-F238E27FC236}">
                <a16:creationId xmlns:a16="http://schemas.microsoft.com/office/drawing/2014/main" id="{F197FC6A-4881-4873-AE67-877C1DE79E90}"/>
              </a:ext>
            </a:extLst>
          </p:cNvPr>
          <p:cNvCxnSpPr>
            <a:cxnSpLocks/>
          </p:cNvCxnSpPr>
          <p:nvPr/>
        </p:nvCxnSpPr>
        <p:spPr>
          <a:xfrm flipH="1" flipV="1">
            <a:off x="7282400" y="4193873"/>
            <a:ext cx="612944" cy="870906"/>
          </a:xfrm>
          <a:prstGeom prst="line">
            <a:avLst/>
          </a:prstGeom>
          <a:noFill/>
          <a:ln w="25400" cap="rnd" cmpd="sng" algn="ctr">
            <a:solidFill>
              <a:srgbClr val="44546A"/>
            </a:solidFill>
            <a:prstDash val="solid"/>
            <a:miter lim="800000"/>
            <a:headEnd type="none" w="sm" len="sm"/>
          </a:ln>
          <a:effectLst/>
        </p:spPr>
      </p:cxnSp>
      <p:sp>
        <p:nvSpPr>
          <p:cNvPr id="163" name="弧形 162">
            <a:extLst>
              <a:ext uri="{FF2B5EF4-FFF2-40B4-BE49-F238E27FC236}">
                <a16:creationId xmlns:a16="http://schemas.microsoft.com/office/drawing/2014/main" id="{8713E42C-9172-4557-B8F3-ECB9F86C5310}"/>
              </a:ext>
            </a:extLst>
          </p:cNvPr>
          <p:cNvSpPr/>
          <p:nvPr/>
        </p:nvSpPr>
        <p:spPr>
          <a:xfrm flipV="1">
            <a:off x="3983897" y="3716564"/>
            <a:ext cx="3982248" cy="1848411"/>
          </a:xfrm>
          <a:prstGeom prst="arc">
            <a:avLst>
              <a:gd name="adj1" fmla="val 12694119"/>
              <a:gd name="adj2" fmla="val 19616660"/>
            </a:avLst>
          </a:prstGeom>
          <a:noFill/>
          <a:ln w="25400" cap="rnd" cmpd="sng" algn="ctr">
            <a:solidFill>
              <a:sysClr val="windowText" lastClr="000000">
                <a:lumMod val="75000"/>
                <a:lumOff val="25000"/>
              </a:sysClr>
            </a:solidFill>
            <a:prstDash val="sysDash"/>
            <a:miter lim="800000"/>
            <a:tailEnd type="stealt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lumMod val="75000"/>
                  <a:lumOff val="25000"/>
                </a:prstClr>
              </a:solidFill>
              <a:effectLst/>
              <a:uLnTx/>
              <a:uFillTx/>
              <a:latin typeface="等线" panose="020F0502020204030204"/>
              <a:ea typeface="等线" panose="02010600030101010101" pitchFamily="2" charset="-122"/>
              <a:cs typeface="+mn-cs"/>
            </a:endParaRPr>
          </a:p>
        </p:txBody>
      </p:sp>
      <mc:AlternateContent xmlns:mc="http://schemas.openxmlformats.org/markup-compatibility/2006" xmlns:a14="http://schemas.microsoft.com/office/drawing/2010/main">
        <mc:Choice Requires="a14">
          <p:sp>
            <p:nvSpPr>
              <p:cNvPr id="164" name="文本框 163">
                <a:extLst>
                  <a:ext uri="{FF2B5EF4-FFF2-40B4-BE49-F238E27FC236}">
                    <a16:creationId xmlns:a16="http://schemas.microsoft.com/office/drawing/2014/main" id="{B6339A33-7C7F-4A39-BC59-A9C69436C6AA}"/>
                  </a:ext>
                </a:extLst>
              </p:cNvPr>
              <p:cNvSpPr txBox="1"/>
              <p:nvPr/>
            </p:nvSpPr>
            <p:spPr>
              <a:xfrm>
                <a:off x="5993648" y="5642449"/>
                <a:ext cx="1316258" cy="283026"/>
              </a:xfrm>
              <a:prstGeom prst="rect">
                <a:avLst/>
              </a:prstGeom>
              <a:noFill/>
            </p:spPr>
            <p:txBody>
              <a:bodyPr wrap="square" lIns="0" tIns="0" rIns="0" bIns="0" rtlCol="0">
                <a:spAutoFit/>
              </a:body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altLang="zh-CN" sz="1600" i="1" smtClean="0">
                              <a:solidFill>
                                <a:prstClr val="black">
                                  <a:lumMod val="75000"/>
                                  <a:lumOff val="25000"/>
                                </a:prstClr>
                              </a:solidFill>
                              <a:latin typeface="Cambria Math" panose="02040503050406030204" pitchFamily="18" charset="0"/>
                              <a:cs typeface="Times New Roman" panose="02020603050405020304" pitchFamily="18" charset="0"/>
                            </a:rPr>
                          </m:ctrlPr>
                        </m:sSubPr>
                        <m:e>
                          <m:r>
                            <a:rPr lang="en-US" altLang="zh-CN" sz="1600" i="1">
                              <a:solidFill>
                                <a:prstClr val="black">
                                  <a:lumMod val="75000"/>
                                  <a:lumOff val="25000"/>
                                </a:prstClr>
                              </a:solidFill>
                              <a:latin typeface="Cambria Math" panose="02040503050406030204" pitchFamily="18" charset="0"/>
                              <a:cs typeface="Times New Roman" panose="02020603050405020304" pitchFamily="18" charset="0"/>
                            </a:rPr>
                            <m:t>𝑻</m:t>
                          </m:r>
                        </m:e>
                        <m:sub>
                          <m:r>
                            <a:rPr lang="en-US" altLang="zh-CN" sz="1600" i="1">
                              <a:solidFill>
                                <a:prstClr val="black">
                                  <a:lumMod val="75000"/>
                                  <a:lumOff val="25000"/>
                                </a:prstClr>
                              </a:solidFill>
                              <a:latin typeface="Cambria Math" panose="02040503050406030204" pitchFamily="18" charset="0"/>
                              <a:cs typeface="Times New Roman" panose="02020603050405020304" pitchFamily="18" charset="0"/>
                            </a:rPr>
                            <m:t>𝑖𝑗</m:t>
                          </m:r>
                        </m:sub>
                      </m:sSub>
                      <m:r>
                        <a:rPr lang="en-US" altLang="zh-CN" sz="1600" i="1">
                          <a:solidFill>
                            <a:prstClr val="black">
                              <a:lumMod val="75000"/>
                              <a:lumOff val="25000"/>
                            </a:prstClr>
                          </a:solidFill>
                          <a:latin typeface="Cambria Math" panose="02040503050406030204" pitchFamily="18" charset="0"/>
                          <a:cs typeface="Times New Roman" panose="02020603050405020304" pitchFamily="18" charset="0"/>
                        </a:rPr>
                        <m:t>=</m:t>
                      </m:r>
                      <m:d>
                        <m:dPr>
                          <m:begChr m:val="{"/>
                          <m:endChr m:val="}"/>
                          <m:ctrlPr>
                            <a:rPr lang="en-US" altLang="zh-CN" sz="1600" i="1">
                              <a:solidFill>
                                <a:prstClr val="black">
                                  <a:lumMod val="75000"/>
                                  <a:lumOff val="25000"/>
                                </a:prstClr>
                              </a:solidFill>
                              <a:latin typeface="Cambria Math" panose="02040503050406030204" pitchFamily="18" charset="0"/>
                              <a:cs typeface="Times New Roman" panose="02020603050405020304" pitchFamily="18" charset="0"/>
                            </a:rPr>
                          </m:ctrlPr>
                        </m:dPr>
                        <m:e>
                          <m:sSub>
                            <m:sSubPr>
                              <m:ctrlPr>
                                <a:rPr lang="en-US" altLang="zh-CN" sz="1600" i="1">
                                  <a:solidFill>
                                    <a:prstClr val="black">
                                      <a:lumMod val="75000"/>
                                      <a:lumOff val="25000"/>
                                    </a:prstClr>
                                  </a:solidFill>
                                  <a:latin typeface="Cambria Math" panose="02040503050406030204" pitchFamily="18" charset="0"/>
                                  <a:cs typeface="Times New Roman" panose="02020603050405020304" pitchFamily="18" charset="0"/>
                                </a:rPr>
                              </m:ctrlPr>
                            </m:sSubPr>
                            <m:e>
                              <m:r>
                                <a:rPr lang="en-US" altLang="zh-CN" sz="1600" i="1">
                                  <a:solidFill>
                                    <a:prstClr val="black">
                                      <a:lumMod val="75000"/>
                                      <a:lumOff val="25000"/>
                                    </a:prstClr>
                                  </a:solidFill>
                                  <a:latin typeface="Cambria Math" panose="02040503050406030204" pitchFamily="18" charset="0"/>
                                  <a:cs typeface="Times New Roman" panose="02020603050405020304" pitchFamily="18" charset="0"/>
                                </a:rPr>
                                <m:t>𝑹</m:t>
                              </m:r>
                            </m:e>
                            <m:sub>
                              <m:r>
                                <a:rPr lang="en-US" altLang="zh-CN" sz="1600" i="1">
                                  <a:solidFill>
                                    <a:prstClr val="black">
                                      <a:lumMod val="75000"/>
                                      <a:lumOff val="25000"/>
                                    </a:prstClr>
                                  </a:solidFill>
                                  <a:latin typeface="Cambria Math" panose="02040503050406030204" pitchFamily="18" charset="0"/>
                                  <a:cs typeface="Times New Roman" panose="02020603050405020304" pitchFamily="18" charset="0"/>
                                </a:rPr>
                                <m:t>𝑖𝑗</m:t>
                              </m:r>
                            </m:sub>
                          </m:sSub>
                          <m:r>
                            <a:rPr lang="en-US" altLang="zh-CN" sz="1600" i="1">
                              <a:solidFill>
                                <a:prstClr val="black">
                                  <a:lumMod val="75000"/>
                                  <a:lumOff val="25000"/>
                                </a:prstClr>
                              </a:solidFill>
                              <a:latin typeface="Cambria Math" panose="02040503050406030204" pitchFamily="18" charset="0"/>
                              <a:cs typeface="Times New Roman" panose="02020603050405020304" pitchFamily="18" charset="0"/>
                            </a:rPr>
                            <m:t>, </m:t>
                          </m:r>
                          <m:sSub>
                            <m:sSubPr>
                              <m:ctrlPr>
                                <a:rPr lang="en-US" altLang="zh-CN" sz="1600" i="1">
                                  <a:solidFill>
                                    <a:prstClr val="black">
                                      <a:lumMod val="75000"/>
                                      <a:lumOff val="25000"/>
                                    </a:prstClr>
                                  </a:solidFill>
                                  <a:latin typeface="Cambria Math" panose="02040503050406030204" pitchFamily="18" charset="0"/>
                                  <a:cs typeface="Times New Roman" panose="02020603050405020304" pitchFamily="18" charset="0"/>
                                </a:rPr>
                              </m:ctrlPr>
                            </m:sSubPr>
                            <m:e>
                              <m:r>
                                <a:rPr lang="en-US" altLang="zh-CN" sz="1600" i="1">
                                  <a:solidFill>
                                    <a:prstClr val="black">
                                      <a:lumMod val="75000"/>
                                      <a:lumOff val="25000"/>
                                    </a:prstClr>
                                  </a:solidFill>
                                  <a:latin typeface="Cambria Math" panose="02040503050406030204" pitchFamily="18" charset="0"/>
                                  <a:cs typeface="Times New Roman" panose="02020603050405020304" pitchFamily="18" charset="0"/>
                                </a:rPr>
                                <m:t>𝒕</m:t>
                              </m:r>
                            </m:e>
                            <m:sub>
                              <m:r>
                                <a:rPr lang="en-US" altLang="zh-CN" sz="1600" i="1">
                                  <a:solidFill>
                                    <a:prstClr val="black">
                                      <a:lumMod val="75000"/>
                                      <a:lumOff val="25000"/>
                                    </a:prstClr>
                                  </a:solidFill>
                                  <a:latin typeface="Cambria Math" panose="02040503050406030204" pitchFamily="18" charset="0"/>
                                  <a:cs typeface="Times New Roman" panose="02020603050405020304" pitchFamily="18" charset="0"/>
                                </a:rPr>
                                <m:t>𝑖𝑗</m:t>
                              </m:r>
                            </m:sub>
                          </m:sSub>
                        </m:e>
                      </m:d>
                    </m:oMath>
                  </m:oMathPara>
                </a14:m>
                <a:endParaRPr lang="zh-CN" altLang="en-US" sz="1600" i="1" dirty="0">
                  <a:solidFill>
                    <a:prstClr val="black">
                      <a:lumMod val="75000"/>
                      <a:lumOff val="25000"/>
                    </a:prstClr>
                  </a:solidFill>
                  <a:latin typeface="Cambria Math" panose="02040503050406030204" pitchFamily="18" charset="0"/>
                  <a:ea typeface="等线" panose="02010600030101010101" pitchFamily="2" charset="-122"/>
                  <a:cs typeface="Times New Roman" panose="02020603050405020304" pitchFamily="18" charset="0"/>
                </a:endParaRPr>
              </a:p>
            </p:txBody>
          </p:sp>
        </mc:Choice>
        <mc:Fallback xmlns="">
          <p:sp>
            <p:nvSpPr>
              <p:cNvPr id="164" name="文本框 163">
                <a:extLst>
                  <a:ext uri="{FF2B5EF4-FFF2-40B4-BE49-F238E27FC236}">
                    <a16:creationId xmlns:a16="http://schemas.microsoft.com/office/drawing/2014/main" id="{B6339A33-7C7F-4A39-BC59-A9C69436C6AA}"/>
                  </a:ext>
                </a:extLst>
              </p:cNvPr>
              <p:cNvSpPr txBox="1">
                <a:spLocks noRot="1" noChangeAspect="1" noMove="1" noResize="1" noEditPoints="1" noAdjustHandles="1" noChangeArrowheads="1" noChangeShapeType="1" noTextEdit="1"/>
              </p:cNvSpPr>
              <p:nvPr/>
            </p:nvSpPr>
            <p:spPr>
              <a:xfrm>
                <a:off x="5993648" y="5642449"/>
                <a:ext cx="1316258" cy="283026"/>
              </a:xfrm>
              <a:prstGeom prst="rect">
                <a:avLst/>
              </a:prstGeom>
              <a:blipFill>
                <a:blip r:embed="rId10"/>
                <a:stretch>
                  <a:fillRect l="-2778" b="-23913"/>
                </a:stretch>
              </a:blipFill>
            </p:spPr>
            <p:txBody>
              <a:bodyPr/>
              <a:lstStyle/>
              <a:p>
                <a:r>
                  <a:rPr lang="zh-CN" altLang="en-US">
                    <a:noFill/>
                  </a:rPr>
                  <a:t> </a:t>
                </a:r>
              </a:p>
            </p:txBody>
          </p:sp>
        </mc:Fallback>
      </mc:AlternateContent>
      <p:sp>
        <p:nvSpPr>
          <p:cNvPr id="165" name="文本框 164">
            <a:extLst>
              <a:ext uri="{FF2B5EF4-FFF2-40B4-BE49-F238E27FC236}">
                <a16:creationId xmlns:a16="http://schemas.microsoft.com/office/drawing/2014/main" id="{46319C99-E877-422F-83BE-6C7ADB8349F5}"/>
              </a:ext>
            </a:extLst>
          </p:cNvPr>
          <p:cNvSpPr txBox="1"/>
          <p:nvPr/>
        </p:nvSpPr>
        <p:spPr>
          <a:xfrm>
            <a:off x="4560392" y="5624273"/>
            <a:ext cx="1613053" cy="307778"/>
          </a:xfrm>
          <a:prstGeom prst="rect">
            <a:avLst/>
          </a:prstGeom>
          <a:noFill/>
        </p:spPr>
        <p:txBody>
          <a:bodyPr wrap="square" rtlCol="0">
            <a:spAutoFit/>
          </a:bodyPr>
          <a:lstStyle/>
          <a:p>
            <a:pPr fontAlgn="auto">
              <a:spcBef>
                <a:spcPts val="0"/>
              </a:spcBef>
              <a:spcAft>
                <a:spcPts val="0"/>
              </a:spcAft>
            </a:pPr>
            <a:r>
              <a:rPr lang="en-US" altLang="zh-CN" sz="1400" b="1" dirty="0">
                <a:solidFill>
                  <a:prstClr val="black">
                    <a:lumMod val="75000"/>
                    <a:lumOff val="25000"/>
                  </a:prstClr>
                </a:solidFill>
                <a:latin typeface="等线" panose="02010600030101010101" pitchFamily="2" charset="-122"/>
                <a:ea typeface="等线" panose="02010600030101010101" pitchFamily="2" charset="-122"/>
              </a:rPr>
              <a:t>Camera Motion:</a:t>
            </a:r>
            <a:endParaRPr lang="zh-CN" altLang="en-US" sz="1400" b="1" dirty="0">
              <a:solidFill>
                <a:prstClr val="black">
                  <a:lumMod val="75000"/>
                  <a:lumOff val="25000"/>
                </a:prstClr>
              </a:solidFill>
              <a:latin typeface="等线" panose="02010600030101010101" pitchFamily="2" charset="-122"/>
              <a:ea typeface="等线" panose="02010600030101010101" pitchFamily="2" charset="-122"/>
            </a:endParaRPr>
          </a:p>
        </p:txBody>
      </p:sp>
      <mc:AlternateContent xmlns:mc="http://schemas.openxmlformats.org/markup-compatibility/2006" xmlns:a14="http://schemas.microsoft.com/office/drawing/2010/main">
        <mc:Choice Requires="a14">
          <p:sp>
            <p:nvSpPr>
              <p:cNvPr id="166" name="文本框 150">
                <a:extLst>
                  <a:ext uri="{FF2B5EF4-FFF2-40B4-BE49-F238E27FC236}">
                    <a16:creationId xmlns:a16="http://schemas.microsoft.com/office/drawing/2014/main" id="{75EE4756-DC36-4E67-8A96-900A7C02BB81}"/>
                  </a:ext>
                </a:extLst>
              </p:cNvPr>
              <p:cNvSpPr txBox="1"/>
              <p:nvPr/>
            </p:nvSpPr>
            <p:spPr>
              <a:xfrm>
                <a:off x="4417172" y="5153233"/>
                <a:ext cx="268920" cy="299313"/>
              </a:xfrm>
              <a:prstGeom prst="rect">
                <a:avLst/>
              </a:prstGeom>
              <a:noFill/>
            </p:spPr>
            <p:txBody>
              <a:bodyPr wrap="squar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altLang="zh-CN" i="1" dirty="0">
                              <a:solidFill>
                                <a:prstClr val="black">
                                  <a:lumMod val="75000"/>
                                  <a:lumOff val="25000"/>
                                </a:prstClr>
                              </a:solidFill>
                              <a:latin typeface="Cambria Math" panose="02040503050406030204" pitchFamily="18" charset="0"/>
                            </a:rPr>
                          </m:ctrlPr>
                        </m:sSubPr>
                        <m:e>
                          <m:r>
                            <a:rPr lang="zh-CN" altLang="en-US" i="1" dirty="0">
                              <a:solidFill>
                                <a:prstClr val="black">
                                  <a:lumMod val="75000"/>
                                  <a:lumOff val="25000"/>
                                </a:prstClr>
                              </a:solidFill>
                              <a:latin typeface="Cambria Math" panose="02040503050406030204" pitchFamily="18" charset="0"/>
                            </a:rPr>
                            <m:t>𝜽</m:t>
                          </m:r>
                        </m:e>
                        <m:sub>
                          <m:r>
                            <a:rPr lang="en-US" altLang="zh-CN" b="0" i="1" dirty="0">
                              <a:solidFill>
                                <a:prstClr val="black">
                                  <a:lumMod val="75000"/>
                                  <a:lumOff val="25000"/>
                                </a:prstClr>
                              </a:solidFill>
                              <a:latin typeface="Cambria Math" panose="02040503050406030204" pitchFamily="18" charset="0"/>
                            </a:rPr>
                            <m:t>𝑗</m:t>
                          </m:r>
                        </m:sub>
                      </m:sSub>
                    </m:oMath>
                  </m:oMathPara>
                </a14:m>
                <a:endParaRPr lang="zh-CN" altLang="en-US" i="1" dirty="0">
                  <a:solidFill>
                    <a:prstClr val="black">
                      <a:lumMod val="75000"/>
                      <a:lumOff val="25000"/>
                    </a:prstClr>
                  </a:solidFill>
                  <a:latin typeface="Cambria Math" panose="02040503050406030204" pitchFamily="18" charset="0"/>
                </a:endParaRPr>
              </a:p>
            </p:txBody>
          </p:sp>
        </mc:Choice>
        <mc:Fallback xmlns="">
          <p:sp>
            <p:nvSpPr>
              <p:cNvPr id="166" name="文本框 150">
                <a:extLst>
                  <a:ext uri="{FF2B5EF4-FFF2-40B4-BE49-F238E27FC236}">
                    <a16:creationId xmlns:a16="http://schemas.microsoft.com/office/drawing/2014/main" id="{75EE4756-DC36-4E67-8A96-900A7C02BB81}"/>
                  </a:ext>
                </a:extLst>
              </p:cNvPr>
              <p:cNvSpPr txBox="1">
                <a:spLocks noRot="1" noChangeAspect="1" noMove="1" noResize="1" noEditPoints="1" noAdjustHandles="1" noChangeArrowheads="1" noChangeShapeType="1" noTextEdit="1"/>
              </p:cNvSpPr>
              <p:nvPr/>
            </p:nvSpPr>
            <p:spPr>
              <a:xfrm>
                <a:off x="4417172" y="5153233"/>
                <a:ext cx="268920" cy="299313"/>
              </a:xfrm>
              <a:prstGeom prst="rect">
                <a:avLst/>
              </a:prstGeom>
              <a:blipFill>
                <a:blip r:embed="rId11"/>
                <a:stretch>
                  <a:fillRect l="-22727" r="-15909" b="-2653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7" name="文本框 150">
                <a:extLst>
                  <a:ext uri="{FF2B5EF4-FFF2-40B4-BE49-F238E27FC236}">
                    <a16:creationId xmlns:a16="http://schemas.microsoft.com/office/drawing/2014/main" id="{8E358CCF-318E-4936-8267-28DB6909DCBF}"/>
                  </a:ext>
                </a:extLst>
              </p:cNvPr>
              <p:cNvSpPr txBox="1"/>
              <p:nvPr/>
            </p:nvSpPr>
            <p:spPr>
              <a:xfrm>
                <a:off x="7212733" y="5209670"/>
                <a:ext cx="268599" cy="276999"/>
              </a:xfrm>
              <a:prstGeom prst="rect">
                <a:avLst/>
              </a:prstGeom>
              <a:noFill/>
            </p:spPr>
            <p:txBody>
              <a:bodyPr wrap="squar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altLang="zh-CN" b="1" i="1" dirty="0" smtClean="0">
                              <a:solidFill>
                                <a:prstClr val="black">
                                  <a:lumMod val="75000"/>
                                  <a:lumOff val="25000"/>
                                </a:prstClr>
                              </a:solidFill>
                              <a:latin typeface="Cambria Math" panose="02040503050406030204" pitchFamily="18" charset="0"/>
                            </a:rPr>
                          </m:ctrlPr>
                        </m:sSubPr>
                        <m:e>
                          <m:r>
                            <a:rPr lang="zh-CN" altLang="en-US" b="1" i="1" dirty="0">
                              <a:solidFill>
                                <a:prstClr val="black">
                                  <a:lumMod val="75000"/>
                                  <a:lumOff val="25000"/>
                                </a:prstClr>
                              </a:solidFill>
                              <a:latin typeface="Cambria Math" panose="02040503050406030204" pitchFamily="18" charset="0"/>
                            </a:rPr>
                            <m:t>𝜽</m:t>
                          </m:r>
                        </m:e>
                        <m:sub>
                          <m:r>
                            <a:rPr lang="en-US" altLang="zh-CN" b="0" i="1" dirty="0" smtClean="0">
                              <a:solidFill>
                                <a:prstClr val="black">
                                  <a:lumMod val="75000"/>
                                  <a:lumOff val="25000"/>
                                </a:prstClr>
                              </a:solidFill>
                              <a:latin typeface="Cambria Math" panose="02040503050406030204" pitchFamily="18" charset="0"/>
                            </a:rPr>
                            <m:t>𝑖</m:t>
                          </m:r>
                        </m:sub>
                      </m:sSub>
                    </m:oMath>
                  </m:oMathPara>
                </a14:m>
                <a:endParaRPr lang="zh-CN" altLang="en-US" b="1" i="1" dirty="0">
                  <a:solidFill>
                    <a:prstClr val="black">
                      <a:lumMod val="75000"/>
                      <a:lumOff val="25000"/>
                    </a:prstClr>
                  </a:solidFill>
                  <a:latin typeface="Cambria Math" panose="02040503050406030204" pitchFamily="18" charset="0"/>
                  <a:ea typeface="等线" panose="02010600030101010101" pitchFamily="2" charset="-122"/>
                </a:endParaRPr>
              </a:p>
            </p:txBody>
          </p:sp>
        </mc:Choice>
        <mc:Fallback xmlns="">
          <p:sp>
            <p:nvSpPr>
              <p:cNvPr id="167" name="文本框 150">
                <a:extLst>
                  <a:ext uri="{FF2B5EF4-FFF2-40B4-BE49-F238E27FC236}">
                    <a16:creationId xmlns:a16="http://schemas.microsoft.com/office/drawing/2014/main" id="{8E358CCF-318E-4936-8267-28DB6909DCBF}"/>
                  </a:ext>
                </a:extLst>
              </p:cNvPr>
              <p:cNvSpPr txBox="1">
                <a:spLocks noRot="1" noChangeAspect="1" noMove="1" noResize="1" noEditPoints="1" noAdjustHandles="1" noChangeArrowheads="1" noChangeShapeType="1" noTextEdit="1"/>
              </p:cNvSpPr>
              <p:nvPr/>
            </p:nvSpPr>
            <p:spPr>
              <a:xfrm>
                <a:off x="7212733" y="5209670"/>
                <a:ext cx="268599" cy="276999"/>
              </a:xfrm>
              <a:prstGeom prst="rect">
                <a:avLst/>
              </a:prstGeom>
              <a:blipFill>
                <a:blip r:embed="rId12"/>
                <a:stretch>
                  <a:fillRect l="-20455" r="-11364" b="-20000"/>
                </a:stretch>
              </a:blipFill>
            </p:spPr>
            <p:txBody>
              <a:bodyPr/>
              <a:lstStyle/>
              <a:p>
                <a:r>
                  <a:rPr lang="zh-CN" altLang="en-US">
                    <a:noFill/>
                  </a:rPr>
                  <a:t> </a:t>
                </a:r>
              </a:p>
            </p:txBody>
          </p:sp>
        </mc:Fallback>
      </mc:AlternateContent>
      <p:cxnSp>
        <p:nvCxnSpPr>
          <p:cNvPr id="168" name="直接连接符 167">
            <a:extLst>
              <a:ext uri="{FF2B5EF4-FFF2-40B4-BE49-F238E27FC236}">
                <a16:creationId xmlns:a16="http://schemas.microsoft.com/office/drawing/2014/main" id="{2B78EAAE-2F13-4EF1-86BB-FAF1C0B3CF45}"/>
              </a:ext>
            </a:extLst>
          </p:cNvPr>
          <p:cNvCxnSpPr>
            <a:cxnSpLocks/>
          </p:cNvCxnSpPr>
          <p:nvPr/>
        </p:nvCxnSpPr>
        <p:spPr>
          <a:xfrm flipV="1">
            <a:off x="4806710" y="2755134"/>
            <a:ext cx="1409652" cy="1314008"/>
          </a:xfrm>
          <a:prstGeom prst="line">
            <a:avLst/>
          </a:prstGeom>
          <a:noFill/>
          <a:ln w="25400" cap="rnd" cmpd="sng" algn="ctr">
            <a:solidFill>
              <a:srgbClr val="44546A"/>
            </a:solidFill>
            <a:prstDash val="solid"/>
            <a:miter lim="800000"/>
            <a:headEnd type="none" w="sm" len="sm"/>
          </a:ln>
          <a:effectLst/>
        </p:spPr>
      </p:cxnSp>
      <p:sp>
        <p:nvSpPr>
          <p:cNvPr id="169" name="平行四边形 168">
            <a:extLst>
              <a:ext uri="{FF2B5EF4-FFF2-40B4-BE49-F238E27FC236}">
                <a16:creationId xmlns:a16="http://schemas.microsoft.com/office/drawing/2014/main" id="{ADE0CF4A-6383-4DAB-8577-1B78A413D87B}"/>
              </a:ext>
            </a:extLst>
          </p:cNvPr>
          <p:cNvSpPr/>
          <p:nvPr/>
        </p:nvSpPr>
        <p:spPr>
          <a:xfrm rot="991905" flipH="1">
            <a:off x="3537658" y="3513310"/>
            <a:ext cx="2339617" cy="1401766"/>
          </a:xfrm>
          <a:prstGeom prst="parallelogram">
            <a:avLst>
              <a:gd name="adj" fmla="val 30281"/>
            </a:avLst>
          </a:prstGeom>
          <a:solidFill>
            <a:srgbClr val="5B9BD5">
              <a:lumMod val="40000"/>
              <a:lumOff val="60000"/>
              <a:alpha val="40000"/>
            </a:srgbClr>
          </a:solidFill>
          <a:ln w="25400" cap="flat" cmpd="sng" algn="ctr">
            <a:solidFill>
              <a:sysClr val="windowText" lastClr="000000">
                <a:lumMod val="85000"/>
                <a:lumOff val="15000"/>
              </a:sysClr>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lumMod val="75000"/>
                  <a:lumOff val="25000"/>
                </a:prstClr>
              </a:solidFill>
              <a:effectLst/>
              <a:uLnTx/>
              <a:uFillTx/>
              <a:latin typeface="等线" panose="020F0502020204030204"/>
              <a:ea typeface="等线" panose="02010600030101010101" pitchFamily="2" charset="-122"/>
              <a:cs typeface="+mn-cs"/>
            </a:endParaRPr>
          </a:p>
        </p:txBody>
      </p:sp>
      <p:sp>
        <p:nvSpPr>
          <p:cNvPr id="170" name="平行四边形 169">
            <a:extLst>
              <a:ext uri="{FF2B5EF4-FFF2-40B4-BE49-F238E27FC236}">
                <a16:creationId xmlns:a16="http://schemas.microsoft.com/office/drawing/2014/main" id="{D0618BD7-F918-4640-8A6B-4B3230A4F770}"/>
              </a:ext>
            </a:extLst>
          </p:cNvPr>
          <p:cNvSpPr>
            <a:spLocks noChangeAspect="1"/>
          </p:cNvSpPr>
          <p:nvPr/>
        </p:nvSpPr>
        <p:spPr>
          <a:xfrm rot="991905" flipH="1">
            <a:off x="4840305" y="3922732"/>
            <a:ext cx="150261" cy="90027"/>
          </a:xfrm>
          <a:prstGeom prst="parallelogram">
            <a:avLst>
              <a:gd name="adj" fmla="val 30281"/>
            </a:avLst>
          </a:prstGeom>
          <a:solidFill>
            <a:sysClr val="window" lastClr="FFFFFF"/>
          </a:solidFill>
          <a:ln w="15875" cap="flat" cmpd="sng" algn="ctr">
            <a:solidFill>
              <a:schemeClr val="accent6">
                <a:lumMod val="60000"/>
                <a:lumOff val="40000"/>
              </a:schemeClr>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lumMod val="75000"/>
                  <a:lumOff val="25000"/>
                </a:prstClr>
              </a:solidFill>
              <a:effectLst/>
              <a:uLnTx/>
              <a:uFillTx/>
              <a:latin typeface="等线" panose="020F0502020204030204"/>
              <a:ea typeface="等线" panose="02010600030101010101" pitchFamily="2" charset="-122"/>
              <a:cs typeface="+mn-cs"/>
            </a:endParaRPr>
          </a:p>
        </p:txBody>
      </p:sp>
      <p:cxnSp>
        <p:nvCxnSpPr>
          <p:cNvPr id="171" name="直接连接符 170">
            <a:extLst>
              <a:ext uri="{FF2B5EF4-FFF2-40B4-BE49-F238E27FC236}">
                <a16:creationId xmlns:a16="http://schemas.microsoft.com/office/drawing/2014/main" id="{542EC9F7-3B69-4537-AD62-E3C507B07EEE}"/>
              </a:ext>
            </a:extLst>
          </p:cNvPr>
          <p:cNvCxnSpPr>
            <a:cxnSpLocks/>
          </p:cNvCxnSpPr>
          <p:nvPr/>
        </p:nvCxnSpPr>
        <p:spPr>
          <a:xfrm flipV="1">
            <a:off x="3896797" y="3980688"/>
            <a:ext cx="1007954" cy="939561"/>
          </a:xfrm>
          <a:prstGeom prst="line">
            <a:avLst/>
          </a:prstGeom>
          <a:noFill/>
          <a:ln w="25400" cap="rnd" cmpd="sng" algn="ctr">
            <a:solidFill>
              <a:srgbClr val="44546A"/>
            </a:solidFill>
            <a:prstDash val="solid"/>
            <a:miter lim="800000"/>
            <a:headEnd type="none" w="sm" len="sm"/>
          </a:ln>
          <a:effectLst/>
        </p:spPr>
      </p:cxnSp>
      <mc:AlternateContent xmlns:mc="http://schemas.openxmlformats.org/markup-compatibility/2006" xmlns:a14="http://schemas.microsoft.com/office/drawing/2010/main">
        <mc:Choice Requires="a14">
          <p:sp>
            <p:nvSpPr>
              <p:cNvPr id="172" name="文本框 150">
                <a:extLst>
                  <a:ext uri="{FF2B5EF4-FFF2-40B4-BE49-F238E27FC236}">
                    <a16:creationId xmlns:a16="http://schemas.microsoft.com/office/drawing/2014/main" id="{0EC72618-DDB5-4117-AC15-9BB020404DFF}"/>
                  </a:ext>
                </a:extLst>
              </p:cNvPr>
              <p:cNvSpPr txBox="1"/>
              <p:nvPr/>
            </p:nvSpPr>
            <p:spPr>
              <a:xfrm>
                <a:off x="5587974" y="2571758"/>
                <a:ext cx="364010" cy="307778"/>
              </a:xfrm>
              <a:prstGeom prst="rect">
                <a:avLst/>
              </a:prstGeom>
              <a:noFill/>
            </p:spPr>
            <p:txBody>
              <a:bodyPr wrap="squar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defRPr/>
                </a:pPr>
                <a14:m>
                  <m:oMath xmlns:m="http://schemas.openxmlformats.org/officeDocument/2006/math">
                    <m:sSub>
                      <m:sSubPr>
                        <m:ctrlPr>
                          <a:rPr lang="en-US" altLang="zh-CN" sz="2000" b="1" i="1" smtClean="0">
                            <a:solidFill>
                              <a:prstClr val="black">
                                <a:lumMod val="75000"/>
                                <a:lumOff val="25000"/>
                              </a:prstClr>
                            </a:solidFill>
                            <a:latin typeface="Cambria Math" panose="02040503050406030204" pitchFamily="18" charset="0"/>
                          </a:rPr>
                        </m:ctrlPr>
                      </m:sSubPr>
                      <m:e>
                        <m:r>
                          <a:rPr lang="en-US" altLang="zh-CN" sz="2000" b="1" i="1" smtClean="0">
                            <a:solidFill>
                              <a:prstClr val="black">
                                <a:lumMod val="75000"/>
                                <a:lumOff val="25000"/>
                              </a:prstClr>
                            </a:solidFill>
                            <a:latin typeface="Cambria Math" panose="02040503050406030204" pitchFamily="18" charset="0"/>
                          </a:rPr>
                          <m:t>𝑷</m:t>
                        </m:r>
                      </m:e>
                      <m:sub>
                        <m:r>
                          <a:rPr lang="en-US" altLang="zh-CN" sz="2000" i="1" smtClean="0">
                            <a:solidFill>
                              <a:prstClr val="black">
                                <a:lumMod val="75000"/>
                                <a:lumOff val="25000"/>
                              </a:prstClr>
                            </a:solidFill>
                            <a:latin typeface="Cambria Math" panose="02040503050406030204" pitchFamily="18" charset="0"/>
                          </a:rPr>
                          <m:t>𝑘</m:t>
                        </m:r>
                      </m:sub>
                    </m:sSub>
                  </m:oMath>
                </a14:m>
                <a:r>
                  <a:rPr lang="en-US" altLang="zh-CN" sz="2000" b="1" dirty="0">
                    <a:solidFill>
                      <a:prstClr val="black">
                        <a:lumMod val="75000"/>
                        <a:lumOff val="25000"/>
                      </a:prstClr>
                    </a:solidFill>
                    <a:latin typeface="Calibri" panose="020F0502020204030204"/>
                    <a:ea typeface="等线" panose="02010600030101010101" pitchFamily="2" charset="-122"/>
                  </a:rPr>
                  <a:t> </a:t>
                </a:r>
                <a:endParaRPr lang="zh-CN" altLang="en-US" sz="2000" b="1" dirty="0">
                  <a:solidFill>
                    <a:prstClr val="black">
                      <a:lumMod val="75000"/>
                      <a:lumOff val="25000"/>
                    </a:prstClr>
                  </a:solidFill>
                  <a:latin typeface="Calibri" panose="020F0502020204030204"/>
                  <a:ea typeface="等线" panose="02010600030101010101" pitchFamily="2" charset="-122"/>
                </a:endParaRPr>
              </a:p>
            </p:txBody>
          </p:sp>
        </mc:Choice>
        <mc:Fallback xmlns="">
          <p:sp>
            <p:nvSpPr>
              <p:cNvPr id="172" name="文本框 150">
                <a:extLst>
                  <a:ext uri="{FF2B5EF4-FFF2-40B4-BE49-F238E27FC236}">
                    <a16:creationId xmlns:a16="http://schemas.microsoft.com/office/drawing/2014/main" id="{0EC72618-DDB5-4117-AC15-9BB020404DFF}"/>
                  </a:ext>
                </a:extLst>
              </p:cNvPr>
              <p:cNvSpPr txBox="1">
                <a:spLocks noRot="1" noChangeAspect="1" noMove="1" noResize="1" noEditPoints="1" noAdjustHandles="1" noChangeArrowheads="1" noChangeShapeType="1" noTextEdit="1"/>
              </p:cNvSpPr>
              <p:nvPr/>
            </p:nvSpPr>
            <p:spPr>
              <a:xfrm>
                <a:off x="5587974" y="2571758"/>
                <a:ext cx="364010" cy="307778"/>
              </a:xfrm>
              <a:prstGeom prst="rect">
                <a:avLst/>
              </a:prstGeom>
              <a:blipFill>
                <a:blip r:embed="rId13"/>
                <a:stretch>
                  <a:fillRect l="-25424" b="-18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3" name="文本框 150">
                <a:extLst>
                  <a:ext uri="{FF2B5EF4-FFF2-40B4-BE49-F238E27FC236}">
                    <a16:creationId xmlns:a16="http://schemas.microsoft.com/office/drawing/2014/main" id="{45187935-9383-414C-9A5A-96AA12015F1B}"/>
                  </a:ext>
                </a:extLst>
              </p:cNvPr>
              <p:cNvSpPr txBox="1"/>
              <p:nvPr/>
            </p:nvSpPr>
            <p:spPr>
              <a:xfrm>
                <a:off x="3905854" y="4992447"/>
                <a:ext cx="294567" cy="299313"/>
              </a:xfrm>
              <a:prstGeom prst="rect">
                <a:avLst/>
              </a:prstGeom>
              <a:noFill/>
            </p:spPr>
            <p:txBody>
              <a:bodyPr wrap="squar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defRPr/>
                </a:pPr>
                <a14:m>
                  <m:oMathPara xmlns:m="http://schemas.openxmlformats.org/officeDocument/2006/math">
                    <m:oMathParaPr>
                      <m:jc m:val="centerGroup"/>
                    </m:oMathParaPr>
                    <m:oMath xmlns:m="http://schemas.openxmlformats.org/officeDocument/2006/math">
                      <m:sSub>
                        <m:sSubPr>
                          <m:ctrlPr>
                            <a:rPr lang="en-US" altLang="zh-CN" b="1" i="1" smtClean="0">
                              <a:solidFill>
                                <a:prstClr val="black">
                                  <a:lumMod val="75000"/>
                                  <a:lumOff val="25000"/>
                                </a:prstClr>
                              </a:solidFill>
                              <a:latin typeface="Cambria Math" panose="02040503050406030204" pitchFamily="18" charset="0"/>
                            </a:rPr>
                          </m:ctrlPr>
                        </m:sSubPr>
                        <m:e>
                          <m:r>
                            <a:rPr lang="en-US" altLang="zh-CN" b="1" i="1" smtClean="0">
                              <a:solidFill>
                                <a:prstClr val="black">
                                  <a:lumMod val="75000"/>
                                  <a:lumOff val="25000"/>
                                </a:prstClr>
                              </a:solidFill>
                              <a:latin typeface="Cambria Math" panose="02040503050406030204" pitchFamily="18" charset="0"/>
                            </a:rPr>
                            <m:t>𝑶</m:t>
                          </m:r>
                        </m:e>
                        <m:sub>
                          <m:r>
                            <a:rPr lang="en-US" altLang="zh-CN" b="0" i="1" smtClean="0">
                              <a:solidFill>
                                <a:prstClr val="black">
                                  <a:lumMod val="75000"/>
                                  <a:lumOff val="25000"/>
                                </a:prstClr>
                              </a:solidFill>
                              <a:latin typeface="Cambria Math" panose="02040503050406030204" pitchFamily="18" charset="0"/>
                            </a:rPr>
                            <m:t>𝑗</m:t>
                          </m:r>
                        </m:sub>
                      </m:sSub>
                    </m:oMath>
                  </m:oMathPara>
                </a14:m>
                <a:endParaRPr lang="zh-CN" altLang="en-US" b="1" dirty="0">
                  <a:solidFill>
                    <a:prstClr val="black">
                      <a:lumMod val="75000"/>
                      <a:lumOff val="25000"/>
                    </a:prstClr>
                  </a:solidFill>
                  <a:latin typeface="Calibri" panose="020F0502020204030204"/>
                  <a:ea typeface="等线" panose="02010600030101010101" pitchFamily="2" charset="-122"/>
                </a:endParaRPr>
              </a:p>
            </p:txBody>
          </p:sp>
        </mc:Choice>
        <mc:Fallback xmlns="">
          <p:sp>
            <p:nvSpPr>
              <p:cNvPr id="173" name="文本框 150">
                <a:extLst>
                  <a:ext uri="{FF2B5EF4-FFF2-40B4-BE49-F238E27FC236}">
                    <a16:creationId xmlns:a16="http://schemas.microsoft.com/office/drawing/2014/main" id="{45187935-9383-414C-9A5A-96AA12015F1B}"/>
                  </a:ext>
                </a:extLst>
              </p:cNvPr>
              <p:cNvSpPr txBox="1">
                <a:spLocks noRot="1" noChangeAspect="1" noMove="1" noResize="1" noEditPoints="1" noAdjustHandles="1" noChangeArrowheads="1" noChangeShapeType="1" noTextEdit="1"/>
              </p:cNvSpPr>
              <p:nvPr/>
            </p:nvSpPr>
            <p:spPr>
              <a:xfrm>
                <a:off x="3905854" y="4992447"/>
                <a:ext cx="294567" cy="299313"/>
              </a:xfrm>
              <a:prstGeom prst="rect">
                <a:avLst/>
              </a:prstGeom>
              <a:blipFill>
                <a:blip r:embed="rId14"/>
                <a:stretch>
                  <a:fillRect l="-20833" r="-14583" b="-2653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4" name="文本框 150">
                <a:extLst>
                  <a:ext uri="{FF2B5EF4-FFF2-40B4-BE49-F238E27FC236}">
                    <a16:creationId xmlns:a16="http://schemas.microsoft.com/office/drawing/2014/main" id="{83D37220-D7CA-4C00-BD49-7E8D5D9E60A7}"/>
                  </a:ext>
                </a:extLst>
              </p:cNvPr>
              <p:cNvSpPr txBox="1"/>
              <p:nvPr/>
            </p:nvSpPr>
            <p:spPr>
              <a:xfrm>
                <a:off x="3866581" y="3326614"/>
                <a:ext cx="252312" cy="332463"/>
              </a:xfrm>
              <a:prstGeom prst="rect">
                <a:avLst/>
              </a:prstGeom>
              <a:noFill/>
            </p:spPr>
            <p:txBody>
              <a:bodyPr wrap="squar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defRPr/>
                </a:pPr>
                <a14:m>
                  <m:oMathPara xmlns:m="http://schemas.openxmlformats.org/officeDocument/2006/math">
                    <m:oMathParaPr>
                      <m:jc m:val="centerGroup"/>
                    </m:oMathParaPr>
                    <m:oMath xmlns:m="http://schemas.openxmlformats.org/officeDocument/2006/math">
                      <m:sSub>
                        <m:sSubPr>
                          <m:ctrlPr>
                            <a:rPr lang="en-US" altLang="zh-CN" sz="2000" b="1" i="1" smtClean="0">
                              <a:solidFill>
                                <a:prstClr val="black">
                                  <a:lumMod val="75000"/>
                                  <a:lumOff val="25000"/>
                                </a:prstClr>
                              </a:solidFill>
                              <a:latin typeface="Cambria Math" panose="02040503050406030204" pitchFamily="18" charset="0"/>
                            </a:rPr>
                          </m:ctrlPr>
                        </m:sSubPr>
                        <m:e>
                          <m:r>
                            <a:rPr lang="en-US" altLang="zh-CN" sz="2000" b="1" i="1" smtClean="0">
                              <a:solidFill>
                                <a:prstClr val="black">
                                  <a:lumMod val="75000"/>
                                  <a:lumOff val="25000"/>
                                </a:prstClr>
                              </a:solidFill>
                              <a:latin typeface="Cambria Math" panose="02040503050406030204" pitchFamily="18" charset="0"/>
                            </a:rPr>
                            <m:t>𝑰</m:t>
                          </m:r>
                        </m:e>
                        <m:sub>
                          <m:r>
                            <a:rPr lang="en-US" altLang="zh-CN" sz="2000" b="0" i="1" smtClean="0">
                              <a:solidFill>
                                <a:prstClr val="black">
                                  <a:lumMod val="75000"/>
                                  <a:lumOff val="25000"/>
                                </a:prstClr>
                              </a:solidFill>
                              <a:latin typeface="Cambria Math" panose="02040503050406030204" pitchFamily="18" charset="0"/>
                            </a:rPr>
                            <m:t>𝑗</m:t>
                          </m:r>
                        </m:sub>
                      </m:sSub>
                    </m:oMath>
                  </m:oMathPara>
                </a14:m>
                <a:endParaRPr lang="zh-CN" altLang="en-US" sz="2000" b="1" dirty="0">
                  <a:solidFill>
                    <a:prstClr val="black">
                      <a:lumMod val="75000"/>
                      <a:lumOff val="25000"/>
                    </a:prstClr>
                  </a:solidFill>
                  <a:latin typeface="Calibri" panose="020F0502020204030204"/>
                  <a:ea typeface="等线" panose="02010600030101010101" pitchFamily="2" charset="-122"/>
                </a:endParaRPr>
              </a:p>
            </p:txBody>
          </p:sp>
        </mc:Choice>
        <mc:Fallback xmlns="">
          <p:sp>
            <p:nvSpPr>
              <p:cNvPr id="174" name="文本框 150">
                <a:extLst>
                  <a:ext uri="{FF2B5EF4-FFF2-40B4-BE49-F238E27FC236}">
                    <a16:creationId xmlns:a16="http://schemas.microsoft.com/office/drawing/2014/main" id="{83D37220-D7CA-4C00-BD49-7E8D5D9E60A7}"/>
                  </a:ext>
                </a:extLst>
              </p:cNvPr>
              <p:cNvSpPr txBox="1">
                <a:spLocks noRot="1" noChangeAspect="1" noMove="1" noResize="1" noEditPoints="1" noAdjustHandles="1" noChangeArrowheads="1" noChangeShapeType="1" noTextEdit="1"/>
              </p:cNvSpPr>
              <p:nvPr/>
            </p:nvSpPr>
            <p:spPr>
              <a:xfrm>
                <a:off x="3866581" y="3326614"/>
                <a:ext cx="252312" cy="332463"/>
              </a:xfrm>
              <a:prstGeom prst="rect">
                <a:avLst/>
              </a:prstGeom>
              <a:blipFill>
                <a:blip r:embed="rId15"/>
                <a:stretch>
                  <a:fillRect l="-21429" r="-14286" b="-2777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5" name="文本框 150">
                <a:extLst>
                  <a:ext uri="{FF2B5EF4-FFF2-40B4-BE49-F238E27FC236}">
                    <a16:creationId xmlns:a16="http://schemas.microsoft.com/office/drawing/2014/main" id="{5DC9730C-79D1-4091-BDB5-4751A59B6B15}"/>
                  </a:ext>
                </a:extLst>
              </p:cNvPr>
              <p:cNvSpPr txBox="1"/>
              <p:nvPr/>
            </p:nvSpPr>
            <p:spPr>
              <a:xfrm>
                <a:off x="4679072" y="3590847"/>
                <a:ext cx="277384" cy="303481"/>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14:m>
                  <m:oMathPara xmlns:m="http://schemas.openxmlformats.org/officeDocument/2006/math">
                    <m:oMathParaPr>
                      <m:jc m:val="centerGroup"/>
                    </m:oMathParaPr>
                    <m:oMath xmlns:m="http://schemas.openxmlformats.org/officeDocument/2006/math">
                      <m:sSubSup>
                        <m:sSubSupPr>
                          <m:ctrlPr>
                            <a:rPr lang="en-US" altLang="zh-CN" sz="1600" b="1" i="1" smtClean="0">
                              <a:solidFill>
                                <a:schemeClr val="accent6">
                                  <a:lumMod val="60000"/>
                                  <a:lumOff val="40000"/>
                                </a:schemeClr>
                              </a:solidFill>
                              <a:latin typeface="Cambria Math" panose="02040503050406030204" pitchFamily="18" charset="0"/>
                            </a:rPr>
                          </m:ctrlPr>
                        </m:sSubSupPr>
                        <m:e>
                          <m:r>
                            <a:rPr lang="en-US" altLang="zh-CN" sz="1600" b="1" i="1" smtClean="0">
                              <a:solidFill>
                                <a:schemeClr val="accent6">
                                  <a:lumMod val="60000"/>
                                  <a:lumOff val="40000"/>
                                </a:schemeClr>
                              </a:solidFill>
                              <a:latin typeface="Cambria Math" panose="02040503050406030204" pitchFamily="18" charset="0"/>
                            </a:rPr>
                            <m:t>𝒑</m:t>
                          </m:r>
                        </m:e>
                        <m:sub>
                          <m:r>
                            <a:rPr lang="en-US" altLang="zh-CN" sz="1600" i="1" smtClean="0">
                              <a:solidFill>
                                <a:schemeClr val="accent6">
                                  <a:lumMod val="60000"/>
                                  <a:lumOff val="40000"/>
                                </a:schemeClr>
                              </a:solidFill>
                              <a:latin typeface="Cambria Math" panose="02040503050406030204" pitchFamily="18" charset="0"/>
                            </a:rPr>
                            <m:t>𝑘</m:t>
                          </m:r>
                        </m:sub>
                        <m:sup>
                          <m:r>
                            <a:rPr lang="en-US" altLang="zh-CN" sz="1600" b="0" i="1" smtClean="0">
                              <a:solidFill>
                                <a:schemeClr val="accent6">
                                  <a:lumMod val="60000"/>
                                  <a:lumOff val="40000"/>
                                </a:schemeClr>
                              </a:solidFill>
                              <a:latin typeface="Cambria Math" panose="02040503050406030204" pitchFamily="18" charset="0"/>
                            </a:rPr>
                            <m:t>𝑗</m:t>
                          </m:r>
                        </m:sup>
                      </m:sSubSup>
                    </m:oMath>
                  </m:oMathPara>
                </a14:m>
                <a:endParaRPr lang="zh-CN" altLang="en-US" sz="1600" b="1" dirty="0">
                  <a:solidFill>
                    <a:schemeClr val="accent6">
                      <a:lumMod val="60000"/>
                      <a:lumOff val="40000"/>
                    </a:schemeClr>
                  </a:solidFill>
                  <a:latin typeface="Calibri" panose="020F0502020204030204"/>
                  <a:ea typeface="等线" panose="02010600030101010101" pitchFamily="2" charset="-122"/>
                </a:endParaRPr>
              </a:p>
            </p:txBody>
          </p:sp>
        </mc:Choice>
        <mc:Fallback xmlns="">
          <p:sp>
            <p:nvSpPr>
              <p:cNvPr id="175" name="文本框 150">
                <a:extLst>
                  <a:ext uri="{FF2B5EF4-FFF2-40B4-BE49-F238E27FC236}">
                    <a16:creationId xmlns:a16="http://schemas.microsoft.com/office/drawing/2014/main" id="{5DC9730C-79D1-4091-BDB5-4751A59B6B15}"/>
                  </a:ext>
                </a:extLst>
              </p:cNvPr>
              <p:cNvSpPr txBox="1">
                <a:spLocks noRot="1" noChangeAspect="1" noMove="1" noResize="1" noEditPoints="1" noAdjustHandles="1" noChangeArrowheads="1" noChangeShapeType="1" noTextEdit="1"/>
              </p:cNvSpPr>
              <p:nvPr/>
            </p:nvSpPr>
            <p:spPr>
              <a:xfrm>
                <a:off x="4679072" y="3590847"/>
                <a:ext cx="277384" cy="303481"/>
              </a:xfrm>
              <a:prstGeom prst="rect">
                <a:avLst/>
              </a:prstGeom>
              <a:blipFill>
                <a:blip r:embed="rId16"/>
                <a:stretch>
                  <a:fillRect l="-17778" t="-2000" r="-4444" b="-18000"/>
                </a:stretch>
              </a:blipFill>
            </p:spPr>
            <p:txBody>
              <a:bodyPr/>
              <a:lstStyle/>
              <a:p>
                <a:r>
                  <a:rPr lang="zh-CN" altLang="en-US">
                    <a:noFill/>
                  </a:rPr>
                  <a:t> </a:t>
                </a:r>
              </a:p>
            </p:txBody>
          </p:sp>
        </mc:Fallback>
      </mc:AlternateContent>
      <p:sp>
        <p:nvSpPr>
          <p:cNvPr id="176" name="文本框 175">
            <a:extLst>
              <a:ext uri="{FF2B5EF4-FFF2-40B4-BE49-F238E27FC236}">
                <a16:creationId xmlns:a16="http://schemas.microsoft.com/office/drawing/2014/main" id="{049A3123-70B0-41E9-BA47-E8C26BF48717}"/>
              </a:ext>
            </a:extLst>
          </p:cNvPr>
          <p:cNvSpPr txBox="1"/>
          <p:nvPr/>
        </p:nvSpPr>
        <p:spPr>
          <a:xfrm>
            <a:off x="4116859" y="2564904"/>
            <a:ext cx="1726687" cy="307778"/>
          </a:xfrm>
          <a:prstGeom prst="rect">
            <a:avLst/>
          </a:prstGeom>
          <a:noFill/>
        </p:spPr>
        <p:txBody>
          <a:bodyPr wrap="square" rtlCol="0">
            <a:spAutoFit/>
          </a:bodyPr>
          <a:lstStyle/>
          <a:p>
            <a:pPr fontAlgn="auto">
              <a:spcBef>
                <a:spcPts val="0"/>
              </a:spcBef>
              <a:spcAft>
                <a:spcPts val="0"/>
              </a:spcAft>
            </a:pPr>
            <a:r>
              <a:rPr lang="en-US" altLang="zh-CN" sz="1400" b="1" dirty="0">
                <a:solidFill>
                  <a:prstClr val="black">
                    <a:lumMod val="75000"/>
                    <a:lumOff val="25000"/>
                  </a:prstClr>
                </a:solidFill>
                <a:latin typeface="等线" panose="02010600030101010101" pitchFamily="2" charset="-122"/>
                <a:ea typeface="等线" panose="02010600030101010101" pitchFamily="2" charset="-122"/>
              </a:rPr>
              <a:t>3D Spatial Point:</a:t>
            </a:r>
            <a:endParaRPr lang="zh-CN" altLang="en-US" sz="1400" b="1" dirty="0">
              <a:solidFill>
                <a:prstClr val="black">
                  <a:lumMod val="75000"/>
                  <a:lumOff val="25000"/>
                </a:prstClr>
              </a:solidFill>
              <a:latin typeface="等线" panose="02010600030101010101" pitchFamily="2" charset="-122"/>
              <a:ea typeface="等线" panose="02010600030101010101" pitchFamily="2" charset="-122"/>
            </a:endParaRPr>
          </a:p>
        </p:txBody>
      </p:sp>
      <p:sp>
        <p:nvSpPr>
          <p:cNvPr id="178" name="椭圆 177">
            <a:extLst>
              <a:ext uri="{FF2B5EF4-FFF2-40B4-BE49-F238E27FC236}">
                <a16:creationId xmlns:a16="http://schemas.microsoft.com/office/drawing/2014/main" id="{BE785F36-BE4D-4892-88EC-27A70BF545A7}"/>
              </a:ext>
            </a:extLst>
          </p:cNvPr>
          <p:cNvSpPr>
            <a:spLocks noChangeAspect="1"/>
          </p:cNvSpPr>
          <p:nvPr/>
        </p:nvSpPr>
        <p:spPr>
          <a:xfrm rot="16200000">
            <a:off x="6169555" y="2665515"/>
            <a:ext cx="150702" cy="143326"/>
          </a:xfrm>
          <a:prstGeom prst="ellipse">
            <a:avLst/>
          </a:prstGeom>
          <a:solidFill>
            <a:sysClr val="window" lastClr="FFFFFF"/>
          </a:solidFill>
          <a:ln w="25400" cap="flat" cmpd="sng" algn="ctr">
            <a:solidFill>
              <a:srgbClr val="FF5757"/>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lumMod val="75000"/>
                  <a:lumOff val="25000"/>
                </a:prstClr>
              </a:solidFill>
              <a:effectLst/>
              <a:uLnTx/>
              <a:uFillTx/>
              <a:latin typeface="等线" panose="020F0502020204030204"/>
              <a:ea typeface="等线" panose="02010600030101010101" pitchFamily="2" charset="-122"/>
              <a:cs typeface="+mn-cs"/>
            </a:endParaRPr>
          </a:p>
        </p:txBody>
      </p:sp>
      <p:sp>
        <p:nvSpPr>
          <p:cNvPr id="180" name="平行四边形 179">
            <a:extLst>
              <a:ext uri="{FF2B5EF4-FFF2-40B4-BE49-F238E27FC236}">
                <a16:creationId xmlns:a16="http://schemas.microsoft.com/office/drawing/2014/main" id="{6765537B-D4F5-4DE0-BC19-DEDCD663F58D}"/>
              </a:ext>
            </a:extLst>
          </p:cNvPr>
          <p:cNvSpPr/>
          <p:nvPr/>
        </p:nvSpPr>
        <p:spPr>
          <a:xfrm rot="20608095">
            <a:off x="7625803" y="3727511"/>
            <a:ext cx="147041" cy="88099"/>
          </a:xfrm>
          <a:prstGeom prst="parallelogram">
            <a:avLst>
              <a:gd name="adj" fmla="val 30281"/>
            </a:avLst>
          </a:prstGeom>
          <a:solidFill>
            <a:sysClr val="window" lastClr="FFFFFF"/>
          </a:solidFill>
          <a:ln w="15875" cap="flat" cmpd="sng" algn="ctr">
            <a:solidFill>
              <a:schemeClr val="accent6">
                <a:lumMod val="60000"/>
                <a:lumOff val="40000"/>
              </a:schemeClr>
            </a:solidFill>
            <a:prstDash val="solid"/>
            <a:bevel/>
          </a:ln>
          <a:effectLst/>
        </p:spPr>
        <p:txBody>
          <a:bodyPr rtlCol="0" anchor="ctr"/>
          <a:lstStyle/>
          <a:p>
            <a:pPr algn="ctr" fontAlgn="auto">
              <a:spcBef>
                <a:spcPts val="0"/>
              </a:spcBef>
              <a:spcAft>
                <a:spcPts val="0"/>
              </a:spcAft>
            </a:pPr>
            <a:endParaRPr lang="zh-CN" altLang="en-US" sz="3600" kern="0">
              <a:solidFill>
                <a:prstClr val="black">
                  <a:lumMod val="75000"/>
                  <a:lumOff val="25000"/>
                </a:prstClr>
              </a:solidFill>
              <a:latin typeface="等线" panose="020F0502020204030204"/>
              <a:ea typeface="等线" panose="02010600030101010101" pitchFamily="2" charset="-122"/>
            </a:endParaRPr>
          </a:p>
        </p:txBody>
      </p:sp>
      <p:sp>
        <p:nvSpPr>
          <p:cNvPr id="181" name="等腰三角形 180">
            <a:extLst>
              <a:ext uri="{FF2B5EF4-FFF2-40B4-BE49-F238E27FC236}">
                <a16:creationId xmlns:a16="http://schemas.microsoft.com/office/drawing/2014/main" id="{5C13DCFB-159E-4CF1-A9AE-0D2862D6B708}"/>
              </a:ext>
            </a:extLst>
          </p:cNvPr>
          <p:cNvSpPr/>
          <p:nvPr/>
        </p:nvSpPr>
        <p:spPr>
          <a:xfrm rot="969469">
            <a:off x="5415734" y="4902431"/>
            <a:ext cx="145266" cy="128115"/>
          </a:xfrm>
          <a:prstGeom prst="triangle">
            <a:avLst/>
          </a:prstGeom>
          <a:solidFill>
            <a:srgbClr val="70AD47"/>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lumMod val="75000"/>
                  <a:lumOff val="25000"/>
                </a:prstClr>
              </a:solidFill>
              <a:effectLst/>
              <a:uLnTx/>
              <a:uFillTx/>
              <a:latin typeface="等线" panose="020F0502020204030204"/>
              <a:ea typeface="等线" panose="02010600030101010101" pitchFamily="2" charset="-122"/>
              <a:cs typeface="+mn-cs"/>
            </a:endParaRPr>
          </a:p>
        </p:txBody>
      </p:sp>
      <p:cxnSp>
        <p:nvCxnSpPr>
          <p:cNvPr id="182" name="直接连接符 181">
            <a:extLst>
              <a:ext uri="{FF2B5EF4-FFF2-40B4-BE49-F238E27FC236}">
                <a16:creationId xmlns:a16="http://schemas.microsoft.com/office/drawing/2014/main" id="{01660340-0DB0-4E5C-B920-876559451CD4}"/>
              </a:ext>
            </a:extLst>
          </p:cNvPr>
          <p:cNvCxnSpPr>
            <a:cxnSpLocks/>
          </p:cNvCxnSpPr>
          <p:nvPr/>
        </p:nvCxnSpPr>
        <p:spPr>
          <a:xfrm flipH="1" flipV="1">
            <a:off x="3905855" y="4940044"/>
            <a:ext cx="1543206" cy="49255"/>
          </a:xfrm>
          <a:prstGeom prst="line">
            <a:avLst/>
          </a:prstGeom>
          <a:noFill/>
          <a:ln w="19050" cap="rnd" cmpd="sng" algn="ctr">
            <a:solidFill>
              <a:srgbClr val="44546A"/>
            </a:solidFill>
            <a:prstDash val="solid"/>
            <a:miter lim="800000"/>
            <a:headEnd type="none" w="sm" len="sm"/>
          </a:ln>
          <a:effectLst/>
        </p:spPr>
      </p:cxnSp>
      <p:sp>
        <p:nvSpPr>
          <p:cNvPr id="183" name="椭圆 182">
            <a:extLst>
              <a:ext uri="{FF2B5EF4-FFF2-40B4-BE49-F238E27FC236}">
                <a16:creationId xmlns:a16="http://schemas.microsoft.com/office/drawing/2014/main" id="{4F293B1D-6CC7-46D4-AA49-9B75ED09D370}"/>
              </a:ext>
            </a:extLst>
          </p:cNvPr>
          <p:cNvSpPr>
            <a:spLocks noChangeAspect="1"/>
          </p:cNvSpPr>
          <p:nvPr/>
        </p:nvSpPr>
        <p:spPr>
          <a:xfrm rot="16200000">
            <a:off x="3778156" y="4841567"/>
            <a:ext cx="201392" cy="191535"/>
          </a:xfrm>
          <a:prstGeom prst="ellipse">
            <a:avLst/>
          </a:prstGeom>
          <a:solidFill>
            <a:srgbClr val="ED7D31"/>
          </a:solidFill>
          <a:ln w="25400" cap="flat"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lumMod val="75000"/>
                  <a:lumOff val="25000"/>
                </a:prstClr>
              </a:solidFill>
              <a:effectLst/>
              <a:uLnTx/>
              <a:uFillTx/>
              <a:latin typeface="等线" panose="020F0502020204030204"/>
              <a:ea typeface="等线" panose="02010600030101010101" pitchFamily="2" charset="-122"/>
              <a:cs typeface="+mn-cs"/>
            </a:endParaRPr>
          </a:p>
        </p:txBody>
      </p:sp>
      <p:sp>
        <p:nvSpPr>
          <p:cNvPr id="184" name="等腰三角形 183">
            <a:extLst>
              <a:ext uri="{FF2B5EF4-FFF2-40B4-BE49-F238E27FC236}">
                <a16:creationId xmlns:a16="http://schemas.microsoft.com/office/drawing/2014/main" id="{B339AD70-FE3F-4C17-A788-17DC16FB081A}"/>
              </a:ext>
            </a:extLst>
          </p:cNvPr>
          <p:cNvSpPr/>
          <p:nvPr/>
        </p:nvSpPr>
        <p:spPr>
          <a:xfrm rot="19773831">
            <a:off x="6383997" y="4907618"/>
            <a:ext cx="145266" cy="128115"/>
          </a:xfrm>
          <a:prstGeom prst="triangle">
            <a:avLst/>
          </a:prstGeom>
          <a:solidFill>
            <a:srgbClr val="70AD47"/>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lumMod val="75000"/>
                  <a:lumOff val="25000"/>
                </a:prstClr>
              </a:solidFill>
              <a:effectLst/>
              <a:uLnTx/>
              <a:uFillTx/>
              <a:latin typeface="等线" panose="020F0502020204030204"/>
              <a:ea typeface="等线" panose="02010600030101010101" pitchFamily="2" charset="-122"/>
              <a:cs typeface="+mn-cs"/>
            </a:endParaRPr>
          </a:p>
        </p:txBody>
      </p:sp>
      <p:cxnSp>
        <p:nvCxnSpPr>
          <p:cNvPr id="185" name="直接连接符 184">
            <a:extLst>
              <a:ext uri="{FF2B5EF4-FFF2-40B4-BE49-F238E27FC236}">
                <a16:creationId xmlns:a16="http://schemas.microsoft.com/office/drawing/2014/main" id="{A8C53813-72ED-47EC-97AC-2273B16F64AE}"/>
              </a:ext>
            </a:extLst>
          </p:cNvPr>
          <p:cNvCxnSpPr>
            <a:cxnSpLocks/>
          </p:cNvCxnSpPr>
          <p:nvPr/>
        </p:nvCxnSpPr>
        <p:spPr>
          <a:xfrm flipH="1" flipV="1">
            <a:off x="6493259" y="4988503"/>
            <a:ext cx="1378962" cy="44013"/>
          </a:xfrm>
          <a:prstGeom prst="line">
            <a:avLst/>
          </a:prstGeom>
          <a:noFill/>
          <a:ln w="19050" cap="rnd" cmpd="sng" algn="ctr">
            <a:solidFill>
              <a:srgbClr val="44546A"/>
            </a:solidFill>
            <a:prstDash val="solid"/>
            <a:miter lim="800000"/>
            <a:headEnd type="none" w="sm" len="sm"/>
          </a:ln>
          <a:effectLst/>
        </p:spPr>
      </p:cxnSp>
      <p:sp>
        <p:nvSpPr>
          <p:cNvPr id="186" name="椭圆 185">
            <a:extLst>
              <a:ext uri="{FF2B5EF4-FFF2-40B4-BE49-F238E27FC236}">
                <a16:creationId xmlns:a16="http://schemas.microsoft.com/office/drawing/2014/main" id="{B915D2A5-37C8-453A-8BE6-3A6808044F39}"/>
              </a:ext>
            </a:extLst>
          </p:cNvPr>
          <p:cNvSpPr>
            <a:spLocks noChangeAspect="1"/>
          </p:cNvSpPr>
          <p:nvPr/>
        </p:nvSpPr>
        <p:spPr>
          <a:xfrm rot="16200000">
            <a:off x="7797512" y="4943804"/>
            <a:ext cx="201392" cy="191535"/>
          </a:xfrm>
          <a:prstGeom prst="ellipse">
            <a:avLst/>
          </a:prstGeom>
          <a:solidFill>
            <a:srgbClr val="ED7D31"/>
          </a:solidFill>
          <a:ln w="25400" cap="flat"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lumMod val="75000"/>
                  <a:lumOff val="25000"/>
                </a:prstClr>
              </a:solidFill>
              <a:effectLst/>
              <a:uLnTx/>
              <a:uFillTx/>
              <a:latin typeface="等线" panose="020F0502020204030204"/>
              <a:ea typeface="等线" panose="02010600030101010101" pitchFamily="2" charset="-122"/>
              <a:cs typeface="+mn-cs"/>
            </a:endParaRPr>
          </a:p>
        </p:txBody>
      </p:sp>
      <mc:AlternateContent xmlns:mc="http://schemas.openxmlformats.org/markup-compatibility/2006" xmlns:a14="http://schemas.microsoft.com/office/drawing/2010/main">
        <mc:Choice Requires="a14">
          <p:sp>
            <p:nvSpPr>
              <p:cNvPr id="187" name="文本框 150">
                <a:extLst>
                  <a:ext uri="{FF2B5EF4-FFF2-40B4-BE49-F238E27FC236}">
                    <a16:creationId xmlns:a16="http://schemas.microsoft.com/office/drawing/2014/main" id="{C3722193-35D2-4B20-BA8C-A702157CD054}"/>
                  </a:ext>
                </a:extLst>
              </p:cNvPr>
              <p:cNvSpPr txBox="1"/>
              <p:nvPr/>
            </p:nvSpPr>
            <p:spPr>
              <a:xfrm>
                <a:off x="7759546" y="3659593"/>
                <a:ext cx="277384" cy="303481"/>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14:m>
                  <m:oMathPara xmlns:m="http://schemas.openxmlformats.org/officeDocument/2006/math">
                    <m:oMathParaPr>
                      <m:jc m:val="centerGroup"/>
                    </m:oMathParaPr>
                    <m:oMath xmlns:m="http://schemas.openxmlformats.org/officeDocument/2006/math">
                      <m:sSubSup>
                        <m:sSubSupPr>
                          <m:ctrlPr>
                            <a:rPr lang="en-US" altLang="zh-CN" sz="1600" b="1" i="1" smtClean="0">
                              <a:solidFill>
                                <a:schemeClr val="accent6">
                                  <a:lumMod val="60000"/>
                                  <a:lumOff val="40000"/>
                                </a:schemeClr>
                              </a:solidFill>
                              <a:latin typeface="Cambria Math" panose="02040503050406030204" pitchFamily="18" charset="0"/>
                            </a:rPr>
                          </m:ctrlPr>
                        </m:sSubSupPr>
                        <m:e>
                          <m:r>
                            <a:rPr lang="en-US" altLang="zh-CN" sz="1600" b="1" i="1" smtClean="0">
                              <a:solidFill>
                                <a:schemeClr val="accent6">
                                  <a:lumMod val="60000"/>
                                  <a:lumOff val="40000"/>
                                </a:schemeClr>
                              </a:solidFill>
                              <a:latin typeface="Cambria Math" panose="02040503050406030204" pitchFamily="18" charset="0"/>
                            </a:rPr>
                            <m:t>𝒑</m:t>
                          </m:r>
                        </m:e>
                        <m:sub>
                          <m:r>
                            <a:rPr lang="en-US" altLang="zh-CN" sz="1600" i="1" smtClean="0">
                              <a:solidFill>
                                <a:schemeClr val="accent6">
                                  <a:lumMod val="60000"/>
                                  <a:lumOff val="40000"/>
                                </a:schemeClr>
                              </a:solidFill>
                              <a:latin typeface="Cambria Math" panose="02040503050406030204" pitchFamily="18" charset="0"/>
                            </a:rPr>
                            <m:t>𝑘</m:t>
                          </m:r>
                        </m:sub>
                        <m:sup>
                          <m:r>
                            <a:rPr lang="en-US" altLang="zh-CN" sz="1600" b="0" i="1" smtClean="0">
                              <a:solidFill>
                                <a:schemeClr val="accent6">
                                  <a:lumMod val="60000"/>
                                  <a:lumOff val="40000"/>
                                </a:schemeClr>
                              </a:solidFill>
                              <a:latin typeface="Cambria Math" panose="02040503050406030204" pitchFamily="18" charset="0"/>
                            </a:rPr>
                            <m:t>𝑗</m:t>
                          </m:r>
                        </m:sup>
                      </m:sSubSup>
                    </m:oMath>
                  </m:oMathPara>
                </a14:m>
                <a:endParaRPr lang="zh-CN" altLang="en-US" sz="1600" b="1" dirty="0">
                  <a:solidFill>
                    <a:schemeClr val="accent6">
                      <a:lumMod val="60000"/>
                      <a:lumOff val="40000"/>
                    </a:schemeClr>
                  </a:solidFill>
                  <a:latin typeface="Calibri" panose="020F0502020204030204"/>
                  <a:ea typeface="等线" panose="02010600030101010101" pitchFamily="2" charset="-122"/>
                </a:endParaRPr>
              </a:p>
            </p:txBody>
          </p:sp>
        </mc:Choice>
        <mc:Fallback xmlns="">
          <p:sp>
            <p:nvSpPr>
              <p:cNvPr id="187" name="文本框 150">
                <a:extLst>
                  <a:ext uri="{FF2B5EF4-FFF2-40B4-BE49-F238E27FC236}">
                    <a16:creationId xmlns:a16="http://schemas.microsoft.com/office/drawing/2014/main" id="{C3722193-35D2-4B20-BA8C-A702157CD054}"/>
                  </a:ext>
                </a:extLst>
              </p:cNvPr>
              <p:cNvSpPr txBox="1">
                <a:spLocks noRot="1" noChangeAspect="1" noMove="1" noResize="1" noEditPoints="1" noAdjustHandles="1" noChangeArrowheads="1" noChangeShapeType="1" noTextEdit="1"/>
              </p:cNvSpPr>
              <p:nvPr/>
            </p:nvSpPr>
            <p:spPr>
              <a:xfrm>
                <a:off x="7759546" y="3659593"/>
                <a:ext cx="277384" cy="303481"/>
              </a:xfrm>
              <a:prstGeom prst="rect">
                <a:avLst/>
              </a:prstGeom>
              <a:blipFill>
                <a:blip r:embed="rId17"/>
                <a:stretch>
                  <a:fillRect l="-17778" t="-2000" r="-4444" b="-18000"/>
                </a:stretch>
              </a:blipFill>
            </p:spPr>
            <p:txBody>
              <a:bodyPr/>
              <a:lstStyle/>
              <a:p>
                <a:r>
                  <a:rPr lang="zh-CN" altLang="en-US">
                    <a:noFill/>
                  </a:rPr>
                  <a:t> </a:t>
                </a:r>
              </a:p>
            </p:txBody>
          </p:sp>
        </mc:Fallback>
      </mc:AlternateContent>
      <p:sp>
        <p:nvSpPr>
          <p:cNvPr id="234" name="矩形 233">
            <a:extLst>
              <a:ext uri="{FF2B5EF4-FFF2-40B4-BE49-F238E27FC236}">
                <a16:creationId xmlns:a16="http://schemas.microsoft.com/office/drawing/2014/main" id="{4505C4AB-B425-4733-9089-415470F4899E}"/>
              </a:ext>
            </a:extLst>
          </p:cNvPr>
          <p:cNvSpPr>
            <a:spLocks/>
          </p:cNvSpPr>
          <p:nvPr/>
        </p:nvSpPr>
        <p:spPr>
          <a:xfrm>
            <a:off x="7340627" y="4085271"/>
            <a:ext cx="1386779" cy="284693"/>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lnSpc>
                <a:spcPts val="1500"/>
              </a:lnSpc>
            </a:pPr>
            <a:r>
              <a:rPr lang="en-US" altLang="zh-CN" sz="1400" b="1" dirty="0" err="1">
                <a:solidFill>
                  <a:schemeClr val="accent6">
                    <a:lumMod val="60000"/>
                    <a:lumOff val="40000"/>
                  </a:schemeClr>
                </a:solidFill>
                <a:latin typeface="微软雅黑" panose="020B0503020204020204" pitchFamily="34" charset="-122"/>
                <a:ea typeface="微软雅黑" panose="020B0503020204020204" pitchFamily="34" charset="-122"/>
              </a:rPr>
              <a:t>Epipolar</a:t>
            </a:r>
            <a:r>
              <a:rPr lang="en-US" altLang="zh-CN" sz="1400" b="1" dirty="0">
                <a:solidFill>
                  <a:schemeClr val="accent6">
                    <a:lumMod val="60000"/>
                    <a:lumOff val="40000"/>
                  </a:schemeClr>
                </a:solidFill>
                <a:latin typeface="微软雅黑" panose="020B0503020204020204" pitchFamily="34" charset="-122"/>
                <a:ea typeface="微软雅黑" panose="020B0503020204020204" pitchFamily="34" charset="-122"/>
              </a:rPr>
              <a:t> Line</a:t>
            </a:r>
            <a:endParaRPr lang="zh-CN" altLang="en-US" sz="1400" b="1" i="1" dirty="0">
              <a:solidFill>
                <a:schemeClr val="accent6">
                  <a:lumMod val="60000"/>
                  <a:lumOff val="40000"/>
                </a:schemeClr>
              </a:solidFill>
              <a:latin typeface="微软雅黑" panose="020B0503020204020204" pitchFamily="34" charset="-122"/>
              <a:ea typeface="微软雅黑" panose="020B0503020204020204" pitchFamily="34" charset="-122"/>
            </a:endParaRPr>
          </a:p>
        </p:txBody>
      </p:sp>
      <p:sp>
        <p:nvSpPr>
          <p:cNvPr id="235" name="矩形 234">
            <a:extLst>
              <a:ext uri="{FF2B5EF4-FFF2-40B4-BE49-F238E27FC236}">
                <a16:creationId xmlns:a16="http://schemas.microsoft.com/office/drawing/2014/main" id="{F85E18ED-2C39-417D-A626-A1A61954228B}"/>
              </a:ext>
            </a:extLst>
          </p:cNvPr>
          <p:cNvSpPr>
            <a:spLocks/>
          </p:cNvSpPr>
          <p:nvPr/>
        </p:nvSpPr>
        <p:spPr>
          <a:xfrm>
            <a:off x="5563263" y="2316458"/>
            <a:ext cx="1386779" cy="284693"/>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lnSpc>
                <a:spcPts val="1500"/>
              </a:lnSpc>
            </a:pPr>
            <a:r>
              <a:rPr lang="en-US" altLang="zh-CN" sz="1400" b="1" dirty="0">
                <a:solidFill>
                  <a:srgbClr val="EA4A54"/>
                </a:solidFill>
                <a:latin typeface="微软雅黑" panose="020B0503020204020204" pitchFamily="34" charset="-122"/>
                <a:ea typeface="微软雅黑" panose="020B0503020204020204" pitchFamily="34" charset="-122"/>
              </a:rPr>
              <a:t>Static Object</a:t>
            </a:r>
            <a:endParaRPr lang="zh-CN" altLang="en-US" sz="1400" b="1" i="1" dirty="0">
              <a:solidFill>
                <a:srgbClr val="EA4A54"/>
              </a:solidFill>
              <a:latin typeface="微软雅黑" panose="020B0503020204020204" pitchFamily="34" charset="-122"/>
              <a:ea typeface="微软雅黑" panose="020B0503020204020204" pitchFamily="34" charset="-122"/>
            </a:endParaRPr>
          </a:p>
        </p:txBody>
      </p:sp>
      <p:pic>
        <p:nvPicPr>
          <p:cNvPr id="236" name="图片 235" descr="图片包含 游戏机, 伞, 雨, 风筝&#10;&#10;描述已自动生成">
            <a:extLst>
              <a:ext uri="{FF2B5EF4-FFF2-40B4-BE49-F238E27FC236}">
                <a16:creationId xmlns:a16="http://schemas.microsoft.com/office/drawing/2014/main" id="{B1995460-510A-4E07-9842-2D7D09117CA1}"/>
              </a:ext>
            </a:extLst>
          </p:cNvPr>
          <p:cNvPicPr>
            <a:picLocks noChangeAspect="1"/>
          </p:cNvPicPr>
          <p:nvPr/>
        </p:nvPicPr>
        <p:blipFill>
          <a:blip r:embed="rId18" cstate="print">
            <a:extLst>
              <a:ext uri="{BEBA8EAE-BF5A-486C-A8C5-ECC9F3942E4B}">
                <a14:imgProps xmlns:a14="http://schemas.microsoft.com/office/drawing/2010/main">
                  <a14:imgLayer r:embed="rId19">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994065" y="4259085"/>
            <a:ext cx="401851" cy="418518"/>
          </a:xfrm>
          <a:prstGeom prst="rect">
            <a:avLst/>
          </a:prstGeom>
        </p:spPr>
      </p:pic>
    </p:spTree>
    <p:extLst>
      <p:ext uri="{BB962C8B-B14F-4D97-AF65-F5344CB8AC3E}">
        <p14:creationId xmlns:p14="http://schemas.microsoft.com/office/powerpoint/2010/main" val="4163977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4"/>
                                        </p:tgtEl>
                                        <p:attrNameLst>
                                          <p:attrName>style.visibility</p:attrName>
                                        </p:attrNameLst>
                                      </p:cBhvr>
                                      <p:to>
                                        <p:strVal val="visible"/>
                                      </p:to>
                                    </p:set>
                                    <p:animEffect transition="in" filter="fade">
                                      <p:cBhvr>
                                        <p:cTn id="10" dur="500"/>
                                        <p:tgtEl>
                                          <p:spTgt spid="234"/>
                                        </p:tgtEl>
                                      </p:cBhvr>
                                    </p:animEffect>
                                  </p:childTnLst>
                                </p:cTn>
                              </p:par>
                            </p:childTnLst>
                          </p:cTn>
                        </p:par>
                        <p:par>
                          <p:cTn id="11" fill="hold">
                            <p:stCondLst>
                              <p:cond delay="500"/>
                            </p:stCondLst>
                            <p:childTnLst>
                              <p:par>
                                <p:cTn id="12" presetID="26" presetClass="emph" presetSubtype="0" repeatCount="3000" fill="hold" nodeType="afterEffect">
                                  <p:stCondLst>
                                    <p:cond delay="0"/>
                                  </p:stCondLst>
                                  <p:childTnLst>
                                    <p:animEffect transition="out" filter="fade">
                                      <p:cBhvr>
                                        <p:cTn id="13" dur="500" tmFilter="0, 0; .2, .5; .8, .5; 1, 0"/>
                                        <p:tgtEl>
                                          <p:spTgt spid="60"/>
                                        </p:tgtEl>
                                      </p:cBhvr>
                                    </p:animEffect>
                                    <p:animScale>
                                      <p:cBhvr>
                                        <p:cTn id="14" dur="250" autoRev="1" fill="hold"/>
                                        <p:tgtEl>
                                          <p:spTgt spid="60"/>
                                        </p:tgtEl>
                                      </p:cBhvr>
                                      <p:by x="105000" y="105000"/>
                                    </p:animScale>
                                  </p:childTnLst>
                                </p:cTn>
                              </p:par>
                              <p:par>
                                <p:cTn id="15" presetID="26" presetClass="emph" presetSubtype="0" repeatCount="3000" fill="hold" grpId="1" nodeType="withEffect">
                                  <p:stCondLst>
                                    <p:cond delay="0"/>
                                  </p:stCondLst>
                                  <p:childTnLst>
                                    <p:animEffect transition="out" filter="fade">
                                      <p:cBhvr>
                                        <p:cTn id="16" dur="500" tmFilter="0, 0; .2, .5; .8, .5; 1, 0"/>
                                        <p:tgtEl>
                                          <p:spTgt spid="234"/>
                                        </p:tgtEl>
                                      </p:cBhvr>
                                    </p:animEffect>
                                    <p:animScale>
                                      <p:cBhvr>
                                        <p:cTn id="17" dur="250" autoRev="1" fill="hold"/>
                                        <p:tgtEl>
                                          <p:spTgt spid="234"/>
                                        </p:tgtEl>
                                      </p:cBhvr>
                                      <p:by x="105000" y="105000"/>
                                    </p:animScale>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236"/>
                                        </p:tgtEl>
                                        <p:attrNameLst>
                                          <p:attrName>style.visibility</p:attrName>
                                        </p:attrNameLst>
                                      </p:cBhvr>
                                      <p:to>
                                        <p:strVal val="visible"/>
                                      </p:to>
                                    </p:set>
                                    <p:animEffect transition="in" filter="fade">
                                      <p:cBhvr>
                                        <p:cTn id="21"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 grpId="0"/>
      <p:bldP spid="234"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组合 59">
            <a:extLst>
              <a:ext uri="{FF2B5EF4-FFF2-40B4-BE49-F238E27FC236}">
                <a16:creationId xmlns:a16="http://schemas.microsoft.com/office/drawing/2014/main" id="{5DAB6C1F-CEEC-4042-A543-2EC58DCFC06F}"/>
              </a:ext>
            </a:extLst>
          </p:cNvPr>
          <p:cNvGrpSpPr/>
          <p:nvPr/>
        </p:nvGrpSpPr>
        <p:grpSpPr>
          <a:xfrm>
            <a:off x="3212442" y="3608748"/>
            <a:ext cx="2142079" cy="1380725"/>
            <a:chOff x="8307604" y="3656878"/>
            <a:chExt cx="2142079" cy="1380725"/>
          </a:xfrm>
        </p:grpSpPr>
        <p:cxnSp>
          <p:nvCxnSpPr>
            <p:cNvPr id="152" name="直接连接符 151">
              <a:extLst>
                <a:ext uri="{FF2B5EF4-FFF2-40B4-BE49-F238E27FC236}">
                  <a16:creationId xmlns:a16="http://schemas.microsoft.com/office/drawing/2014/main" id="{90DAB82D-0E42-4AAF-B3A9-173EF24F09C7}"/>
                </a:ext>
              </a:extLst>
            </p:cNvPr>
            <p:cNvCxnSpPr>
              <a:cxnSpLocks/>
            </p:cNvCxnSpPr>
            <p:nvPr/>
          </p:nvCxnSpPr>
          <p:spPr>
            <a:xfrm flipH="1">
              <a:off x="9049729" y="3656878"/>
              <a:ext cx="1399954" cy="1380725"/>
            </a:xfrm>
            <a:prstGeom prst="line">
              <a:avLst/>
            </a:prstGeom>
            <a:noFill/>
            <a:ln w="19050" cap="rnd" cmpd="sng" algn="ctr">
              <a:solidFill>
                <a:schemeClr val="accent6"/>
              </a:solidFill>
              <a:prstDash val="sysDot"/>
              <a:miter lim="800000"/>
              <a:headEnd type="none" w="sm" len="sm"/>
            </a:ln>
            <a:effectLst/>
          </p:spPr>
        </p:cxnSp>
        <p:grpSp>
          <p:nvGrpSpPr>
            <p:cNvPr id="189" name="组合 188">
              <a:extLst>
                <a:ext uri="{FF2B5EF4-FFF2-40B4-BE49-F238E27FC236}">
                  <a16:creationId xmlns:a16="http://schemas.microsoft.com/office/drawing/2014/main" id="{11940151-65A5-409D-8DD1-9142ECA62AF6}"/>
                </a:ext>
              </a:extLst>
            </p:cNvPr>
            <p:cNvGrpSpPr/>
            <p:nvPr/>
          </p:nvGrpSpPr>
          <p:grpSpPr>
            <a:xfrm>
              <a:off x="8307604" y="4149371"/>
              <a:ext cx="614516" cy="471441"/>
              <a:chOff x="2895427" y="3468489"/>
              <a:chExt cx="804450" cy="617154"/>
            </a:xfrm>
          </p:grpSpPr>
          <p:grpSp>
            <p:nvGrpSpPr>
              <p:cNvPr id="190" name="组合 189">
                <a:extLst>
                  <a:ext uri="{FF2B5EF4-FFF2-40B4-BE49-F238E27FC236}">
                    <a16:creationId xmlns:a16="http://schemas.microsoft.com/office/drawing/2014/main" id="{9CDA8F01-70DC-4110-9BBB-508FAB3F2729}"/>
                  </a:ext>
                </a:extLst>
              </p:cNvPr>
              <p:cNvGrpSpPr/>
              <p:nvPr/>
            </p:nvGrpSpPr>
            <p:grpSpPr>
              <a:xfrm>
                <a:off x="2895427" y="3468489"/>
                <a:ext cx="804450" cy="509814"/>
                <a:chOff x="4656659" y="4532077"/>
                <a:chExt cx="804450" cy="509814"/>
              </a:xfrm>
            </p:grpSpPr>
            <p:pic>
              <p:nvPicPr>
                <p:cNvPr id="192" name="图片 191">
                  <a:extLst>
                    <a:ext uri="{FF2B5EF4-FFF2-40B4-BE49-F238E27FC236}">
                      <a16:creationId xmlns:a16="http://schemas.microsoft.com/office/drawing/2014/main" id="{E09A4F95-97CA-4C03-B993-DA2867D7A089}"/>
                    </a:ext>
                  </a:extLst>
                </p:cNvPr>
                <p:cNvPicPr>
                  <a:picLocks noChangeAspect="1"/>
                </p:cNvPicPr>
                <p:nvPr/>
              </p:nvPicPr>
              <p:blipFill>
                <a:blip r:embed="rId3"/>
                <a:stretch>
                  <a:fillRect/>
                </a:stretch>
              </p:blipFill>
              <p:spPr>
                <a:xfrm>
                  <a:off x="5146785" y="4532077"/>
                  <a:ext cx="314324" cy="315232"/>
                </a:xfrm>
                <a:prstGeom prst="rect">
                  <a:avLst/>
                </a:prstGeom>
              </p:spPr>
            </p:pic>
            <p:pic>
              <p:nvPicPr>
                <p:cNvPr id="193" name="图片 192">
                  <a:extLst>
                    <a:ext uri="{FF2B5EF4-FFF2-40B4-BE49-F238E27FC236}">
                      <a16:creationId xmlns:a16="http://schemas.microsoft.com/office/drawing/2014/main" id="{D1D59DCC-B123-4D6F-9FFB-666A88F6ACEB}"/>
                    </a:ext>
                  </a:extLst>
                </p:cNvPr>
                <p:cNvPicPr>
                  <a:picLocks noChangeAspect="1"/>
                </p:cNvPicPr>
                <p:nvPr/>
              </p:nvPicPr>
              <p:blipFill>
                <a:blip r:embed="rId3"/>
                <a:stretch>
                  <a:fillRect/>
                </a:stretch>
              </p:blipFill>
              <p:spPr>
                <a:xfrm rot="16200000">
                  <a:off x="4657113" y="4715392"/>
                  <a:ext cx="314324" cy="315232"/>
                </a:xfrm>
                <a:prstGeom prst="rect">
                  <a:avLst/>
                </a:prstGeom>
              </p:spPr>
            </p:pic>
            <p:sp>
              <p:nvSpPr>
                <p:cNvPr id="194" name="弧形 193">
                  <a:extLst>
                    <a:ext uri="{FF2B5EF4-FFF2-40B4-BE49-F238E27FC236}">
                      <a16:creationId xmlns:a16="http://schemas.microsoft.com/office/drawing/2014/main" id="{E59D6B0E-059B-4AC4-A986-DB3D39794836}"/>
                    </a:ext>
                  </a:extLst>
                </p:cNvPr>
                <p:cNvSpPr/>
                <p:nvPr/>
              </p:nvSpPr>
              <p:spPr>
                <a:xfrm rot="20716384">
                  <a:off x="4844270" y="4610979"/>
                  <a:ext cx="500952" cy="430912"/>
                </a:xfrm>
                <a:prstGeom prst="arc">
                  <a:avLst>
                    <a:gd name="adj1" fmla="val 13673736"/>
                    <a:gd name="adj2" fmla="val 17541817"/>
                  </a:avLst>
                </a:prstGeom>
                <a:ln w="19050" cap="rnd">
                  <a:solidFill>
                    <a:schemeClr val="tx1">
                      <a:lumMod val="75000"/>
                      <a:lumOff val="25000"/>
                    </a:schemeClr>
                  </a:solidFill>
                  <a:round/>
                  <a:headEnd type="none"/>
                  <a:tailEnd type="stealth"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mc:AlternateContent xmlns:mc="http://schemas.openxmlformats.org/markup-compatibility/2006" xmlns:a14="http://schemas.microsoft.com/office/drawing/2010/main">
            <mc:Choice Requires="a14">
              <p:sp>
                <p:nvSpPr>
                  <p:cNvPr id="191" name="文本框 190">
                    <a:extLst>
                      <a:ext uri="{FF2B5EF4-FFF2-40B4-BE49-F238E27FC236}">
                        <a16:creationId xmlns:a16="http://schemas.microsoft.com/office/drawing/2014/main" id="{E7437383-0AB9-4E16-BB2D-F2DCF3399B6D}"/>
                      </a:ext>
                    </a:extLst>
                  </p:cNvPr>
                  <p:cNvSpPr txBox="1"/>
                  <p:nvPr/>
                </p:nvSpPr>
                <p:spPr>
                  <a:xfrm>
                    <a:off x="3284458" y="3819608"/>
                    <a:ext cx="321435" cy="266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b="0" i="1" smtClean="0">
                                  <a:latin typeface="Cambria Math" panose="02040503050406030204" pitchFamily="18" charset="0"/>
                                </a:rPr>
                              </m:ctrlPr>
                            </m:sSubPr>
                            <m:e>
                              <m:r>
                                <a:rPr lang="en-US" altLang="zh-CN" sz="1600" b="1" i="1" smtClean="0">
                                  <a:latin typeface="Cambria Math" panose="02040503050406030204" pitchFamily="18" charset="0"/>
                                </a:rPr>
                                <m:t>𝑻</m:t>
                              </m:r>
                            </m:e>
                            <m:sub>
                              <m:r>
                                <a:rPr lang="en-US" altLang="zh-CN" sz="1600" b="0" i="1" smtClean="0">
                                  <a:latin typeface="Cambria Math" panose="02040503050406030204" pitchFamily="18" charset="0"/>
                                </a:rPr>
                                <m:t>𝑖𝑗</m:t>
                              </m:r>
                            </m:sub>
                          </m:sSub>
                        </m:oMath>
                      </m:oMathPara>
                    </a14:m>
                    <a:endParaRPr lang="zh-CN" altLang="en-US" dirty="0"/>
                  </a:p>
                </p:txBody>
              </p:sp>
            </mc:Choice>
            <mc:Fallback xmlns="">
              <p:sp>
                <p:nvSpPr>
                  <p:cNvPr id="115" name="文本框 114">
                    <a:extLst>
                      <a:ext uri="{FF2B5EF4-FFF2-40B4-BE49-F238E27FC236}">
                        <a16:creationId xmlns:a16="http://schemas.microsoft.com/office/drawing/2014/main" id="{B847822E-F4DC-4B9B-8DD9-0D3F1C952B1E}"/>
                      </a:ext>
                    </a:extLst>
                  </p:cNvPr>
                  <p:cNvSpPr txBox="1">
                    <a:spLocks noRot="1" noChangeAspect="1" noMove="1" noResize="1" noEditPoints="1" noAdjustHandles="1" noChangeArrowheads="1" noChangeShapeType="1" noTextEdit="1"/>
                  </p:cNvSpPr>
                  <p:nvPr/>
                </p:nvSpPr>
                <p:spPr>
                  <a:xfrm>
                    <a:off x="3284458" y="3819608"/>
                    <a:ext cx="321435" cy="266035"/>
                  </a:xfrm>
                  <a:prstGeom prst="rect">
                    <a:avLst/>
                  </a:prstGeom>
                  <a:blipFill>
                    <a:blip r:embed="rId7"/>
                    <a:stretch>
                      <a:fillRect l="-30000" r="-27500" b="-64706"/>
                    </a:stretch>
                  </a:blipFill>
                </p:spPr>
                <p:txBody>
                  <a:bodyPr/>
                  <a:lstStyle/>
                  <a:p>
                    <a:r>
                      <a:rPr lang="zh-CN" altLang="en-US">
                        <a:noFill/>
                      </a:rPr>
                      <a:t> </a:t>
                    </a:r>
                  </a:p>
                </p:txBody>
              </p:sp>
            </mc:Fallback>
          </mc:AlternateContent>
        </p:grpSp>
      </p:grpSp>
      <p:sp>
        <p:nvSpPr>
          <p:cNvPr id="2" name="标题 1">
            <a:extLst>
              <a:ext uri="{FF2B5EF4-FFF2-40B4-BE49-F238E27FC236}">
                <a16:creationId xmlns:a16="http://schemas.microsoft.com/office/drawing/2014/main" id="{F6ED519A-F57D-4E31-B550-35A760B2E666}"/>
              </a:ext>
            </a:extLst>
          </p:cNvPr>
          <p:cNvSpPr>
            <a:spLocks noGrp="1"/>
          </p:cNvSpPr>
          <p:nvPr>
            <p:ph type="title"/>
          </p:nvPr>
        </p:nvSpPr>
        <p:spPr>
          <a:xfrm>
            <a:off x="711200" y="274638"/>
            <a:ext cx="10871200" cy="1020762"/>
          </a:xfrm>
        </p:spPr>
        <p:txBody>
          <a:bodyPr/>
          <a:lstStyle/>
          <a:p>
            <a:r>
              <a:rPr lang="en-US" altLang="zh-CN" sz="3600" dirty="0">
                <a:latin typeface="Comic Sans MS" panose="030F0702030302020204" pitchFamily="66" charset="0"/>
              </a:rPr>
              <a:t>Motion-optical Flow Instructed </a:t>
            </a:r>
            <a:br>
              <a:rPr lang="en-US" altLang="zh-CN" sz="3600" dirty="0">
                <a:latin typeface="Comic Sans MS" panose="030F0702030302020204" pitchFamily="66" charset="0"/>
              </a:rPr>
            </a:br>
            <a:r>
              <a:rPr lang="en-US" altLang="zh-CN" sz="3600" dirty="0">
                <a:latin typeface="Comic Sans MS" panose="030F0702030302020204" pitchFamily="66" charset="0"/>
              </a:rPr>
              <a:t>Self-supervised Framework</a:t>
            </a:r>
            <a:endParaRPr lang="zh-CN" altLang="en-US" sz="3600" dirty="0">
              <a:latin typeface="Comic Sans MS" panose="030F0702030302020204" pitchFamily="66" charset="0"/>
            </a:endParaRPr>
          </a:p>
        </p:txBody>
      </p:sp>
      <p:sp>
        <p:nvSpPr>
          <p:cNvPr id="3" name="内容占位符 2">
            <a:extLst>
              <a:ext uri="{FF2B5EF4-FFF2-40B4-BE49-F238E27FC236}">
                <a16:creationId xmlns:a16="http://schemas.microsoft.com/office/drawing/2014/main" id="{FD3B0865-5E9D-4C26-BD28-0670D9A03062}"/>
              </a:ext>
            </a:extLst>
          </p:cNvPr>
          <p:cNvSpPr>
            <a:spLocks noGrp="1"/>
          </p:cNvSpPr>
          <p:nvPr>
            <p:ph idx="1"/>
          </p:nvPr>
        </p:nvSpPr>
        <p:spPr>
          <a:xfrm>
            <a:off x="719404" y="1600200"/>
            <a:ext cx="6888764" cy="480921"/>
          </a:xfrm>
        </p:spPr>
        <p:txBody>
          <a:bodyPr/>
          <a:lstStyle/>
          <a:p>
            <a:r>
              <a:rPr lang="en-US" altLang="zh-CN" sz="2400" dirty="0"/>
              <a:t>Motion-Optical Flow Constraint</a:t>
            </a:r>
            <a:endParaRPr lang="zh-CN" altLang="en-US" sz="2400" dirty="0"/>
          </a:p>
        </p:txBody>
      </p:sp>
      <p:sp>
        <p:nvSpPr>
          <p:cNvPr id="4" name="灯片编号占位符 3">
            <a:extLst>
              <a:ext uri="{FF2B5EF4-FFF2-40B4-BE49-F238E27FC236}">
                <a16:creationId xmlns:a16="http://schemas.microsoft.com/office/drawing/2014/main" id="{B5160C23-4657-40A3-A540-5575C53CB733}"/>
              </a:ext>
            </a:extLst>
          </p:cNvPr>
          <p:cNvSpPr>
            <a:spLocks noGrp="1"/>
          </p:cNvSpPr>
          <p:nvPr>
            <p:ph type="sldNum" sz="quarter" idx="12"/>
          </p:nvPr>
        </p:nvSpPr>
        <p:spPr>
          <a:xfrm>
            <a:off x="9011840" y="6381328"/>
            <a:ext cx="2844800" cy="476250"/>
          </a:xfrm>
        </p:spPr>
        <p:txBody>
          <a:bodyPr/>
          <a:lstStyle/>
          <a:p>
            <a:fld id="{87AB51E9-348C-4DC8-84CE-839F8B9DCC07}" type="slidenum">
              <a:rPr lang="en-US" altLang="zh-CN" smtClean="0"/>
              <a:t>15</a:t>
            </a:fld>
            <a:endParaRPr lang="en-US" altLang="zh-CN"/>
          </a:p>
        </p:txBody>
      </p:sp>
      <p:cxnSp>
        <p:nvCxnSpPr>
          <p:cNvPr id="153" name="直接连接符 152">
            <a:extLst>
              <a:ext uri="{FF2B5EF4-FFF2-40B4-BE49-F238E27FC236}">
                <a16:creationId xmlns:a16="http://schemas.microsoft.com/office/drawing/2014/main" id="{F998120D-2F68-4CD5-BB87-4C68C0131A0A}"/>
              </a:ext>
            </a:extLst>
          </p:cNvPr>
          <p:cNvCxnSpPr>
            <a:cxnSpLocks/>
          </p:cNvCxnSpPr>
          <p:nvPr/>
        </p:nvCxnSpPr>
        <p:spPr>
          <a:xfrm flipH="1">
            <a:off x="2991710" y="4991418"/>
            <a:ext cx="973017" cy="0"/>
          </a:xfrm>
          <a:prstGeom prst="line">
            <a:avLst/>
          </a:prstGeom>
          <a:noFill/>
          <a:ln w="19050" cap="rnd" cmpd="sng" algn="ctr">
            <a:solidFill>
              <a:srgbClr val="44546A"/>
            </a:solidFill>
            <a:prstDash val="solid"/>
            <a:miter lim="800000"/>
            <a:headEnd type="none" w="sm" len="sm"/>
          </a:ln>
          <a:effectLst/>
        </p:spPr>
      </p:cxnSp>
      <p:cxnSp>
        <p:nvCxnSpPr>
          <p:cNvPr id="156" name="直接连接符 155">
            <a:extLst>
              <a:ext uri="{FF2B5EF4-FFF2-40B4-BE49-F238E27FC236}">
                <a16:creationId xmlns:a16="http://schemas.microsoft.com/office/drawing/2014/main" id="{6A5317F4-F01A-44D3-B5BC-1BE75210AA4C}"/>
              </a:ext>
            </a:extLst>
          </p:cNvPr>
          <p:cNvCxnSpPr>
            <a:cxnSpLocks/>
          </p:cNvCxnSpPr>
          <p:nvPr/>
        </p:nvCxnSpPr>
        <p:spPr>
          <a:xfrm flipH="1" flipV="1">
            <a:off x="3753779" y="2737178"/>
            <a:ext cx="1017880" cy="1446271"/>
          </a:xfrm>
          <a:prstGeom prst="line">
            <a:avLst/>
          </a:prstGeom>
          <a:noFill/>
          <a:ln w="25400" cap="rnd" cmpd="sng" algn="ctr">
            <a:solidFill>
              <a:srgbClr val="44546A"/>
            </a:solidFill>
            <a:prstDash val="solid"/>
            <a:miter lim="800000"/>
            <a:headEnd type="none" w="sm" len="sm"/>
          </a:ln>
          <a:effectLst/>
        </p:spPr>
      </p:cxnSp>
      <p:sp>
        <p:nvSpPr>
          <p:cNvPr id="157" name="平行四边形 156">
            <a:extLst>
              <a:ext uri="{FF2B5EF4-FFF2-40B4-BE49-F238E27FC236}">
                <a16:creationId xmlns:a16="http://schemas.microsoft.com/office/drawing/2014/main" id="{09E10AF9-B5CD-4C2B-A871-E926228360DA}"/>
              </a:ext>
            </a:extLst>
          </p:cNvPr>
          <p:cNvSpPr/>
          <p:nvPr/>
        </p:nvSpPr>
        <p:spPr>
          <a:xfrm rot="20608095">
            <a:off x="3622712" y="3508495"/>
            <a:ext cx="2339617" cy="1401766"/>
          </a:xfrm>
          <a:prstGeom prst="parallelogram">
            <a:avLst>
              <a:gd name="adj" fmla="val 30281"/>
            </a:avLst>
          </a:prstGeom>
          <a:solidFill>
            <a:srgbClr val="5B9BD5">
              <a:lumMod val="40000"/>
              <a:lumOff val="60000"/>
              <a:alpha val="40000"/>
            </a:srgbClr>
          </a:solidFill>
          <a:ln w="25400" cap="flat" cmpd="sng" algn="ctr">
            <a:solidFill>
              <a:sysClr val="windowText" lastClr="000000">
                <a:lumMod val="85000"/>
                <a:lumOff val="15000"/>
              </a:sysClr>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lumMod val="75000"/>
                  <a:lumOff val="25000"/>
                </a:prstClr>
              </a:solidFill>
              <a:effectLst/>
              <a:uLnTx/>
              <a:uFillTx/>
              <a:latin typeface="等线" panose="020F0502020204030204"/>
              <a:ea typeface="等线" panose="02010600030101010101" pitchFamily="2" charset="-122"/>
              <a:cs typeface="+mn-cs"/>
            </a:endParaRPr>
          </a:p>
        </p:txBody>
      </p:sp>
      <mc:AlternateContent xmlns:mc="http://schemas.openxmlformats.org/markup-compatibility/2006" xmlns:a14="http://schemas.microsoft.com/office/drawing/2010/main">
        <mc:Choice Requires="a14">
          <p:sp>
            <p:nvSpPr>
              <p:cNvPr id="158" name="文本框 150">
                <a:extLst>
                  <a:ext uri="{FF2B5EF4-FFF2-40B4-BE49-F238E27FC236}">
                    <a16:creationId xmlns:a16="http://schemas.microsoft.com/office/drawing/2014/main" id="{EA0963BE-7B1D-4C3A-8E6C-F6A338CA9202}"/>
                  </a:ext>
                </a:extLst>
              </p:cNvPr>
              <p:cNvSpPr txBox="1"/>
              <p:nvPr/>
            </p:nvSpPr>
            <p:spPr>
              <a:xfrm>
                <a:off x="5531143" y="4969218"/>
                <a:ext cx="295851" cy="277000"/>
              </a:xfrm>
              <a:prstGeom prst="rect">
                <a:avLst/>
              </a:prstGeom>
              <a:noFill/>
            </p:spPr>
            <p:txBody>
              <a:bodyPr wrap="squar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defRPr/>
                </a:pPr>
                <a14:m>
                  <m:oMathPara xmlns:m="http://schemas.openxmlformats.org/officeDocument/2006/math">
                    <m:oMathParaPr>
                      <m:jc m:val="centerGroup"/>
                    </m:oMathParaPr>
                    <m:oMath xmlns:m="http://schemas.openxmlformats.org/officeDocument/2006/math">
                      <m:sSub>
                        <m:sSubPr>
                          <m:ctrlPr>
                            <a:rPr lang="en-US" altLang="zh-CN" b="1" i="1" smtClean="0">
                              <a:solidFill>
                                <a:prstClr val="black">
                                  <a:lumMod val="75000"/>
                                  <a:lumOff val="25000"/>
                                </a:prstClr>
                              </a:solidFill>
                              <a:latin typeface="Cambria Math" panose="02040503050406030204" pitchFamily="18" charset="0"/>
                            </a:rPr>
                          </m:ctrlPr>
                        </m:sSubPr>
                        <m:e>
                          <m:r>
                            <a:rPr lang="en-US" altLang="zh-CN" b="1" i="1" smtClean="0">
                              <a:solidFill>
                                <a:prstClr val="black">
                                  <a:lumMod val="75000"/>
                                  <a:lumOff val="25000"/>
                                </a:prstClr>
                              </a:solidFill>
                              <a:latin typeface="Cambria Math" panose="02040503050406030204" pitchFamily="18" charset="0"/>
                            </a:rPr>
                            <m:t>𝑶</m:t>
                          </m:r>
                        </m:e>
                        <m:sub>
                          <m:r>
                            <a:rPr lang="en-US" altLang="zh-CN" b="0" i="1" smtClean="0">
                              <a:solidFill>
                                <a:prstClr val="black">
                                  <a:lumMod val="75000"/>
                                  <a:lumOff val="25000"/>
                                </a:prstClr>
                              </a:solidFill>
                              <a:latin typeface="Cambria Math" panose="02040503050406030204" pitchFamily="18" charset="0"/>
                            </a:rPr>
                            <m:t>𝑖</m:t>
                          </m:r>
                        </m:sub>
                      </m:sSub>
                    </m:oMath>
                  </m:oMathPara>
                </a14:m>
                <a:endParaRPr lang="zh-CN" altLang="en-US" b="1" dirty="0">
                  <a:solidFill>
                    <a:prstClr val="black">
                      <a:lumMod val="75000"/>
                      <a:lumOff val="25000"/>
                    </a:prstClr>
                  </a:solidFill>
                  <a:latin typeface="Calibri" panose="020F0502020204030204"/>
                  <a:ea typeface="等线" panose="02010600030101010101" pitchFamily="2" charset="-122"/>
                </a:endParaRPr>
              </a:p>
            </p:txBody>
          </p:sp>
        </mc:Choice>
        <mc:Fallback xmlns="">
          <p:sp>
            <p:nvSpPr>
              <p:cNvPr id="158" name="文本框 150">
                <a:extLst>
                  <a:ext uri="{FF2B5EF4-FFF2-40B4-BE49-F238E27FC236}">
                    <a16:creationId xmlns:a16="http://schemas.microsoft.com/office/drawing/2014/main" id="{EA0963BE-7B1D-4C3A-8E6C-F6A338CA9202}"/>
                  </a:ext>
                </a:extLst>
              </p:cNvPr>
              <p:cNvSpPr txBox="1">
                <a:spLocks noRot="1" noChangeAspect="1" noMove="1" noResize="1" noEditPoints="1" noAdjustHandles="1" noChangeArrowheads="1" noChangeShapeType="1" noTextEdit="1"/>
              </p:cNvSpPr>
              <p:nvPr/>
            </p:nvSpPr>
            <p:spPr>
              <a:xfrm>
                <a:off x="5531143" y="4969218"/>
                <a:ext cx="295851" cy="277000"/>
              </a:xfrm>
              <a:prstGeom prst="rect">
                <a:avLst/>
              </a:prstGeom>
              <a:blipFill>
                <a:blip r:embed="rId8"/>
                <a:stretch>
                  <a:fillRect l="-18367" r="-8163" b="-1739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9" name="文本框 150">
                <a:extLst>
                  <a:ext uri="{FF2B5EF4-FFF2-40B4-BE49-F238E27FC236}">
                    <a16:creationId xmlns:a16="http://schemas.microsoft.com/office/drawing/2014/main" id="{986D64A9-5F81-44AD-A4A1-CAD4F16B8865}"/>
                  </a:ext>
                </a:extLst>
              </p:cNvPr>
              <p:cNvSpPr txBox="1"/>
              <p:nvPr/>
            </p:nvSpPr>
            <p:spPr>
              <a:xfrm>
                <a:off x="5447884" y="3310069"/>
                <a:ext cx="252697" cy="307778"/>
              </a:xfrm>
              <a:prstGeom prst="rect">
                <a:avLst/>
              </a:prstGeom>
              <a:noFill/>
            </p:spPr>
            <p:txBody>
              <a:bodyPr wrap="squar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defRPr/>
                </a:pPr>
                <a14:m>
                  <m:oMathPara xmlns:m="http://schemas.openxmlformats.org/officeDocument/2006/math">
                    <m:oMathParaPr>
                      <m:jc m:val="centerGroup"/>
                    </m:oMathParaPr>
                    <m:oMath xmlns:m="http://schemas.openxmlformats.org/officeDocument/2006/math">
                      <m:sSub>
                        <m:sSubPr>
                          <m:ctrlPr>
                            <a:rPr lang="en-US" altLang="zh-CN" sz="2000" b="1" i="1" smtClean="0">
                              <a:solidFill>
                                <a:prstClr val="black">
                                  <a:lumMod val="75000"/>
                                  <a:lumOff val="25000"/>
                                </a:prstClr>
                              </a:solidFill>
                              <a:latin typeface="Cambria Math" panose="02040503050406030204" pitchFamily="18" charset="0"/>
                            </a:rPr>
                          </m:ctrlPr>
                        </m:sSubPr>
                        <m:e>
                          <m:r>
                            <a:rPr lang="en-US" altLang="zh-CN" sz="2000" b="1" i="1" smtClean="0">
                              <a:solidFill>
                                <a:prstClr val="black">
                                  <a:lumMod val="75000"/>
                                  <a:lumOff val="25000"/>
                                </a:prstClr>
                              </a:solidFill>
                              <a:latin typeface="Cambria Math" panose="02040503050406030204" pitchFamily="18" charset="0"/>
                            </a:rPr>
                            <m:t>𝑰</m:t>
                          </m:r>
                        </m:e>
                        <m:sub>
                          <m:r>
                            <a:rPr lang="en-US" altLang="zh-CN" sz="2000" b="0" i="1" smtClean="0">
                              <a:solidFill>
                                <a:prstClr val="black">
                                  <a:lumMod val="75000"/>
                                  <a:lumOff val="25000"/>
                                </a:prstClr>
                              </a:solidFill>
                              <a:latin typeface="Cambria Math" panose="02040503050406030204" pitchFamily="18" charset="0"/>
                            </a:rPr>
                            <m:t>𝑖</m:t>
                          </m:r>
                        </m:sub>
                      </m:sSub>
                    </m:oMath>
                  </m:oMathPara>
                </a14:m>
                <a:endParaRPr lang="zh-CN" altLang="en-US" sz="2000" b="1" dirty="0">
                  <a:solidFill>
                    <a:prstClr val="black">
                      <a:lumMod val="75000"/>
                      <a:lumOff val="25000"/>
                    </a:prstClr>
                  </a:solidFill>
                  <a:latin typeface="Calibri" panose="020F0502020204030204"/>
                  <a:ea typeface="等线" panose="02010600030101010101" pitchFamily="2" charset="-122"/>
                </a:endParaRPr>
              </a:p>
            </p:txBody>
          </p:sp>
        </mc:Choice>
        <mc:Fallback xmlns="">
          <p:sp>
            <p:nvSpPr>
              <p:cNvPr id="159" name="文本框 150">
                <a:extLst>
                  <a:ext uri="{FF2B5EF4-FFF2-40B4-BE49-F238E27FC236}">
                    <a16:creationId xmlns:a16="http://schemas.microsoft.com/office/drawing/2014/main" id="{986D64A9-5F81-44AD-A4A1-CAD4F16B8865}"/>
                  </a:ext>
                </a:extLst>
              </p:cNvPr>
              <p:cNvSpPr txBox="1">
                <a:spLocks noRot="1" noChangeAspect="1" noMove="1" noResize="1" noEditPoints="1" noAdjustHandles="1" noChangeArrowheads="1" noChangeShapeType="1" noTextEdit="1"/>
              </p:cNvSpPr>
              <p:nvPr/>
            </p:nvSpPr>
            <p:spPr>
              <a:xfrm>
                <a:off x="5447884" y="3310069"/>
                <a:ext cx="252697" cy="307778"/>
              </a:xfrm>
              <a:prstGeom prst="rect">
                <a:avLst/>
              </a:prstGeom>
              <a:blipFill>
                <a:blip r:embed="rId9"/>
                <a:stretch>
                  <a:fillRect l="-24390" r="-9756" b="-18000"/>
                </a:stretch>
              </a:blipFill>
            </p:spPr>
            <p:txBody>
              <a:bodyPr/>
              <a:lstStyle/>
              <a:p>
                <a:r>
                  <a:rPr lang="zh-CN" altLang="en-US">
                    <a:noFill/>
                  </a:rPr>
                  <a:t> </a:t>
                </a:r>
              </a:p>
            </p:txBody>
          </p:sp>
        </mc:Fallback>
      </mc:AlternateContent>
      <p:sp>
        <p:nvSpPr>
          <p:cNvPr id="160" name="平行四边形 159">
            <a:extLst>
              <a:ext uri="{FF2B5EF4-FFF2-40B4-BE49-F238E27FC236}">
                <a16:creationId xmlns:a16="http://schemas.microsoft.com/office/drawing/2014/main" id="{5E750F4E-F3C6-4C68-A53B-7112A8DF20CE}"/>
              </a:ext>
            </a:extLst>
          </p:cNvPr>
          <p:cNvSpPr/>
          <p:nvPr/>
        </p:nvSpPr>
        <p:spPr>
          <a:xfrm rot="20608095">
            <a:off x="4698791" y="4131517"/>
            <a:ext cx="147041" cy="88099"/>
          </a:xfrm>
          <a:prstGeom prst="parallelogram">
            <a:avLst>
              <a:gd name="adj" fmla="val 30281"/>
            </a:avLst>
          </a:prstGeom>
          <a:solidFill>
            <a:sysClr val="window" lastClr="FFFFFF"/>
          </a:solidFill>
          <a:ln w="15875" cap="flat" cmpd="sng" algn="ctr">
            <a:solidFill>
              <a:srgbClr val="70AD47"/>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lumMod val="75000"/>
                  <a:lumOff val="25000"/>
                </a:prstClr>
              </a:solidFill>
              <a:effectLst/>
              <a:uLnTx/>
              <a:uFillTx/>
              <a:latin typeface="等线" panose="020F0502020204030204"/>
              <a:ea typeface="等线" panose="02010600030101010101" pitchFamily="2" charset="-122"/>
              <a:cs typeface="+mn-cs"/>
            </a:endParaRPr>
          </a:p>
        </p:txBody>
      </p:sp>
      <p:cxnSp>
        <p:nvCxnSpPr>
          <p:cNvPr id="161" name="直接连接符 160">
            <a:extLst>
              <a:ext uri="{FF2B5EF4-FFF2-40B4-BE49-F238E27FC236}">
                <a16:creationId xmlns:a16="http://schemas.microsoft.com/office/drawing/2014/main" id="{F197FC6A-4881-4873-AE67-877C1DE79E90}"/>
              </a:ext>
            </a:extLst>
          </p:cNvPr>
          <p:cNvCxnSpPr>
            <a:cxnSpLocks/>
          </p:cNvCxnSpPr>
          <p:nvPr/>
        </p:nvCxnSpPr>
        <p:spPr>
          <a:xfrm flipH="1" flipV="1">
            <a:off x="4779526" y="4193873"/>
            <a:ext cx="612944" cy="870906"/>
          </a:xfrm>
          <a:prstGeom prst="line">
            <a:avLst/>
          </a:prstGeom>
          <a:noFill/>
          <a:ln w="25400" cap="rnd" cmpd="sng" algn="ctr">
            <a:solidFill>
              <a:srgbClr val="44546A"/>
            </a:solidFill>
            <a:prstDash val="solid"/>
            <a:miter lim="800000"/>
            <a:headEnd type="none" w="sm" len="sm"/>
          </a:ln>
          <a:effectLst/>
        </p:spPr>
      </p:cxnSp>
      <p:sp>
        <p:nvSpPr>
          <p:cNvPr id="163" name="弧形 162">
            <a:extLst>
              <a:ext uri="{FF2B5EF4-FFF2-40B4-BE49-F238E27FC236}">
                <a16:creationId xmlns:a16="http://schemas.microsoft.com/office/drawing/2014/main" id="{8713E42C-9172-4557-B8F3-ECB9F86C5310}"/>
              </a:ext>
            </a:extLst>
          </p:cNvPr>
          <p:cNvSpPr/>
          <p:nvPr/>
        </p:nvSpPr>
        <p:spPr>
          <a:xfrm flipV="1">
            <a:off x="1481023" y="3716564"/>
            <a:ext cx="3982248" cy="1848411"/>
          </a:xfrm>
          <a:prstGeom prst="arc">
            <a:avLst>
              <a:gd name="adj1" fmla="val 12694119"/>
              <a:gd name="adj2" fmla="val 19616660"/>
            </a:avLst>
          </a:prstGeom>
          <a:noFill/>
          <a:ln w="25400" cap="rnd" cmpd="sng" algn="ctr">
            <a:solidFill>
              <a:sysClr val="windowText" lastClr="000000">
                <a:lumMod val="75000"/>
                <a:lumOff val="25000"/>
              </a:sysClr>
            </a:solidFill>
            <a:prstDash val="sysDash"/>
            <a:miter lim="800000"/>
            <a:tailEnd type="stealt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lumMod val="75000"/>
                  <a:lumOff val="25000"/>
                </a:prstClr>
              </a:solidFill>
              <a:effectLst/>
              <a:uLnTx/>
              <a:uFillTx/>
              <a:latin typeface="等线" panose="020F0502020204030204"/>
              <a:ea typeface="等线" panose="02010600030101010101" pitchFamily="2" charset="-122"/>
              <a:cs typeface="+mn-cs"/>
            </a:endParaRPr>
          </a:p>
        </p:txBody>
      </p:sp>
      <mc:AlternateContent xmlns:mc="http://schemas.openxmlformats.org/markup-compatibility/2006" xmlns:a14="http://schemas.microsoft.com/office/drawing/2010/main">
        <mc:Choice Requires="a14">
          <p:sp>
            <p:nvSpPr>
              <p:cNvPr id="164" name="文本框 163">
                <a:extLst>
                  <a:ext uri="{FF2B5EF4-FFF2-40B4-BE49-F238E27FC236}">
                    <a16:creationId xmlns:a16="http://schemas.microsoft.com/office/drawing/2014/main" id="{B6339A33-7C7F-4A39-BC59-A9C69436C6AA}"/>
                  </a:ext>
                </a:extLst>
              </p:cNvPr>
              <p:cNvSpPr txBox="1"/>
              <p:nvPr/>
            </p:nvSpPr>
            <p:spPr>
              <a:xfrm>
                <a:off x="3490774" y="5642449"/>
                <a:ext cx="1316258" cy="283026"/>
              </a:xfrm>
              <a:prstGeom prst="rect">
                <a:avLst/>
              </a:prstGeom>
              <a:noFill/>
            </p:spPr>
            <p:txBody>
              <a:bodyPr wrap="square" lIns="0" tIns="0" rIns="0" bIns="0" rtlCol="0">
                <a:spAutoFit/>
              </a:body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altLang="zh-CN" sz="1600" i="1" smtClean="0">
                              <a:solidFill>
                                <a:prstClr val="black">
                                  <a:lumMod val="75000"/>
                                  <a:lumOff val="25000"/>
                                </a:prstClr>
                              </a:solidFill>
                              <a:latin typeface="Cambria Math" panose="02040503050406030204" pitchFamily="18" charset="0"/>
                              <a:cs typeface="Times New Roman" panose="02020603050405020304" pitchFamily="18" charset="0"/>
                            </a:rPr>
                          </m:ctrlPr>
                        </m:sSubPr>
                        <m:e>
                          <m:r>
                            <a:rPr lang="en-US" altLang="zh-CN" sz="1600" i="1">
                              <a:solidFill>
                                <a:prstClr val="black">
                                  <a:lumMod val="75000"/>
                                  <a:lumOff val="25000"/>
                                </a:prstClr>
                              </a:solidFill>
                              <a:latin typeface="Cambria Math" panose="02040503050406030204" pitchFamily="18" charset="0"/>
                              <a:cs typeface="Times New Roman" panose="02020603050405020304" pitchFamily="18" charset="0"/>
                            </a:rPr>
                            <m:t>𝑻</m:t>
                          </m:r>
                        </m:e>
                        <m:sub>
                          <m:r>
                            <a:rPr lang="en-US" altLang="zh-CN" sz="1600" i="1">
                              <a:solidFill>
                                <a:prstClr val="black">
                                  <a:lumMod val="75000"/>
                                  <a:lumOff val="25000"/>
                                </a:prstClr>
                              </a:solidFill>
                              <a:latin typeface="Cambria Math" panose="02040503050406030204" pitchFamily="18" charset="0"/>
                              <a:cs typeface="Times New Roman" panose="02020603050405020304" pitchFamily="18" charset="0"/>
                            </a:rPr>
                            <m:t>𝑖𝑗</m:t>
                          </m:r>
                        </m:sub>
                      </m:sSub>
                      <m:r>
                        <a:rPr lang="en-US" altLang="zh-CN" sz="1600" i="1">
                          <a:solidFill>
                            <a:prstClr val="black">
                              <a:lumMod val="75000"/>
                              <a:lumOff val="25000"/>
                            </a:prstClr>
                          </a:solidFill>
                          <a:latin typeface="Cambria Math" panose="02040503050406030204" pitchFamily="18" charset="0"/>
                          <a:cs typeface="Times New Roman" panose="02020603050405020304" pitchFamily="18" charset="0"/>
                        </a:rPr>
                        <m:t>=</m:t>
                      </m:r>
                      <m:d>
                        <m:dPr>
                          <m:begChr m:val="{"/>
                          <m:endChr m:val="}"/>
                          <m:ctrlPr>
                            <a:rPr lang="en-US" altLang="zh-CN" sz="1600" i="1">
                              <a:solidFill>
                                <a:prstClr val="black">
                                  <a:lumMod val="75000"/>
                                  <a:lumOff val="25000"/>
                                </a:prstClr>
                              </a:solidFill>
                              <a:latin typeface="Cambria Math" panose="02040503050406030204" pitchFamily="18" charset="0"/>
                              <a:cs typeface="Times New Roman" panose="02020603050405020304" pitchFamily="18" charset="0"/>
                            </a:rPr>
                          </m:ctrlPr>
                        </m:dPr>
                        <m:e>
                          <m:sSub>
                            <m:sSubPr>
                              <m:ctrlPr>
                                <a:rPr lang="en-US" altLang="zh-CN" sz="1600" i="1">
                                  <a:solidFill>
                                    <a:prstClr val="black">
                                      <a:lumMod val="75000"/>
                                      <a:lumOff val="25000"/>
                                    </a:prstClr>
                                  </a:solidFill>
                                  <a:latin typeface="Cambria Math" panose="02040503050406030204" pitchFamily="18" charset="0"/>
                                  <a:cs typeface="Times New Roman" panose="02020603050405020304" pitchFamily="18" charset="0"/>
                                </a:rPr>
                              </m:ctrlPr>
                            </m:sSubPr>
                            <m:e>
                              <m:r>
                                <a:rPr lang="en-US" altLang="zh-CN" sz="1600" i="1">
                                  <a:solidFill>
                                    <a:prstClr val="black">
                                      <a:lumMod val="75000"/>
                                      <a:lumOff val="25000"/>
                                    </a:prstClr>
                                  </a:solidFill>
                                  <a:latin typeface="Cambria Math" panose="02040503050406030204" pitchFamily="18" charset="0"/>
                                  <a:cs typeface="Times New Roman" panose="02020603050405020304" pitchFamily="18" charset="0"/>
                                </a:rPr>
                                <m:t>𝑹</m:t>
                              </m:r>
                            </m:e>
                            <m:sub>
                              <m:r>
                                <a:rPr lang="en-US" altLang="zh-CN" sz="1600" i="1">
                                  <a:solidFill>
                                    <a:prstClr val="black">
                                      <a:lumMod val="75000"/>
                                      <a:lumOff val="25000"/>
                                    </a:prstClr>
                                  </a:solidFill>
                                  <a:latin typeface="Cambria Math" panose="02040503050406030204" pitchFamily="18" charset="0"/>
                                  <a:cs typeface="Times New Roman" panose="02020603050405020304" pitchFamily="18" charset="0"/>
                                </a:rPr>
                                <m:t>𝑖𝑗</m:t>
                              </m:r>
                            </m:sub>
                          </m:sSub>
                          <m:r>
                            <a:rPr lang="en-US" altLang="zh-CN" sz="1600" i="1">
                              <a:solidFill>
                                <a:prstClr val="black">
                                  <a:lumMod val="75000"/>
                                  <a:lumOff val="25000"/>
                                </a:prstClr>
                              </a:solidFill>
                              <a:latin typeface="Cambria Math" panose="02040503050406030204" pitchFamily="18" charset="0"/>
                              <a:cs typeface="Times New Roman" panose="02020603050405020304" pitchFamily="18" charset="0"/>
                            </a:rPr>
                            <m:t>, </m:t>
                          </m:r>
                          <m:sSub>
                            <m:sSubPr>
                              <m:ctrlPr>
                                <a:rPr lang="en-US" altLang="zh-CN" sz="1600" i="1">
                                  <a:solidFill>
                                    <a:prstClr val="black">
                                      <a:lumMod val="75000"/>
                                      <a:lumOff val="25000"/>
                                    </a:prstClr>
                                  </a:solidFill>
                                  <a:latin typeface="Cambria Math" panose="02040503050406030204" pitchFamily="18" charset="0"/>
                                  <a:cs typeface="Times New Roman" panose="02020603050405020304" pitchFamily="18" charset="0"/>
                                </a:rPr>
                              </m:ctrlPr>
                            </m:sSubPr>
                            <m:e>
                              <m:r>
                                <a:rPr lang="en-US" altLang="zh-CN" sz="1600" i="1">
                                  <a:solidFill>
                                    <a:prstClr val="black">
                                      <a:lumMod val="75000"/>
                                      <a:lumOff val="25000"/>
                                    </a:prstClr>
                                  </a:solidFill>
                                  <a:latin typeface="Cambria Math" panose="02040503050406030204" pitchFamily="18" charset="0"/>
                                  <a:cs typeface="Times New Roman" panose="02020603050405020304" pitchFamily="18" charset="0"/>
                                </a:rPr>
                                <m:t>𝒕</m:t>
                              </m:r>
                            </m:e>
                            <m:sub>
                              <m:r>
                                <a:rPr lang="en-US" altLang="zh-CN" sz="1600" i="1">
                                  <a:solidFill>
                                    <a:prstClr val="black">
                                      <a:lumMod val="75000"/>
                                      <a:lumOff val="25000"/>
                                    </a:prstClr>
                                  </a:solidFill>
                                  <a:latin typeface="Cambria Math" panose="02040503050406030204" pitchFamily="18" charset="0"/>
                                  <a:cs typeface="Times New Roman" panose="02020603050405020304" pitchFamily="18" charset="0"/>
                                </a:rPr>
                                <m:t>𝑖𝑗</m:t>
                              </m:r>
                            </m:sub>
                          </m:sSub>
                        </m:e>
                      </m:d>
                    </m:oMath>
                  </m:oMathPara>
                </a14:m>
                <a:endParaRPr lang="zh-CN" altLang="en-US" sz="1600" i="1" dirty="0">
                  <a:solidFill>
                    <a:prstClr val="black">
                      <a:lumMod val="75000"/>
                      <a:lumOff val="25000"/>
                    </a:prstClr>
                  </a:solidFill>
                  <a:latin typeface="Cambria Math" panose="02040503050406030204" pitchFamily="18" charset="0"/>
                  <a:ea typeface="等线" panose="02010600030101010101" pitchFamily="2" charset="-122"/>
                  <a:cs typeface="Times New Roman" panose="02020603050405020304" pitchFamily="18" charset="0"/>
                </a:endParaRPr>
              </a:p>
            </p:txBody>
          </p:sp>
        </mc:Choice>
        <mc:Fallback xmlns="">
          <p:sp>
            <p:nvSpPr>
              <p:cNvPr id="164" name="文本框 163">
                <a:extLst>
                  <a:ext uri="{FF2B5EF4-FFF2-40B4-BE49-F238E27FC236}">
                    <a16:creationId xmlns:a16="http://schemas.microsoft.com/office/drawing/2014/main" id="{B6339A33-7C7F-4A39-BC59-A9C69436C6AA}"/>
                  </a:ext>
                </a:extLst>
              </p:cNvPr>
              <p:cNvSpPr txBox="1">
                <a:spLocks noRot="1" noChangeAspect="1" noMove="1" noResize="1" noEditPoints="1" noAdjustHandles="1" noChangeArrowheads="1" noChangeShapeType="1" noTextEdit="1"/>
              </p:cNvSpPr>
              <p:nvPr/>
            </p:nvSpPr>
            <p:spPr>
              <a:xfrm>
                <a:off x="3490774" y="5642449"/>
                <a:ext cx="1316258" cy="283026"/>
              </a:xfrm>
              <a:prstGeom prst="rect">
                <a:avLst/>
              </a:prstGeom>
              <a:blipFill>
                <a:blip r:embed="rId10"/>
                <a:stretch>
                  <a:fillRect l="-3241" b="-23913"/>
                </a:stretch>
              </a:blipFill>
            </p:spPr>
            <p:txBody>
              <a:bodyPr/>
              <a:lstStyle/>
              <a:p>
                <a:r>
                  <a:rPr lang="zh-CN" altLang="en-US">
                    <a:noFill/>
                  </a:rPr>
                  <a:t> </a:t>
                </a:r>
              </a:p>
            </p:txBody>
          </p:sp>
        </mc:Fallback>
      </mc:AlternateContent>
      <p:sp>
        <p:nvSpPr>
          <p:cNvPr id="165" name="文本框 164">
            <a:extLst>
              <a:ext uri="{FF2B5EF4-FFF2-40B4-BE49-F238E27FC236}">
                <a16:creationId xmlns:a16="http://schemas.microsoft.com/office/drawing/2014/main" id="{46319C99-E877-422F-83BE-6C7ADB8349F5}"/>
              </a:ext>
            </a:extLst>
          </p:cNvPr>
          <p:cNvSpPr txBox="1"/>
          <p:nvPr/>
        </p:nvSpPr>
        <p:spPr>
          <a:xfrm>
            <a:off x="2057518" y="5624273"/>
            <a:ext cx="1613053" cy="307778"/>
          </a:xfrm>
          <a:prstGeom prst="rect">
            <a:avLst/>
          </a:prstGeom>
          <a:noFill/>
        </p:spPr>
        <p:txBody>
          <a:bodyPr wrap="square" rtlCol="0">
            <a:spAutoFit/>
          </a:bodyPr>
          <a:lstStyle/>
          <a:p>
            <a:pPr fontAlgn="auto">
              <a:spcBef>
                <a:spcPts val="0"/>
              </a:spcBef>
              <a:spcAft>
                <a:spcPts val="0"/>
              </a:spcAft>
            </a:pPr>
            <a:r>
              <a:rPr lang="en-US" altLang="zh-CN" sz="1400" b="1" dirty="0">
                <a:solidFill>
                  <a:prstClr val="black">
                    <a:lumMod val="75000"/>
                    <a:lumOff val="25000"/>
                  </a:prstClr>
                </a:solidFill>
                <a:latin typeface="等线" panose="02010600030101010101" pitchFamily="2" charset="-122"/>
                <a:ea typeface="等线" panose="02010600030101010101" pitchFamily="2" charset="-122"/>
              </a:rPr>
              <a:t>Camera Motion:</a:t>
            </a:r>
            <a:endParaRPr lang="zh-CN" altLang="en-US" sz="1400" b="1" dirty="0">
              <a:solidFill>
                <a:prstClr val="black">
                  <a:lumMod val="75000"/>
                  <a:lumOff val="25000"/>
                </a:prstClr>
              </a:solidFill>
              <a:latin typeface="等线" panose="02010600030101010101" pitchFamily="2" charset="-122"/>
              <a:ea typeface="等线" panose="02010600030101010101" pitchFamily="2" charset="-122"/>
            </a:endParaRPr>
          </a:p>
        </p:txBody>
      </p:sp>
      <mc:AlternateContent xmlns:mc="http://schemas.openxmlformats.org/markup-compatibility/2006" xmlns:a14="http://schemas.microsoft.com/office/drawing/2010/main">
        <mc:Choice Requires="a14">
          <p:sp>
            <p:nvSpPr>
              <p:cNvPr id="166" name="文本框 150">
                <a:extLst>
                  <a:ext uri="{FF2B5EF4-FFF2-40B4-BE49-F238E27FC236}">
                    <a16:creationId xmlns:a16="http://schemas.microsoft.com/office/drawing/2014/main" id="{75EE4756-DC36-4E67-8A96-900A7C02BB81}"/>
                  </a:ext>
                </a:extLst>
              </p:cNvPr>
              <p:cNvSpPr txBox="1"/>
              <p:nvPr/>
            </p:nvSpPr>
            <p:spPr>
              <a:xfrm>
                <a:off x="1914298" y="5153233"/>
                <a:ext cx="268920" cy="299313"/>
              </a:xfrm>
              <a:prstGeom prst="rect">
                <a:avLst/>
              </a:prstGeom>
              <a:noFill/>
            </p:spPr>
            <p:txBody>
              <a:bodyPr wrap="squar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altLang="zh-CN" i="1" dirty="0">
                              <a:solidFill>
                                <a:prstClr val="black">
                                  <a:lumMod val="75000"/>
                                  <a:lumOff val="25000"/>
                                </a:prstClr>
                              </a:solidFill>
                              <a:latin typeface="Cambria Math" panose="02040503050406030204" pitchFamily="18" charset="0"/>
                            </a:rPr>
                          </m:ctrlPr>
                        </m:sSubPr>
                        <m:e>
                          <m:r>
                            <a:rPr lang="zh-CN" altLang="en-US" i="1" dirty="0">
                              <a:solidFill>
                                <a:prstClr val="black">
                                  <a:lumMod val="75000"/>
                                  <a:lumOff val="25000"/>
                                </a:prstClr>
                              </a:solidFill>
                              <a:latin typeface="Cambria Math" panose="02040503050406030204" pitchFamily="18" charset="0"/>
                            </a:rPr>
                            <m:t>𝜽</m:t>
                          </m:r>
                        </m:e>
                        <m:sub>
                          <m:r>
                            <a:rPr lang="en-US" altLang="zh-CN" b="0" i="1" dirty="0">
                              <a:solidFill>
                                <a:prstClr val="black">
                                  <a:lumMod val="75000"/>
                                  <a:lumOff val="25000"/>
                                </a:prstClr>
                              </a:solidFill>
                              <a:latin typeface="Cambria Math" panose="02040503050406030204" pitchFamily="18" charset="0"/>
                            </a:rPr>
                            <m:t>𝑗</m:t>
                          </m:r>
                        </m:sub>
                      </m:sSub>
                    </m:oMath>
                  </m:oMathPara>
                </a14:m>
                <a:endParaRPr lang="zh-CN" altLang="en-US" i="1" dirty="0">
                  <a:solidFill>
                    <a:prstClr val="black">
                      <a:lumMod val="75000"/>
                      <a:lumOff val="25000"/>
                    </a:prstClr>
                  </a:solidFill>
                  <a:latin typeface="Cambria Math" panose="02040503050406030204" pitchFamily="18" charset="0"/>
                </a:endParaRPr>
              </a:p>
            </p:txBody>
          </p:sp>
        </mc:Choice>
        <mc:Fallback xmlns="">
          <p:sp>
            <p:nvSpPr>
              <p:cNvPr id="166" name="文本框 150">
                <a:extLst>
                  <a:ext uri="{FF2B5EF4-FFF2-40B4-BE49-F238E27FC236}">
                    <a16:creationId xmlns:a16="http://schemas.microsoft.com/office/drawing/2014/main" id="{75EE4756-DC36-4E67-8A96-900A7C02BB81}"/>
                  </a:ext>
                </a:extLst>
              </p:cNvPr>
              <p:cNvSpPr txBox="1">
                <a:spLocks noRot="1" noChangeAspect="1" noMove="1" noResize="1" noEditPoints="1" noAdjustHandles="1" noChangeArrowheads="1" noChangeShapeType="1" noTextEdit="1"/>
              </p:cNvSpPr>
              <p:nvPr/>
            </p:nvSpPr>
            <p:spPr>
              <a:xfrm>
                <a:off x="1914298" y="5153233"/>
                <a:ext cx="268920" cy="299313"/>
              </a:xfrm>
              <a:prstGeom prst="rect">
                <a:avLst/>
              </a:prstGeom>
              <a:blipFill>
                <a:blip r:embed="rId11"/>
                <a:stretch>
                  <a:fillRect l="-20455" r="-15909" b="-2653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7" name="文本框 150">
                <a:extLst>
                  <a:ext uri="{FF2B5EF4-FFF2-40B4-BE49-F238E27FC236}">
                    <a16:creationId xmlns:a16="http://schemas.microsoft.com/office/drawing/2014/main" id="{8E358CCF-318E-4936-8267-28DB6909DCBF}"/>
                  </a:ext>
                </a:extLst>
              </p:cNvPr>
              <p:cNvSpPr txBox="1"/>
              <p:nvPr/>
            </p:nvSpPr>
            <p:spPr>
              <a:xfrm>
                <a:off x="4709859" y="5209670"/>
                <a:ext cx="268599" cy="276999"/>
              </a:xfrm>
              <a:prstGeom prst="rect">
                <a:avLst/>
              </a:prstGeom>
              <a:noFill/>
            </p:spPr>
            <p:txBody>
              <a:bodyPr wrap="squar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altLang="zh-CN" b="1" i="1" dirty="0" smtClean="0">
                              <a:solidFill>
                                <a:prstClr val="black">
                                  <a:lumMod val="75000"/>
                                  <a:lumOff val="25000"/>
                                </a:prstClr>
                              </a:solidFill>
                              <a:latin typeface="Cambria Math" panose="02040503050406030204" pitchFamily="18" charset="0"/>
                            </a:rPr>
                          </m:ctrlPr>
                        </m:sSubPr>
                        <m:e>
                          <m:r>
                            <a:rPr lang="zh-CN" altLang="en-US" b="1" i="1" dirty="0">
                              <a:solidFill>
                                <a:prstClr val="black">
                                  <a:lumMod val="75000"/>
                                  <a:lumOff val="25000"/>
                                </a:prstClr>
                              </a:solidFill>
                              <a:latin typeface="Cambria Math" panose="02040503050406030204" pitchFamily="18" charset="0"/>
                            </a:rPr>
                            <m:t>𝜽</m:t>
                          </m:r>
                        </m:e>
                        <m:sub>
                          <m:r>
                            <a:rPr lang="en-US" altLang="zh-CN" b="0" i="1" dirty="0" smtClean="0">
                              <a:solidFill>
                                <a:prstClr val="black">
                                  <a:lumMod val="75000"/>
                                  <a:lumOff val="25000"/>
                                </a:prstClr>
                              </a:solidFill>
                              <a:latin typeface="Cambria Math" panose="02040503050406030204" pitchFamily="18" charset="0"/>
                            </a:rPr>
                            <m:t>𝑖</m:t>
                          </m:r>
                        </m:sub>
                      </m:sSub>
                    </m:oMath>
                  </m:oMathPara>
                </a14:m>
                <a:endParaRPr lang="zh-CN" altLang="en-US" b="1" i="1" dirty="0">
                  <a:solidFill>
                    <a:prstClr val="black">
                      <a:lumMod val="75000"/>
                      <a:lumOff val="25000"/>
                    </a:prstClr>
                  </a:solidFill>
                  <a:latin typeface="Cambria Math" panose="02040503050406030204" pitchFamily="18" charset="0"/>
                  <a:ea typeface="等线" panose="02010600030101010101" pitchFamily="2" charset="-122"/>
                </a:endParaRPr>
              </a:p>
            </p:txBody>
          </p:sp>
        </mc:Choice>
        <mc:Fallback xmlns="">
          <p:sp>
            <p:nvSpPr>
              <p:cNvPr id="167" name="文本框 150">
                <a:extLst>
                  <a:ext uri="{FF2B5EF4-FFF2-40B4-BE49-F238E27FC236}">
                    <a16:creationId xmlns:a16="http://schemas.microsoft.com/office/drawing/2014/main" id="{8E358CCF-318E-4936-8267-28DB6909DCBF}"/>
                  </a:ext>
                </a:extLst>
              </p:cNvPr>
              <p:cNvSpPr txBox="1">
                <a:spLocks noRot="1" noChangeAspect="1" noMove="1" noResize="1" noEditPoints="1" noAdjustHandles="1" noChangeArrowheads="1" noChangeShapeType="1" noTextEdit="1"/>
              </p:cNvSpPr>
              <p:nvPr/>
            </p:nvSpPr>
            <p:spPr>
              <a:xfrm>
                <a:off x="4709859" y="5209670"/>
                <a:ext cx="268599" cy="276999"/>
              </a:xfrm>
              <a:prstGeom prst="rect">
                <a:avLst/>
              </a:prstGeom>
              <a:blipFill>
                <a:blip r:embed="rId12"/>
                <a:stretch>
                  <a:fillRect l="-22727" r="-9091" b="-20000"/>
                </a:stretch>
              </a:blipFill>
            </p:spPr>
            <p:txBody>
              <a:bodyPr/>
              <a:lstStyle/>
              <a:p>
                <a:r>
                  <a:rPr lang="zh-CN" altLang="en-US">
                    <a:noFill/>
                  </a:rPr>
                  <a:t> </a:t>
                </a:r>
              </a:p>
            </p:txBody>
          </p:sp>
        </mc:Fallback>
      </mc:AlternateContent>
      <p:cxnSp>
        <p:nvCxnSpPr>
          <p:cNvPr id="168" name="直接连接符 167">
            <a:extLst>
              <a:ext uri="{FF2B5EF4-FFF2-40B4-BE49-F238E27FC236}">
                <a16:creationId xmlns:a16="http://schemas.microsoft.com/office/drawing/2014/main" id="{2B78EAAE-2F13-4EF1-86BB-FAF1C0B3CF45}"/>
              </a:ext>
            </a:extLst>
          </p:cNvPr>
          <p:cNvCxnSpPr>
            <a:cxnSpLocks/>
          </p:cNvCxnSpPr>
          <p:nvPr/>
        </p:nvCxnSpPr>
        <p:spPr>
          <a:xfrm flipV="1">
            <a:off x="2303836" y="2755134"/>
            <a:ext cx="1409652" cy="1314008"/>
          </a:xfrm>
          <a:prstGeom prst="line">
            <a:avLst/>
          </a:prstGeom>
          <a:noFill/>
          <a:ln w="25400" cap="rnd" cmpd="sng" algn="ctr">
            <a:solidFill>
              <a:srgbClr val="44546A"/>
            </a:solidFill>
            <a:prstDash val="solid"/>
            <a:miter lim="800000"/>
            <a:headEnd type="none" w="sm" len="sm"/>
          </a:ln>
          <a:effectLst/>
        </p:spPr>
      </p:cxnSp>
      <p:sp>
        <p:nvSpPr>
          <p:cNvPr id="169" name="平行四边形 168">
            <a:extLst>
              <a:ext uri="{FF2B5EF4-FFF2-40B4-BE49-F238E27FC236}">
                <a16:creationId xmlns:a16="http://schemas.microsoft.com/office/drawing/2014/main" id="{ADE0CF4A-6383-4DAB-8577-1B78A413D87B}"/>
              </a:ext>
            </a:extLst>
          </p:cNvPr>
          <p:cNvSpPr/>
          <p:nvPr/>
        </p:nvSpPr>
        <p:spPr>
          <a:xfrm rot="991905" flipH="1">
            <a:off x="1034784" y="3513310"/>
            <a:ext cx="2339617" cy="1401766"/>
          </a:xfrm>
          <a:prstGeom prst="parallelogram">
            <a:avLst>
              <a:gd name="adj" fmla="val 30281"/>
            </a:avLst>
          </a:prstGeom>
          <a:solidFill>
            <a:srgbClr val="5B9BD5">
              <a:lumMod val="40000"/>
              <a:lumOff val="60000"/>
              <a:alpha val="40000"/>
            </a:srgbClr>
          </a:solidFill>
          <a:ln w="25400" cap="flat" cmpd="sng" algn="ctr">
            <a:solidFill>
              <a:sysClr val="windowText" lastClr="000000">
                <a:lumMod val="85000"/>
                <a:lumOff val="15000"/>
              </a:sysClr>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lumMod val="75000"/>
                  <a:lumOff val="25000"/>
                </a:prstClr>
              </a:solidFill>
              <a:effectLst/>
              <a:uLnTx/>
              <a:uFillTx/>
              <a:latin typeface="等线" panose="020F0502020204030204"/>
              <a:ea typeface="等线" panose="02010600030101010101" pitchFamily="2" charset="-122"/>
              <a:cs typeface="+mn-cs"/>
            </a:endParaRPr>
          </a:p>
        </p:txBody>
      </p:sp>
      <p:sp>
        <p:nvSpPr>
          <p:cNvPr id="170" name="平行四边形 169">
            <a:extLst>
              <a:ext uri="{FF2B5EF4-FFF2-40B4-BE49-F238E27FC236}">
                <a16:creationId xmlns:a16="http://schemas.microsoft.com/office/drawing/2014/main" id="{D0618BD7-F918-4640-8A6B-4B3230A4F770}"/>
              </a:ext>
            </a:extLst>
          </p:cNvPr>
          <p:cNvSpPr>
            <a:spLocks noChangeAspect="1"/>
          </p:cNvSpPr>
          <p:nvPr/>
        </p:nvSpPr>
        <p:spPr>
          <a:xfrm rot="991905" flipH="1">
            <a:off x="2337431" y="3922732"/>
            <a:ext cx="150261" cy="90027"/>
          </a:xfrm>
          <a:prstGeom prst="parallelogram">
            <a:avLst>
              <a:gd name="adj" fmla="val 30281"/>
            </a:avLst>
          </a:prstGeom>
          <a:solidFill>
            <a:sysClr val="window" lastClr="FFFFFF"/>
          </a:solidFill>
          <a:ln w="15875" cap="flat" cmpd="sng" algn="ctr">
            <a:solidFill>
              <a:schemeClr val="accent6">
                <a:lumMod val="60000"/>
                <a:lumOff val="40000"/>
              </a:schemeClr>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lumMod val="75000"/>
                  <a:lumOff val="25000"/>
                </a:prstClr>
              </a:solidFill>
              <a:effectLst/>
              <a:uLnTx/>
              <a:uFillTx/>
              <a:latin typeface="等线" panose="020F0502020204030204"/>
              <a:ea typeface="等线" panose="02010600030101010101" pitchFamily="2" charset="-122"/>
              <a:cs typeface="+mn-cs"/>
            </a:endParaRPr>
          </a:p>
        </p:txBody>
      </p:sp>
      <p:cxnSp>
        <p:nvCxnSpPr>
          <p:cNvPr id="171" name="直接连接符 170">
            <a:extLst>
              <a:ext uri="{FF2B5EF4-FFF2-40B4-BE49-F238E27FC236}">
                <a16:creationId xmlns:a16="http://schemas.microsoft.com/office/drawing/2014/main" id="{542EC9F7-3B69-4537-AD62-E3C507B07EEE}"/>
              </a:ext>
            </a:extLst>
          </p:cNvPr>
          <p:cNvCxnSpPr>
            <a:cxnSpLocks/>
          </p:cNvCxnSpPr>
          <p:nvPr/>
        </p:nvCxnSpPr>
        <p:spPr>
          <a:xfrm flipV="1">
            <a:off x="1393923" y="3980688"/>
            <a:ext cx="1007954" cy="939561"/>
          </a:xfrm>
          <a:prstGeom prst="line">
            <a:avLst/>
          </a:prstGeom>
          <a:noFill/>
          <a:ln w="25400" cap="rnd" cmpd="sng" algn="ctr">
            <a:solidFill>
              <a:srgbClr val="44546A"/>
            </a:solidFill>
            <a:prstDash val="solid"/>
            <a:miter lim="800000"/>
            <a:headEnd type="none" w="sm" len="sm"/>
          </a:ln>
          <a:effectLst/>
        </p:spPr>
      </p:cxnSp>
      <mc:AlternateContent xmlns:mc="http://schemas.openxmlformats.org/markup-compatibility/2006" xmlns:a14="http://schemas.microsoft.com/office/drawing/2010/main">
        <mc:Choice Requires="a14">
          <p:sp>
            <p:nvSpPr>
              <p:cNvPr id="172" name="文本框 150">
                <a:extLst>
                  <a:ext uri="{FF2B5EF4-FFF2-40B4-BE49-F238E27FC236}">
                    <a16:creationId xmlns:a16="http://schemas.microsoft.com/office/drawing/2014/main" id="{0EC72618-DDB5-4117-AC15-9BB020404DFF}"/>
                  </a:ext>
                </a:extLst>
              </p:cNvPr>
              <p:cNvSpPr txBox="1"/>
              <p:nvPr/>
            </p:nvSpPr>
            <p:spPr>
              <a:xfrm>
                <a:off x="3067694" y="2571758"/>
                <a:ext cx="364010" cy="307778"/>
              </a:xfrm>
              <a:prstGeom prst="rect">
                <a:avLst/>
              </a:prstGeom>
              <a:noFill/>
            </p:spPr>
            <p:txBody>
              <a:bodyPr wrap="squar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defRPr/>
                </a:pPr>
                <a14:m>
                  <m:oMath xmlns:m="http://schemas.openxmlformats.org/officeDocument/2006/math">
                    <m:sSub>
                      <m:sSubPr>
                        <m:ctrlPr>
                          <a:rPr lang="en-US" altLang="zh-CN" sz="2000" b="1" i="1" smtClean="0">
                            <a:solidFill>
                              <a:prstClr val="black">
                                <a:lumMod val="75000"/>
                                <a:lumOff val="25000"/>
                              </a:prstClr>
                            </a:solidFill>
                            <a:latin typeface="Cambria Math" panose="02040503050406030204" pitchFamily="18" charset="0"/>
                          </a:rPr>
                        </m:ctrlPr>
                      </m:sSubPr>
                      <m:e>
                        <m:r>
                          <a:rPr lang="en-US" altLang="zh-CN" sz="2000" b="1" i="1" smtClean="0">
                            <a:solidFill>
                              <a:prstClr val="black">
                                <a:lumMod val="75000"/>
                                <a:lumOff val="25000"/>
                              </a:prstClr>
                            </a:solidFill>
                            <a:latin typeface="Cambria Math" panose="02040503050406030204" pitchFamily="18" charset="0"/>
                          </a:rPr>
                          <m:t>𝑷</m:t>
                        </m:r>
                      </m:e>
                      <m:sub>
                        <m:r>
                          <a:rPr lang="en-US" altLang="zh-CN" sz="2000" i="1" smtClean="0">
                            <a:solidFill>
                              <a:prstClr val="black">
                                <a:lumMod val="75000"/>
                                <a:lumOff val="25000"/>
                              </a:prstClr>
                            </a:solidFill>
                            <a:latin typeface="Cambria Math" panose="02040503050406030204" pitchFamily="18" charset="0"/>
                          </a:rPr>
                          <m:t>𝑘</m:t>
                        </m:r>
                      </m:sub>
                    </m:sSub>
                  </m:oMath>
                </a14:m>
                <a:r>
                  <a:rPr lang="en-US" altLang="zh-CN" sz="2000" b="1" dirty="0">
                    <a:solidFill>
                      <a:prstClr val="black">
                        <a:lumMod val="75000"/>
                        <a:lumOff val="25000"/>
                      </a:prstClr>
                    </a:solidFill>
                    <a:latin typeface="Calibri" panose="020F0502020204030204"/>
                    <a:ea typeface="等线" panose="02010600030101010101" pitchFamily="2" charset="-122"/>
                  </a:rPr>
                  <a:t> </a:t>
                </a:r>
                <a:endParaRPr lang="zh-CN" altLang="en-US" sz="2000" b="1" dirty="0">
                  <a:solidFill>
                    <a:prstClr val="black">
                      <a:lumMod val="75000"/>
                      <a:lumOff val="25000"/>
                    </a:prstClr>
                  </a:solidFill>
                  <a:latin typeface="Calibri" panose="020F0502020204030204"/>
                  <a:ea typeface="等线" panose="02010600030101010101" pitchFamily="2" charset="-122"/>
                </a:endParaRPr>
              </a:p>
            </p:txBody>
          </p:sp>
        </mc:Choice>
        <mc:Fallback xmlns="">
          <p:sp>
            <p:nvSpPr>
              <p:cNvPr id="172" name="文本框 150">
                <a:extLst>
                  <a:ext uri="{FF2B5EF4-FFF2-40B4-BE49-F238E27FC236}">
                    <a16:creationId xmlns:a16="http://schemas.microsoft.com/office/drawing/2014/main" id="{0EC72618-DDB5-4117-AC15-9BB020404DFF}"/>
                  </a:ext>
                </a:extLst>
              </p:cNvPr>
              <p:cNvSpPr txBox="1">
                <a:spLocks noRot="1" noChangeAspect="1" noMove="1" noResize="1" noEditPoints="1" noAdjustHandles="1" noChangeArrowheads="1" noChangeShapeType="1" noTextEdit="1"/>
              </p:cNvSpPr>
              <p:nvPr/>
            </p:nvSpPr>
            <p:spPr>
              <a:xfrm>
                <a:off x="3067694" y="2571758"/>
                <a:ext cx="364010" cy="307778"/>
              </a:xfrm>
              <a:prstGeom prst="rect">
                <a:avLst/>
              </a:prstGeom>
              <a:blipFill>
                <a:blip r:embed="rId13"/>
                <a:stretch>
                  <a:fillRect l="-23333" b="-18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3" name="文本框 150">
                <a:extLst>
                  <a:ext uri="{FF2B5EF4-FFF2-40B4-BE49-F238E27FC236}">
                    <a16:creationId xmlns:a16="http://schemas.microsoft.com/office/drawing/2014/main" id="{45187935-9383-414C-9A5A-96AA12015F1B}"/>
                  </a:ext>
                </a:extLst>
              </p:cNvPr>
              <p:cNvSpPr txBox="1"/>
              <p:nvPr/>
            </p:nvSpPr>
            <p:spPr>
              <a:xfrm>
                <a:off x="1402980" y="4992447"/>
                <a:ext cx="294567" cy="299313"/>
              </a:xfrm>
              <a:prstGeom prst="rect">
                <a:avLst/>
              </a:prstGeom>
              <a:noFill/>
            </p:spPr>
            <p:txBody>
              <a:bodyPr wrap="squar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defRPr/>
                </a:pPr>
                <a14:m>
                  <m:oMathPara xmlns:m="http://schemas.openxmlformats.org/officeDocument/2006/math">
                    <m:oMathParaPr>
                      <m:jc m:val="centerGroup"/>
                    </m:oMathParaPr>
                    <m:oMath xmlns:m="http://schemas.openxmlformats.org/officeDocument/2006/math">
                      <m:sSub>
                        <m:sSubPr>
                          <m:ctrlPr>
                            <a:rPr lang="en-US" altLang="zh-CN" b="1" i="1" smtClean="0">
                              <a:solidFill>
                                <a:prstClr val="black">
                                  <a:lumMod val="75000"/>
                                  <a:lumOff val="25000"/>
                                </a:prstClr>
                              </a:solidFill>
                              <a:latin typeface="Cambria Math" panose="02040503050406030204" pitchFamily="18" charset="0"/>
                            </a:rPr>
                          </m:ctrlPr>
                        </m:sSubPr>
                        <m:e>
                          <m:r>
                            <a:rPr lang="en-US" altLang="zh-CN" b="1" i="1" smtClean="0">
                              <a:solidFill>
                                <a:prstClr val="black">
                                  <a:lumMod val="75000"/>
                                  <a:lumOff val="25000"/>
                                </a:prstClr>
                              </a:solidFill>
                              <a:latin typeface="Cambria Math" panose="02040503050406030204" pitchFamily="18" charset="0"/>
                            </a:rPr>
                            <m:t>𝑶</m:t>
                          </m:r>
                        </m:e>
                        <m:sub>
                          <m:r>
                            <a:rPr lang="en-US" altLang="zh-CN" b="0" i="1" smtClean="0">
                              <a:solidFill>
                                <a:prstClr val="black">
                                  <a:lumMod val="75000"/>
                                  <a:lumOff val="25000"/>
                                </a:prstClr>
                              </a:solidFill>
                              <a:latin typeface="Cambria Math" panose="02040503050406030204" pitchFamily="18" charset="0"/>
                            </a:rPr>
                            <m:t>𝑗</m:t>
                          </m:r>
                        </m:sub>
                      </m:sSub>
                    </m:oMath>
                  </m:oMathPara>
                </a14:m>
                <a:endParaRPr lang="zh-CN" altLang="en-US" b="1" dirty="0">
                  <a:solidFill>
                    <a:prstClr val="black">
                      <a:lumMod val="75000"/>
                      <a:lumOff val="25000"/>
                    </a:prstClr>
                  </a:solidFill>
                  <a:latin typeface="Calibri" panose="020F0502020204030204"/>
                  <a:ea typeface="等线" panose="02010600030101010101" pitchFamily="2" charset="-122"/>
                </a:endParaRPr>
              </a:p>
            </p:txBody>
          </p:sp>
        </mc:Choice>
        <mc:Fallback xmlns="">
          <p:sp>
            <p:nvSpPr>
              <p:cNvPr id="173" name="文本框 150">
                <a:extLst>
                  <a:ext uri="{FF2B5EF4-FFF2-40B4-BE49-F238E27FC236}">
                    <a16:creationId xmlns:a16="http://schemas.microsoft.com/office/drawing/2014/main" id="{45187935-9383-414C-9A5A-96AA12015F1B}"/>
                  </a:ext>
                </a:extLst>
              </p:cNvPr>
              <p:cNvSpPr txBox="1">
                <a:spLocks noRot="1" noChangeAspect="1" noMove="1" noResize="1" noEditPoints="1" noAdjustHandles="1" noChangeArrowheads="1" noChangeShapeType="1" noTextEdit="1"/>
              </p:cNvSpPr>
              <p:nvPr/>
            </p:nvSpPr>
            <p:spPr>
              <a:xfrm>
                <a:off x="1402980" y="4992447"/>
                <a:ext cx="294567" cy="299313"/>
              </a:xfrm>
              <a:prstGeom prst="rect">
                <a:avLst/>
              </a:prstGeom>
              <a:blipFill>
                <a:blip r:embed="rId14"/>
                <a:stretch>
                  <a:fillRect l="-18750" r="-14583" b="-2653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4" name="文本框 150">
                <a:extLst>
                  <a:ext uri="{FF2B5EF4-FFF2-40B4-BE49-F238E27FC236}">
                    <a16:creationId xmlns:a16="http://schemas.microsoft.com/office/drawing/2014/main" id="{83D37220-D7CA-4C00-BD49-7E8D5D9E60A7}"/>
                  </a:ext>
                </a:extLst>
              </p:cNvPr>
              <p:cNvSpPr txBox="1"/>
              <p:nvPr/>
            </p:nvSpPr>
            <p:spPr>
              <a:xfrm>
                <a:off x="1363707" y="3326614"/>
                <a:ext cx="252312" cy="332463"/>
              </a:xfrm>
              <a:prstGeom prst="rect">
                <a:avLst/>
              </a:prstGeom>
              <a:noFill/>
            </p:spPr>
            <p:txBody>
              <a:bodyPr wrap="squar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defRPr/>
                </a:pPr>
                <a14:m>
                  <m:oMathPara xmlns:m="http://schemas.openxmlformats.org/officeDocument/2006/math">
                    <m:oMathParaPr>
                      <m:jc m:val="centerGroup"/>
                    </m:oMathParaPr>
                    <m:oMath xmlns:m="http://schemas.openxmlformats.org/officeDocument/2006/math">
                      <m:sSub>
                        <m:sSubPr>
                          <m:ctrlPr>
                            <a:rPr lang="en-US" altLang="zh-CN" sz="2000" b="1" i="1" smtClean="0">
                              <a:solidFill>
                                <a:prstClr val="black">
                                  <a:lumMod val="75000"/>
                                  <a:lumOff val="25000"/>
                                </a:prstClr>
                              </a:solidFill>
                              <a:latin typeface="Cambria Math" panose="02040503050406030204" pitchFamily="18" charset="0"/>
                            </a:rPr>
                          </m:ctrlPr>
                        </m:sSubPr>
                        <m:e>
                          <m:r>
                            <a:rPr lang="en-US" altLang="zh-CN" sz="2000" b="1" i="1" smtClean="0">
                              <a:solidFill>
                                <a:prstClr val="black">
                                  <a:lumMod val="75000"/>
                                  <a:lumOff val="25000"/>
                                </a:prstClr>
                              </a:solidFill>
                              <a:latin typeface="Cambria Math" panose="02040503050406030204" pitchFamily="18" charset="0"/>
                            </a:rPr>
                            <m:t>𝑰</m:t>
                          </m:r>
                        </m:e>
                        <m:sub>
                          <m:r>
                            <a:rPr lang="en-US" altLang="zh-CN" sz="2000" b="0" i="1" smtClean="0">
                              <a:solidFill>
                                <a:prstClr val="black">
                                  <a:lumMod val="75000"/>
                                  <a:lumOff val="25000"/>
                                </a:prstClr>
                              </a:solidFill>
                              <a:latin typeface="Cambria Math" panose="02040503050406030204" pitchFamily="18" charset="0"/>
                            </a:rPr>
                            <m:t>𝑗</m:t>
                          </m:r>
                        </m:sub>
                      </m:sSub>
                    </m:oMath>
                  </m:oMathPara>
                </a14:m>
                <a:endParaRPr lang="zh-CN" altLang="en-US" sz="2000" b="1" dirty="0">
                  <a:solidFill>
                    <a:prstClr val="black">
                      <a:lumMod val="75000"/>
                      <a:lumOff val="25000"/>
                    </a:prstClr>
                  </a:solidFill>
                  <a:latin typeface="Calibri" panose="020F0502020204030204"/>
                  <a:ea typeface="等线" panose="02010600030101010101" pitchFamily="2" charset="-122"/>
                </a:endParaRPr>
              </a:p>
            </p:txBody>
          </p:sp>
        </mc:Choice>
        <mc:Fallback xmlns="">
          <p:sp>
            <p:nvSpPr>
              <p:cNvPr id="174" name="文本框 150">
                <a:extLst>
                  <a:ext uri="{FF2B5EF4-FFF2-40B4-BE49-F238E27FC236}">
                    <a16:creationId xmlns:a16="http://schemas.microsoft.com/office/drawing/2014/main" id="{83D37220-D7CA-4C00-BD49-7E8D5D9E60A7}"/>
                  </a:ext>
                </a:extLst>
              </p:cNvPr>
              <p:cNvSpPr txBox="1">
                <a:spLocks noRot="1" noChangeAspect="1" noMove="1" noResize="1" noEditPoints="1" noAdjustHandles="1" noChangeArrowheads="1" noChangeShapeType="1" noTextEdit="1"/>
              </p:cNvSpPr>
              <p:nvPr/>
            </p:nvSpPr>
            <p:spPr>
              <a:xfrm>
                <a:off x="1363707" y="3326614"/>
                <a:ext cx="252312" cy="332463"/>
              </a:xfrm>
              <a:prstGeom prst="rect">
                <a:avLst/>
              </a:prstGeom>
              <a:blipFill>
                <a:blip r:embed="rId15"/>
                <a:stretch>
                  <a:fillRect l="-24390" r="-17073" b="-2777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5" name="文本框 150">
                <a:extLst>
                  <a:ext uri="{FF2B5EF4-FFF2-40B4-BE49-F238E27FC236}">
                    <a16:creationId xmlns:a16="http://schemas.microsoft.com/office/drawing/2014/main" id="{5DC9730C-79D1-4091-BDB5-4751A59B6B15}"/>
                  </a:ext>
                </a:extLst>
              </p:cNvPr>
              <p:cNvSpPr txBox="1"/>
              <p:nvPr/>
            </p:nvSpPr>
            <p:spPr>
              <a:xfrm>
                <a:off x="2176198" y="3590847"/>
                <a:ext cx="277384" cy="303481"/>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14:m>
                  <m:oMathPara xmlns:m="http://schemas.openxmlformats.org/officeDocument/2006/math">
                    <m:oMathParaPr>
                      <m:jc m:val="centerGroup"/>
                    </m:oMathParaPr>
                    <m:oMath xmlns:m="http://schemas.openxmlformats.org/officeDocument/2006/math">
                      <m:sSubSup>
                        <m:sSubSupPr>
                          <m:ctrlPr>
                            <a:rPr lang="en-US" altLang="zh-CN" sz="1600" b="1" i="1" smtClean="0">
                              <a:solidFill>
                                <a:schemeClr val="accent6">
                                  <a:lumMod val="60000"/>
                                  <a:lumOff val="40000"/>
                                </a:schemeClr>
                              </a:solidFill>
                              <a:latin typeface="Cambria Math" panose="02040503050406030204" pitchFamily="18" charset="0"/>
                            </a:rPr>
                          </m:ctrlPr>
                        </m:sSubSupPr>
                        <m:e>
                          <m:r>
                            <a:rPr lang="en-US" altLang="zh-CN" sz="1600" b="1" i="1" smtClean="0">
                              <a:solidFill>
                                <a:schemeClr val="accent6">
                                  <a:lumMod val="60000"/>
                                  <a:lumOff val="40000"/>
                                </a:schemeClr>
                              </a:solidFill>
                              <a:latin typeface="Cambria Math" panose="02040503050406030204" pitchFamily="18" charset="0"/>
                            </a:rPr>
                            <m:t>𝒑</m:t>
                          </m:r>
                        </m:e>
                        <m:sub>
                          <m:r>
                            <a:rPr lang="en-US" altLang="zh-CN" sz="1600" i="1" smtClean="0">
                              <a:solidFill>
                                <a:schemeClr val="accent6">
                                  <a:lumMod val="60000"/>
                                  <a:lumOff val="40000"/>
                                </a:schemeClr>
                              </a:solidFill>
                              <a:latin typeface="Cambria Math" panose="02040503050406030204" pitchFamily="18" charset="0"/>
                            </a:rPr>
                            <m:t>𝑘</m:t>
                          </m:r>
                        </m:sub>
                        <m:sup>
                          <m:r>
                            <a:rPr lang="en-US" altLang="zh-CN" sz="1600" b="0" i="1" smtClean="0">
                              <a:solidFill>
                                <a:schemeClr val="accent6">
                                  <a:lumMod val="60000"/>
                                  <a:lumOff val="40000"/>
                                </a:schemeClr>
                              </a:solidFill>
                              <a:latin typeface="Cambria Math" panose="02040503050406030204" pitchFamily="18" charset="0"/>
                            </a:rPr>
                            <m:t>𝑗</m:t>
                          </m:r>
                        </m:sup>
                      </m:sSubSup>
                    </m:oMath>
                  </m:oMathPara>
                </a14:m>
                <a:endParaRPr lang="zh-CN" altLang="en-US" sz="1600" b="1" dirty="0">
                  <a:solidFill>
                    <a:schemeClr val="accent6">
                      <a:lumMod val="60000"/>
                      <a:lumOff val="40000"/>
                    </a:schemeClr>
                  </a:solidFill>
                  <a:latin typeface="Calibri" panose="020F0502020204030204"/>
                  <a:ea typeface="等线" panose="02010600030101010101" pitchFamily="2" charset="-122"/>
                </a:endParaRPr>
              </a:p>
            </p:txBody>
          </p:sp>
        </mc:Choice>
        <mc:Fallback xmlns="">
          <p:sp>
            <p:nvSpPr>
              <p:cNvPr id="175" name="文本框 150">
                <a:extLst>
                  <a:ext uri="{FF2B5EF4-FFF2-40B4-BE49-F238E27FC236}">
                    <a16:creationId xmlns:a16="http://schemas.microsoft.com/office/drawing/2014/main" id="{5DC9730C-79D1-4091-BDB5-4751A59B6B15}"/>
                  </a:ext>
                </a:extLst>
              </p:cNvPr>
              <p:cNvSpPr txBox="1">
                <a:spLocks noRot="1" noChangeAspect="1" noMove="1" noResize="1" noEditPoints="1" noAdjustHandles="1" noChangeArrowheads="1" noChangeShapeType="1" noTextEdit="1"/>
              </p:cNvSpPr>
              <p:nvPr/>
            </p:nvSpPr>
            <p:spPr>
              <a:xfrm>
                <a:off x="2176198" y="3590847"/>
                <a:ext cx="277384" cy="303481"/>
              </a:xfrm>
              <a:prstGeom prst="rect">
                <a:avLst/>
              </a:prstGeom>
              <a:blipFill>
                <a:blip r:embed="rId16"/>
                <a:stretch>
                  <a:fillRect l="-17778" t="-2000" r="-4444" b="-18000"/>
                </a:stretch>
              </a:blipFill>
            </p:spPr>
            <p:txBody>
              <a:bodyPr/>
              <a:lstStyle/>
              <a:p>
                <a:r>
                  <a:rPr lang="zh-CN" altLang="en-US">
                    <a:noFill/>
                  </a:rPr>
                  <a:t> </a:t>
                </a:r>
              </a:p>
            </p:txBody>
          </p:sp>
        </mc:Fallback>
      </mc:AlternateContent>
      <p:sp>
        <p:nvSpPr>
          <p:cNvPr id="176" name="文本框 175">
            <a:extLst>
              <a:ext uri="{FF2B5EF4-FFF2-40B4-BE49-F238E27FC236}">
                <a16:creationId xmlns:a16="http://schemas.microsoft.com/office/drawing/2014/main" id="{049A3123-70B0-41E9-BA47-E8C26BF48717}"/>
              </a:ext>
            </a:extLst>
          </p:cNvPr>
          <p:cNvSpPr txBox="1"/>
          <p:nvPr/>
        </p:nvSpPr>
        <p:spPr>
          <a:xfrm>
            <a:off x="1596579" y="2564904"/>
            <a:ext cx="1726687" cy="307778"/>
          </a:xfrm>
          <a:prstGeom prst="rect">
            <a:avLst/>
          </a:prstGeom>
          <a:noFill/>
        </p:spPr>
        <p:txBody>
          <a:bodyPr wrap="square" rtlCol="0">
            <a:spAutoFit/>
          </a:bodyPr>
          <a:lstStyle/>
          <a:p>
            <a:pPr fontAlgn="auto">
              <a:spcBef>
                <a:spcPts val="0"/>
              </a:spcBef>
              <a:spcAft>
                <a:spcPts val="0"/>
              </a:spcAft>
            </a:pPr>
            <a:r>
              <a:rPr lang="en-US" altLang="zh-CN" sz="1400" b="1" dirty="0">
                <a:solidFill>
                  <a:prstClr val="black">
                    <a:lumMod val="75000"/>
                    <a:lumOff val="25000"/>
                  </a:prstClr>
                </a:solidFill>
                <a:latin typeface="等线" panose="02010600030101010101" pitchFamily="2" charset="-122"/>
                <a:ea typeface="等线" panose="02010600030101010101" pitchFamily="2" charset="-122"/>
              </a:rPr>
              <a:t>3D Spatial Point:</a:t>
            </a:r>
            <a:endParaRPr lang="zh-CN" altLang="en-US" sz="1400" b="1" dirty="0">
              <a:solidFill>
                <a:prstClr val="black">
                  <a:lumMod val="75000"/>
                  <a:lumOff val="25000"/>
                </a:prstClr>
              </a:solidFill>
              <a:latin typeface="等线" panose="02010600030101010101" pitchFamily="2" charset="-122"/>
              <a:ea typeface="等线" panose="02010600030101010101" pitchFamily="2" charset="-122"/>
            </a:endParaRPr>
          </a:p>
        </p:txBody>
      </p:sp>
      <p:sp>
        <p:nvSpPr>
          <p:cNvPr id="178" name="椭圆 177">
            <a:extLst>
              <a:ext uri="{FF2B5EF4-FFF2-40B4-BE49-F238E27FC236}">
                <a16:creationId xmlns:a16="http://schemas.microsoft.com/office/drawing/2014/main" id="{BE785F36-BE4D-4892-88EC-27A70BF545A7}"/>
              </a:ext>
            </a:extLst>
          </p:cNvPr>
          <p:cNvSpPr>
            <a:spLocks noChangeAspect="1"/>
          </p:cNvSpPr>
          <p:nvPr/>
        </p:nvSpPr>
        <p:spPr>
          <a:xfrm rot="16200000">
            <a:off x="3666681" y="2665515"/>
            <a:ext cx="150702" cy="143326"/>
          </a:xfrm>
          <a:prstGeom prst="ellipse">
            <a:avLst/>
          </a:prstGeom>
          <a:solidFill>
            <a:sysClr val="window" lastClr="FFFFFF"/>
          </a:solidFill>
          <a:ln w="25400" cap="flat" cmpd="sng" algn="ctr">
            <a:solidFill>
              <a:srgbClr val="FF5757"/>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lumMod val="75000"/>
                  <a:lumOff val="25000"/>
                </a:prstClr>
              </a:solidFill>
              <a:effectLst/>
              <a:uLnTx/>
              <a:uFillTx/>
              <a:latin typeface="等线" panose="020F0502020204030204"/>
              <a:ea typeface="等线" panose="02010600030101010101" pitchFamily="2" charset="-122"/>
              <a:cs typeface="+mn-cs"/>
            </a:endParaRPr>
          </a:p>
        </p:txBody>
      </p:sp>
      <p:sp>
        <p:nvSpPr>
          <p:cNvPr id="180" name="平行四边形 179">
            <a:extLst>
              <a:ext uri="{FF2B5EF4-FFF2-40B4-BE49-F238E27FC236}">
                <a16:creationId xmlns:a16="http://schemas.microsoft.com/office/drawing/2014/main" id="{6765537B-D4F5-4DE0-BC19-DEDCD663F58D}"/>
              </a:ext>
            </a:extLst>
          </p:cNvPr>
          <p:cNvSpPr/>
          <p:nvPr/>
        </p:nvSpPr>
        <p:spPr>
          <a:xfrm rot="20608095">
            <a:off x="5122929" y="3727511"/>
            <a:ext cx="147041" cy="88099"/>
          </a:xfrm>
          <a:prstGeom prst="parallelogram">
            <a:avLst>
              <a:gd name="adj" fmla="val 30281"/>
            </a:avLst>
          </a:prstGeom>
          <a:solidFill>
            <a:sysClr val="window" lastClr="FFFFFF"/>
          </a:solidFill>
          <a:ln w="15875" cap="flat" cmpd="sng" algn="ctr">
            <a:solidFill>
              <a:schemeClr val="accent6">
                <a:lumMod val="60000"/>
                <a:lumOff val="40000"/>
              </a:schemeClr>
            </a:solidFill>
            <a:prstDash val="solid"/>
            <a:bevel/>
          </a:ln>
          <a:effectLst/>
        </p:spPr>
        <p:txBody>
          <a:bodyPr rtlCol="0" anchor="ctr"/>
          <a:lstStyle/>
          <a:p>
            <a:pPr algn="ctr" fontAlgn="auto">
              <a:spcBef>
                <a:spcPts val="0"/>
              </a:spcBef>
              <a:spcAft>
                <a:spcPts val="0"/>
              </a:spcAft>
            </a:pPr>
            <a:endParaRPr lang="zh-CN" altLang="en-US" sz="3600" kern="0">
              <a:solidFill>
                <a:prstClr val="black">
                  <a:lumMod val="75000"/>
                  <a:lumOff val="25000"/>
                </a:prstClr>
              </a:solidFill>
              <a:latin typeface="等线" panose="020F0502020204030204"/>
              <a:ea typeface="等线" panose="02010600030101010101" pitchFamily="2" charset="-122"/>
            </a:endParaRPr>
          </a:p>
        </p:txBody>
      </p:sp>
      <p:sp>
        <p:nvSpPr>
          <p:cNvPr id="181" name="等腰三角形 180">
            <a:extLst>
              <a:ext uri="{FF2B5EF4-FFF2-40B4-BE49-F238E27FC236}">
                <a16:creationId xmlns:a16="http://schemas.microsoft.com/office/drawing/2014/main" id="{5C13DCFB-159E-4CF1-A9AE-0D2862D6B708}"/>
              </a:ext>
            </a:extLst>
          </p:cNvPr>
          <p:cNvSpPr/>
          <p:nvPr/>
        </p:nvSpPr>
        <p:spPr>
          <a:xfrm rot="969469">
            <a:off x="2912860" y="4902431"/>
            <a:ext cx="145266" cy="128115"/>
          </a:xfrm>
          <a:prstGeom prst="triangle">
            <a:avLst/>
          </a:prstGeom>
          <a:solidFill>
            <a:srgbClr val="70AD47"/>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lumMod val="75000"/>
                  <a:lumOff val="25000"/>
                </a:prstClr>
              </a:solidFill>
              <a:effectLst/>
              <a:uLnTx/>
              <a:uFillTx/>
              <a:latin typeface="等线" panose="020F0502020204030204"/>
              <a:ea typeface="等线" panose="02010600030101010101" pitchFamily="2" charset="-122"/>
              <a:cs typeface="+mn-cs"/>
            </a:endParaRPr>
          </a:p>
        </p:txBody>
      </p:sp>
      <p:cxnSp>
        <p:nvCxnSpPr>
          <p:cNvPr id="182" name="直接连接符 181">
            <a:extLst>
              <a:ext uri="{FF2B5EF4-FFF2-40B4-BE49-F238E27FC236}">
                <a16:creationId xmlns:a16="http://schemas.microsoft.com/office/drawing/2014/main" id="{01660340-0DB0-4E5C-B920-876559451CD4}"/>
              </a:ext>
            </a:extLst>
          </p:cNvPr>
          <p:cNvCxnSpPr>
            <a:cxnSpLocks/>
          </p:cNvCxnSpPr>
          <p:nvPr/>
        </p:nvCxnSpPr>
        <p:spPr>
          <a:xfrm flipH="1" flipV="1">
            <a:off x="1402981" y="4940044"/>
            <a:ext cx="1543206" cy="49255"/>
          </a:xfrm>
          <a:prstGeom prst="line">
            <a:avLst/>
          </a:prstGeom>
          <a:noFill/>
          <a:ln w="19050" cap="rnd" cmpd="sng" algn="ctr">
            <a:solidFill>
              <a:srgbClr val="44546A"/>
            </a:solidFill>
            <a:prstDash val="solid"/>
            <a:miter lim="800000"/>
            <a:headEnd type="none" w="sm" len="sm"/>
          </a:ln>
          <a:effectLst/>
        </p:spPr>
      </p:cxnSp>
      <p:sp>
        <p:nvSpPr>
          <p:cNvPr id="183" name="椭圆 182">
            <a:extLst>
              <a:ext uri="{FF2B5EF4-FFF2-40B4-BE49-F238E27FC236}">
                <a16:creationId xmlns:a16="http://schemas.microsoft.com/office/drawing/2014/main" id="{4F293B1D-6CC7-46D4-AA49-9B75ED09D370}"/>
              </a:ext>
            </a:extLst>
          </p:cNvPr>
          <p:cNvSpPr>
            <a:spLocks noChangeAspect="1"/>
          </p:cNvSpPr>
          <p:nvPr/>
        </p:nvSpPr>
        <p:spPr>
          <a:xfrm rot="16200000">
            <a:off x="1275282" y="4841567"/>
            <a:ext cx="201392" cy="191535"/>
          </a:xfrm>
          <a:prstGeom prst="ellipse">
            <a:avLst/>
          </a:prstGeom>
          <a:solidFill>
            <a:srgbClr val="ED7D31"/>
          </a:solidFill>
          <a:ln w="25400" cap="flat"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lumMod val="75000"/>
                  <a:lumOff val="25000"/>
                </a:prstClr>
              </a:solidFill>
              <a:effectLst/>
              <a:uLnTx/>
              <a:uFillTx/>
              <a:latin typeface="等线" panose="020F0502020204030204"/>
              <a:ea typeface="等线" panose="02010600030101010101" pitchFamily="2" charset="-122"/>
              <a:cs typeface="+mn-cs"/>
            </a:endParaRPr>
          </a:p>
        </p:txBody>
      </p:sp>
      <p:sp>
        <p:nvSpPr>
          <p:cNvPr id="184" name="等腰三角形 183">
            <a:extLst>
              <a:ext uri="{FF2B5EF4-FFF2-40B4-BE49-F238E27FC236}">
                <a16:creationId xmlns:a16="http://schemas.microsoft.com/office/drawing/2014/main" id="{B339AD70-FE3F-4C17-A788-17DC16FB081A}"/>
              </a:ext>
            </a:extLst>
          </p:cNvPr>
          <p:cNvSpPr/>
          <p:nvPr/>
        </p:nvSpPr>
        <p:spPr>
          <a:xfrm rot="19773831">
            <a:off x="3881123" y="4907618"/>
            <a:ext cx="145266" cy="128115"/>
          </a:xfrm>
          <a:prstGeom prst="triangle">
            <a:avLst/>
          </a:prstGeom>
          <a:solidFill>
            <a:srgbClr val="70AD47"/>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lumMod val="75000"/>
                  <a:lumOff val="25000"/>
                </a:prstClr>
              </a:solidFill>
              <a:effectLst/>
              <a:uLnTx/>
              <a:uFillTx/>
              <a:latin typeface="等线" panose="020F0502020204030204"/>
              <a:ea typeface="等线" panose="02010600030101010101" pitchFamily="2" charset="-122"/>
              <a:cs typeface="+mn-cs"/>
            </a:endParaRPr>
          </a:p>
        </p:txBody>
      </p:sp>
      <p:cxnSp>
        <p:nvCxnSpPr>
          <p:cNvPr id="185" name="直接连接符 184">
            <a:extLst>
              <a:ext uri="{FF2B5EF4-FFF2-40B4-BE49-F238E27FC236}">
                <a16:creationId xmlns:a16="http://schemas.microsoft.com/office/drawing/2014/main" id="{A8C53813-72ED-47EC-97AC-2273B16F64AE}"/>
              </a:ext>
            </a:extLst>
          </p:cNvPr>
          <p:cNvCxnSpPr>
            <a:cxnSpLocks/>
          </p:cNvCxnSpPr>
          <p:nvPr/>
        </p:nvCxnSpPr>
        <p:spPr>
          <a:xfrm flipH="1" flipV="1">
            <a:off x="3990385" y="4988503"/>
            <a:ext cx="1378962" cy="44013"/>
          </a:xfrm>
          <a:prstGeom prst="line">
            <a:avLst/>
          </a:prstGeom>
          <a:noFill/>
          <a:ln w="19050" cap="rnd" cmpd="sng" algn="ctr">
            <a:solidFill>
              <a:srgbClr val="44546A"/>
            </a:solidFill>
            <a:prstDash val="solid"/>
            <a:miter lim="800000"/>
            <a:headEnd type="none" w="sm" len="sm"/>
          </a:ln>
          <a:effectLst/>
        </p:spPr>
      </p:cxnSp>
      <mc:AlternateContent xmlns:mc="http://schemas.openxmlformats.org/markup-compatibility/2006" xmlns:a14="http://schemas.microsoft.com/office/drawing/2010/main">
        <mc:Choice Requires="a14">
          <p:sp>
            <p:nvSpPr>
              <p:cNvPr id="187" name="文本框 150">
                <a:extLst>
                  <a:ext uri="{FF2B5EF4-FFF2-40B4-BE49-F238E27FC236}">
                    <a16:creationId xmlns:a16="http://schemas.microsoft.com/office/drawing/2014/main" id="{C3722193-35D2-4B20-BA8C-A702157CD054}"/>
                  </a:ext>
                </a:extLst>
              </p:cNvPr>
              <p:cNvSpPr txBox="1"/>
              <p:nvPr/>
            </p:nvSpPr>
            <p:spPr>
              <a:xfrm>
                <a:off x="5256672" y="3659593"/>
                <a:ext cx="277384" cy="303481"/>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14:m>
                  <m:oMathPara xmlns:m="http://schemas.openxmlformats.org/officeDocument/2006/math">
                    <m:oMathParaPr>
                      <m:jc m:val="centerGroup"/>
                    </m:oMathParaPr>
                    <m:oMath xmlns:m="http://schemas.openxmlformats.org/officeDocument/2006/math">
                      <m:sSubSup>
                        <m:sSubSupPr>
                          <m:ctrlPr>
                            <a:rPr lang="en-US" altLang="zh-CN" sz="1600" b="1" i="1" smtClean="0">
                              <a:solidFill>
                                <a:schemeClr val="accent6">
                                  <a:lumMod val="60000"/>
                                  <a:lumOff val="40000"/>
                                </a:schemeClr>
                              </a:solidFill>
                              <a:latin typeface="Cambria Math" panose="02040503050406030204" pitchFamily="18" charset="0"/>
                            </a:rPr>
                          </m:ctrlPr>
                        </m:sSubSupPr>
                        <m:e>
                          <m:r>
                            <a:rPr lang="en-US" altLang="zh-CN" sz="1600" b="1" i="1" smtClean="0">
                              <a:solidFill>
                                <a:schemeClr val="accent6">
                                  <a:lumMod val="60000"/>
                                  <a:lumOff val="40000"/>
                                </a:schemeClr>
                              </a:solidFill>
                              <a:latin typeface="Cambria Math" panose="02040503050406030204" pitchFamily="18" charset="0"/>
                            </a:rPr>
                            <m:t>𝒑</m:t>
                          </m:r>
                        </m:e>
                        <m:sub>
                          <m:r>
                            <a:rPr lang="en-US" altLang="zh-CN" sz="1600" i="1" smtClean="0">
                              <a:solidFill>
                                <a:schemeClr val="accent6">
                                  <a:lumMod val="60000"/>
                                  <a:lumOff val="40000"/>
                                </a:schemeClr>
                              </a:solidFill>
                              <a:latin typeface="Cambria Math" panose="02040503050406030204" pitchFamily="18" charset="0"/>
                            </a:rPr>
                            <m:t>𝑘</m:t>
                          </m:r>
                        </m:sub>
                        <m:sup>
                          <m:r>
                            <a:rPr lang="en-US" altLang="zh-CN" sz="1600" b="0" i="1" smtClean="0">
                              <a:solidFill>
                                <a:schemeClr val="accent6">
                                  <a:lumMod val="60000"/>
                                  <a:lumOff val="40000"/>
                                </a:schemeClr>
                              </a:solidFill>
                              <a:latin typeface="Cambria Math" panose="02040503050406030204" pitchFamily="18" charset="0"/>
                            </a:rPr>
                            <m:t>𝑗</m:t>
                          </m:r>
                        </m:sup>
                      </m:sSubSup>
                    </m:oMath>
                  </m:oMathPara>
                </a14:m>
                <a:endParaRPr lang="zh-CN" altLang="en-US" sz="1600" b="1" dirty="0">
                  <a:solidFill>
                    <a:schemeClr val="accent6">
                      <a:lumMod val="60000"/>
                      <a:lumOff val="40000"/>
                    </a:schemeClr>
                  </a:solidFill>
                  <a:latin typeface="Calibri" panose="020F0502020204030204"/>
                  <a:ea typeface="等线" panose="02010600030101010101" pitchFamily="2" charset="-122"/>
                </a:endParaRPr>
              </a:p>
            </p:txBody>
          </p:sp>
        </mc:Choice>
        <mc:Fallback xmlns="">
          <p:sp>
            <p:nvSpPr>
              <p:cNvPr id="187" name="文本框 150">
                <a:extLst>
                  <a:ext uri="{FF2B5EF4-FFF2-40B4-BE49-F238E27FC236}">
                    <a16:creationId xmlns:a16="http://schemas.microsoft.com/office/drawing/2014/main" id="{C3722193-35D2-4B20-BA8C-A702157CD054}"/>
                  </a:ext>
                </a:extLst>
              </p:cNvPr>
              <p:cNvSpPr txBox="1">
                <a:spLocks noRot="1" noChangeAspect="1" noMove="1" noResize="1" noEditPoints="1" noAdjustHandles="1" noChangeArrowheads="1" noChangeShapeType="1" noTextEdit="1"/>
              </p:cNvSpPr>
              <p:nvPr/>
            </p:nvSpPr>
            <p:spPr>
              <a:xfrm>
                <a:off x="5256672" y="3659593"/>
                <a:ext cx="277384" cy="303481"/>
              </a:xfrm>
              <a:prstGeom prst="rect">
                <a:avLst/>
              </a:prstGeom>
              <a:blipFill>
                <a:blip r:embed="rId17"/>
                <a:stretch>
                  <a:fillRect l="-17391" t="-2000" r="-4348" b="-18000"/>
                </a:stretch>
              </a:blipFill>
            </p:spPr>
            <p:txBody>
              <a:bodyPr/>
              <a:lstStyle/>
              <a:p>
                <a:r>
                  <a:rPr lang="zh-CN" altLang="en-US">
                    <a:noFill/>
                  </a:rPr>
                  <a:t> </a:t>
                </a:r>
              </a:p>
            </p:txBody>
          </p:sp>
        </mc:Fallback>
      </mc:AlternateContent>
      <p:pic>
        <p:nvPicPr>
          <p:cNvPr id="195" name="图片 194">
            <a:extLst>
              <a:ext uri="{FF2B5EF4-FFF2-40B4-BE49-F238E27FC236}">
                <a16:creationId xmlns:a16="http://schemas.microsoft.com/office/drawing/2014/main" id="{E1456500-AD3E-414D-98B3-7C938D1BB586}"/>
              </a:ext>
            </a:extLst>
          </p:cNvPr>
          <p:cNvPicPr>
            <a:picLocks noChangeAspect="1"/>
          </p:cNvPicPr>
          <p:nvPr/>
        </p:nvPicPr>
        <p:blipFill rotWithShape="1">
          <a:blip r:embed="rId18">
            <a:extLst>
              <a:ext uri="{28A0092B-C50C-407E-A947-70E740481C1C}">
                <a14:useLocalDpi xmlns:a14="http://schemas.microsoft.com/office/drawing/2010/main" val="0"/>
              </a:ext>
            </a:extLst>
          </a:blip>
          <a:srcRect l="27532" t="11121" r="33743" b="19700"/>
          <a:stretch/>
        </p:blipFill>
        <p:spPr>
          <a:xfrm>
            <a:off x="7157987" y="3068960"/>
            <a:ext cx="4150306" cy="2238508"/>
          </a:xfrm>
          <a:prstGeom prst="rect">
            <a:avLst/>
          </a:prstGeom>
          <a:ln w="25400">
            <a:solidFill>
              <a:schemeClr val="tx1">
                <a:lumMod val="75000"/>
                <a:lumOff val="25000"/>
              </a:schemeClr>
            </a:solidFill>
          </a:ln>
        </p:spPr>
      </p:pic>
      <p:pic>
        <p:nvPicPr>
          <p:cNvPr id="196" name="图片 195">
            <a:extLst>
              <a:ext uri="{FF2B5EF4-FFF2-40B4-BE49-F238E27FC236}">
                <a16:creationId xmlns:a16="http://schemas.microsoft.com/office/drawing/2014/main" id="{B49B71B2-E221-44A3-BC09-BF7B8439FCDC}"/>
              </a:ext>
            </a:extLst>
          </p:cNvPr>
          <p:cNvPicPr>
            <a:picLocks noChangeAspect="1"/>
          </p:cNvPicPr>
          <p:nvPr/>
        </p:nvPicPr>
        <p:blipFill rotWithShape="1">
          <a:blip r:embed="rId19">
            <a:extLst>
              <a:ext uri="{28A0092B-C50C-407E-A947-70E740481C1C}">
                <a14:useLocalDpi xmlns:a14="http://schemas.microsoft.com/office/drawing/2010/main" val="0"/>
              </a:ext>
            </a:extLst>
          </a:blip>
          <a:srcRect l="27534" t="11111" r="33734" b="19701"/>
          <a:stretch/>
        </p:blipFill>
        <p:spPr>
          <a:xfrm>
            <a:off x="7157988" y="3068960"/>
            <a:ext cx="4150305" cy="2238508"/>
          </a:xfrm>
          <a:prstGeom prst="rect">
            <a:avLst/>
          </a:prstGeom>
          <a:ln w="25400">
            <a:solidFill>
              <a:schemeClr val="tx1">
                <a:lumMod val="75000"/>
                <a:lumOff val="25000"/>
              </a:schemeClr>
            </a:solidFill>
          </a:ln>
        </p:spPr>
      </p:pic>
      <p:sp>
        <p:nvSpPr>
          <p:cNvPr id="197" name="椭圆 196">
            <a:extLst>
              <a:ext uri="{FF2B5EF4-FFF2-40B4-BE49-F238E27FC236}">
                <a16:creationId xmlns:a16="http://schemas.microsoft.com/office/drawing/2014/main" id="{456005B8-E1E4-4553-8AC6-270F40AEA08D}"/>
              </a:ext>
            </a:extLst>
          </p:cNvPr>
          <p:cNvSpPr/>
          <p:nvPr/>
        </p:nvSpPr>
        <p:spPr>
          <a:xfrm>
            <a:off x="7907003" y="4077071"/>
            <a:ext cx="1440160" cy="772537"/>
          </a:xfrm>
          <a:prstGeom prst="ellipse">
            <a:avLst/>
          </a:prstGeom>
          <a:noFill/>
          <a:ln w="44450">
            <a:solidFill>
              <a:srgbClr val="FF5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SG" altLang="en-US"/>
          </a:p>
        </p:txBody>
      </p:sp>
      <p:grpSp>
        <p:nvGrpSpPr>
          <p:cNvPr id="6" name="组合 5">
            <a:extLst>
              <a:ext uri="{FF2B5EF4-FFF2-40B4-BE49-F238E27FC236}">
                <a16:creationId xmlns:a16="http://schemas.microsoft.com/office/drawing/2014/main" id="{ED6B6121-44B3-4571-B192-BB33908518F5}"/>
              </a:ext>
            </a:extLst>
          </p:cNvPr>
          <p:cNvGrpSpPr/>
          <p:nvPr/>
        </p:nvGrpSpPr>
        <p:grpSpPr>
          <a:xfrm>
            <a:off x="4627301" y="2658872"/>
            <a:ext cx="778622" cy="2403774"/>
            <a:chOff x="4627301" y="2658872"/>
            <a:chExt cx="778622" cy="2403774"/>
          </a:xfrm>
        </p:grpSpPr>
        <p:cxnSp>
          <p:nvCxnSpPr>
            <p:cNvPr id="225" name="直接连接符 224">
              <a:extLst>
                <a:ext uri="{FF2B5EF4-FFF2-40B4-BE49-F238E27FC236}">
                  <a16:creationId xmlns:a16="http://schemas.microsoft.com/office/drawing/2014/main" id="{C10E5DC0-4343-470F-A8C6-2D6FD0758697}"/>
                </a:ext>
              </a:extLst>
            </p:cNvPr>
            <p:cNvCxnSpPr>
              <a:cxnSpLocks/>
            </p:cNvCxnSpPr>
            <p:nvPr/>
          </p:nvCxnSpPr>
          <p:spPr>
            <a:xfrm flipH="1" flipV="1">
              <a:off x="4709583" y="2757848"/>
              <a:ext cx="389326" cy="1290386"/>
            </a:xfrm>
            <a:prstGeom prst="line">
              <a:avLst/>
            </a:prstGeom>
            <a:noFill/>
            <a:ln w="19050" cap="rnd" cmpd="sng" algn="ctr">
              <a:solidFill>
                <a:srgbClr val="44546A"/>
              </a:solidFill>
              <a:prstDash val="solid"/>
              <a:miter lim="800000"/>
              <a:headEnd type="none" w="sm" len="sm"/>
            </a:ln>
            <a:effectLst/>
          </p:spPr>
        </p:cxnSp>
        <p:sp>
          <p:nvSpPr>
            <p:cNvPr id="227" name="平行四边形 226">
              <a:extLst>
                <a:ext uri="{FF2B5EF4-FFF2-40B4-BE49-F238E27FC236}">
                  <a16:creationId xmlns:a16="http://schemas.microsoft.com/office/drawing/2014/main" id="{5BF5FE4F-BF43-4671-A0E8-F1FEE5D4EAC2}"/>
                </a:ext>
              </a:extLst>
            </p:cNvPr>
            <p:cNvSpPr/>
            <p:nvPr/>
          </p:nvSpPr>
          <p:spPr>
            <a:xfrm rot="20608095">
              <a:off x="5028878" y="4027345"/>
              <a:ext cx="147041" cy="88099"/>
            </a:xfrm>
            <a:prstGeom prst="parallelogram">
              <a:avLst>
                <a:gd name="adj" fmla="val 30281"/>
              </a:avLst>
            </a:prstGeom>
            <a:solidFill>
              <a:sysClr val="window" lastClr="FFFFFF"/>
            </a:solidFill>
            <a:ln w="9525" cap="flat" cmpd="sng" algn="ctr">
              <a:solidFill>
                <a:srgbClr val="EA4A54"/>
              </a:solidFill>
              <a:prstDash val="sysDash"/>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lumMod val="75000"/>
                    <a:lumOff val="25000"/>
                  </a:prstClr>
                </a:solidFill>
                <a:effectLst/>
                <a:uLnTx/>
                <a:uFillTx/>
                <a:latin typeface="等线" panose="020F0502020204030204"/>
                <a:ea typeface="等线" panose="02010600030101010101" pitchFamily="2" charset="-122"/>
                <a:cs typeface="+mn-cs"/>
              </a:endParaRPr>
            </a:p>
          </p:txBody>
        </p:sp>
        <p:sp>
          <p:nvSpPr>
            <p:cNvPr id="228" name="椭圆 227">
              <a:extLst>
                <a:ext uri="{FF2B5EF4-FFF2-40B4-BE49-F238E27FC236}">
                  <a16:creationId xmlns:a16="http://schemas.microsoft.com/office/drawing/2014/main" id="{1BA7E0B9-DCF7-4D66-A070-0A829BF96A22}"/>
                </a:ext>
              </a:extLst>
            </p:cNvPr>
            <p:cNvSpPr>
              <a:spLocks noChangeAspect="1"/>
            </p:cNvSpPr>
            <p:nvPr/>
          </p:nvSpPr>
          <p:spPr>
            <a:xfrm rot="16200000">
              <a:off x="4623613" y="2662560"/>
              <a:ext cx="150702" cy="143326"/>
            </a:xfrm>
            <a:prstGeom prst="ellipse">
              <a:avLst/>
            </a:prstGeom>
            <a:solidFill>
              <a:sysClr val="window" lastClr="FFFFFF"/>
            </a:solidFill>
            <a:ln w="19050" cap="flat" cmpd="sng" algn="ctr">
              <a:solidFill>
                <a:srgbClr val="FF5757"/>
              </a:solidFill>
              <a:prstDash val="sysDash"/>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lumMod val="75000"/>
                    <a:lumOff val="25000"/>
                  </a:prstClr>
                </a:solidFill>
                <a:effectLst/>
                <a:uLnTx/>
                <a:uFillTx/>
                <a:latin typeface="等线" panose="020F0502020204030204"/>
                <a:ea typeface="等线" panose="02010600030101010101" pitchFamily="2" charset="-122"/>
                <a:cs typeface="+mn-cs"/>
              </a:endParaRPr>
            </a:p>
          </p:txBody>
        </p:sp>
        <p:cxnSp>
          <p:nvCxnSpPr>
            <p:cNvPr id="229" name="直接连接符 228">
              <a:extLst>
                <a:ext uri="{FF2B5EF4-FFF2-40B4-BE49-F238E27FC236}">
                  <a16:creationId xmlns:a16="http://schemas.microsoft.com/office/drawing/2014/main" id="{575659C6-577B-4312-98CA-FB690C2D1B3C}"/>
                </a:ext>
              </a:extLst>
            </p:cNvPr>
            <p:cNvCxnSpPr>
              <a:cxnSpLocks/>
            </p:cNvCxnSpPr>
            <p:nvPr/>
          </p:nvCxnSpPr>
          <p:spPr>
            <a:xfrm flipH="1" flipV="1">
              <a:off x="5110267" y="4082719"/>
              <a:ext cx="295656" cy="979927"/>
            </a:xfrm>
            <a:prstGeom prst="line">
              <a:avLst/>
            </a:prstGeom>
            <a:noFill/>
            <a:ln w="19050" cap="rnd" cmpd="sng" algn="ctr">
              <a:solidFill>
                <a:srgbClr val="44546A"/>
              </a:solidFill>
              <a:prstDash val="solid"/>
              <a:miter lim="800000"/>
              <a:headEnd type="none" w="sm" len="sm"/>
            </a:ln>
            <a:effectLst/>
          </p:spPr>
        </p:cxnSp>
      </p:grpSp>
      <p:grpSp>
        <p:nvGrpSpPr>
          <p:cNvPr id="5" name="组合 4">
            <a:extLst>
              <a:ext uri="{FF2B5EF4-FFF2-40B4-BE49-F238E27FC236}">
                <a16:creationId xmlns:a16="http://schemas.microsoft.com/office/drawing/2014/main" id="{F3386D33-3179-430F-BF78-67274D735CBD}"/>
              </a:ext>
            </a:extLst>
          </p:cNvPr>
          <p:cNvGrpSpPr/>
          <p:nvPr/>
        </p:nvGrpSpPr>
        <p:grpSpPr>
          <a:xfrm>
            <a:off x="7968208" y="2401609"/>
            <a:ext cx="1510977" cy="365666"/>
            <a:chOff x="7852512" y="2296160"/>
            <a:chExt cx="1510977" cy="365666"/>
          </a:xfrm>
        </p:grpSpPr>
        <p:cxnSp>
          <p:nvCxnSpPr>
            <p:cNvPr id="54" name="直接连接符 53">
              <a:extLst>
                <a:ext uri="{FF2B5EF4-FFF2-40B4-BE49-F238E27FC236}">
                  <a16:creationId xmlns:a16="http://schemas.microsoft.com/office/drawing/2014/main" id="{83F8B171-747F-40FF-A9FF-1B665B60C19B}"/>
                </a:ext>
              </a:extLst>
            </p:cNvPr>
            <p:cNvCxnSpPr>
              <a:cxnSpLocks/>
            </p:cNvCxnSpPr>
            <p:nvPr/>
          </p:nvCxnSpPr>
          <p:spPr>
            <a:xfrm flipV="1">
              <a:off x="8281695" y="2661825"/>
              <a:ext cx="730145" cy="1"/>
            </a:xfrm>
            <a:prstGeom prst="line">
              <a:avLst/>
            </a:prstGeom>
            <a:noFill/>
            <a:ln w="25400" cap="rnd" cmpd="sng" algn="ctr">
              <a:solidFill>
                <a:schemeClr val="tx1">
                  <a:lumMod val="75000"/>
                  <a:lumOff val="25000"/>
                </a:schemeClr>
              </a:solidFill>
              <a:prstDash val="sysDash"/>
              <a:miter lim="800000"/>
              <a:headEnd type="none" w="sm" len="sm"/>
              <a:tailEnd type="triangle" w="lg" len="lg"/>
            </a:ln>
            <a:effectLst/>
          </p:spPr>
        </p:cxnSp>
        <p:sp>
          <p:nvSpPr>
            <p:cNvPr id="55" name="矩形 54">
              <a:extLst>
                <a:ext uri="{FF2B5EF4-FFF2-40B4-BE49-F238E27FC236}">
                  <a16:creationId xmlns:a16="http://schemas.microsoft.com/office/drawing/2014/main" id="{3E67050B-29EC-4BD1-9DC8-5D0C128583B7}"/>
                </a:ext>
              </a:extLst>
            </p:cNvPr>
            <p:cNvSpPr>
              <a:spLocks/>
            </p:cNvSpPr>
            <p:nvPr/>
          </p:nvSpPr>
          <p:spPr>
            <a:xfrm>
              <a:off x="7852512" y="2296160"/>
              <a:ext cx="1510977" cy="284693"/>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lnSpc>
                  <a:spcPts val="1500"/>
                </a:lnSpc>
              </a:pPr>
              <a:r>
                <a:rPr lang="en-US" altLang="zh-CN" sz="1400" b="1" dirty="0">
                  <a:solidFill>
                    <a:srgbClr val="53BCA8"/>
                  </a:solidFill>
                  <a:latin typeface="微软雅黑" panose="020B0503020204020204" pitchFamily="34" charset="-122"/>
                  <a:ea typeface="微软雅黑" panose="020B0503020204020204" pitchFamily="34" charset="-122"/>
                </a:rPr>
                <a:t>Moving</a:t>
              </a:r>
              <a:endParaRPr lang="zh-CN" altLang="en-US" sz="1400" b="1" i="1" dirty="0">
                <a:solidFill>
                  <a:srgbClr val="53BCA8"/>
                </a:solidFill>
                <a:latin typeface="微软雅黑" panose="020B0503020204020204" pitchFamily="34" charset="-122"/>
                <a:ea typeface="微软雅黑" panose="020B0503020204020204" pitchFamily="34" charset="-122"/>
              </a:endParaRPr>
            </a:p>
          </p:txBody>
        </p:sp>
      </p:grpSp>
      <p:sp>
        <p:nvSpPr>
          <p:cNvPr id="186" name="椭圆 185">
            <a:extLst>
              <a:ext uri="{FF2B5EF4-FFF2-40B4-BE49-F238E27FC236}">
                <a16:creationId xmlns:a16="http://schemas.microsoft.com/office/drawing/2014/main" id="{B915D2A5-37C8-453A-8BE6-3A6808044F39}"/>
              </a:ext>
            </a:extLst>
          </p:cNvPr>
          <p:cNvSpPr>
            <a:spLocks noChangeAspect="1"/>
          </p:cNvSpPr>
          <p:nvPr/>
        </p:nvSpPr>
        <p:spPr>
          <a:xfrm rot="16200000">
            <a:off x="5294638" y="4943804"/>
            <a:ext cx="201392" cy="191535"/>
          </a:xfrm>
          <a:prstGeom prst="ellipse">
            <a:avLst/>
          </a:prstGeom>
          <a:solidFill>
            <a:srgbClr val="ED7D31"/>
          </a:solidFill>
          <a:ln w="25400" cap="flat"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lumMod val="75000"/>
                  <a:lumOff val="25000"/>
                </a:prstClr>
              </a:solidFill>
              <a:effectLst/>
              <a:uLnTx/>
              <a:uFillTx/>
              <a:latin typeface="等线" panose="020F0502020204030204"/>
              <a:ea typeface="等线" panose="02010600030101010101" pitchFamily="2" charset="-122"/>
              <a:cs typeface="+mn-cs"/>
            </a:endParaRPr>
          </a:p>
        </p:txBody>
      </p:sp>
      <p:sp>
        <p:nvSpPr>
          <p:cNvPr id="59" name="矩形 58">
            <a:extLst>
              <a:ext uri="{FF2B5EF4-FFF2-40B4-BE49-F238E27FC236}">
                <a16:creationId xmlns:a16="http://schemas.microsoft.com/office/drawing/2014/main" id="{AA8DEA08-8366-4CEB-B7A2-44872804167C}"/>
              </a:ext>
            </a:extLst>
          </p:cNvPr>
          <p:cNvSpPr/>
          <p:nvPr/>
        </p:nvSpPr>
        <p:spPr>
          <a:xfrm>
            <a:off x="8134188" y="5351732"/>
            <a:ext cx="2210284" cy="369332"/>
          </a:xfrm>
          <a:prstGeom prst="rect">
            <a:avLst/>
          </a:prstGeom>
        </p:spPr>
        <p:txBody>
          <a:bodyPr wrap="square">
            <a:spAutoFit/>
          </a:bodyPr>
          <a:lstStyle/>
          <a:p>
            <a:pPr algn="ctr" defTabSz="457200"/>
            <a:r>
              <a:rPr lang="en-US" altLang="zh-CN" b="1" dirty="0">
                <a:solidFill>
                  <a:srgbClr val="EA4A54"/>
                </a:solidFill>
              </a:rPr>
              <a:t>Moving Object</a:t>
            </a:r>
            <a:endParaRPr lang="zh-CN" altLang="en-US" b="1" dirty="0">
              <a:solidFill>
                <a:srgbClr val="EA4A54"/>
              </a:solidFill>
            </a:endParaRPr>
          </a:p>
        </p:txBody>
      </p:sp>
      <p:pic>
        <p:nvPicPr>
          <p:cNvPr id="61" name="Picture 8" descr="Google Logo White Png, Wrong Cross Transparent Background, HD Png Download  (#5589266), PNG Images on PngArea">
            <a:extLst>
              <a:ext uri="{FF2B5EF4-FFF2-40B4-BE49-F238E27FC236}">
                <a16:creationId xmlns:a16="http://schemas.microsoft.com/office/drawing/2014/main" id="{50EA1693-DBA5-4C39-82B9-B412733981C4}"/>
              </a:ext>
            </a:extLst>
          </p:cNvPr>
          <p:cNvPicPr>
            <a:picLocks noChangeAspect="1" noChangeArrowheads="1"/>
          </p:cNvPicPr>
          <p:nvPr/>
        </p:nvPicPr>
        <p:blipFill>
          <a:blip r:embed="rId20"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5057862" y="4147492"/>
            <a:ext cx="201927" cy="222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25705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7"/>
                                        </p:tgtEl>
                                        <p:attrNameLst>
                                          <p:attrName>style.visibility</p:attrName>
                                        </p:attrNameLst>
                                      </p:cBhvr>
                                      <p:to>
                                        <p:strVal val="visible"/>
                                      </p:to>
                                    </p:set>
                                    <p:animEffect transition="in" filter="fade">
                                      <p:cBhvr>
                                        <p:cTn id="7" dur="1000"/>
                                        <p:tgtEl>
                                          <p:spTgt spid="19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96"/>
                                        </p:tgtEl>
                                        <p:attrNameLst>
                                          <p:attrName>style.visibility</p:attrName>
                                        </p:attrNameLst>
                                      </p:cBhvr>
                                      <p:to>
                                        <p:strVal val="visible"/>
                                      </p:to>
                                    </p:set>
                                    <p:animEffect transition="in" filter="fade">
                                      <p:cBhvr>
                                        <p:cTn id="11" dur="1000"/>
                                        <p:tgtEl>
                                          <p:spTgt spid="196"/>
                                        </p:tgtEl>
                                      </p:cBhvr>
                                    </p:animEffect>
                                  </p:childTnLst>
                                </p:cTn>
                              </p:par>
                            </p:childTnLst>
                          </p:cTn>
                        </p:par>
                        <p:par>
                          <p:cTn id="12" fill="hold">
                            <p:stCondLst>
                              <p:cond delay="2000"/>
                            </p:stCondLst>
                            <p:childTnLst>
                              <p:par>
                                <p:cTn id="13" presetID="0" presetClass="path" presetSubtype="0" accel="50000" decel="50000" fill="hold" grpId="1" nodeType="afterEffect">
                                  <p:stCondLst>
                                    <p:cond delay="0"/>
                                  </p:stCondLst>
                                  <p:childTnLst>
                                    <p:animMotion origin="layout" path="M -2.08333E-6 -4.44444E-6 L 0.04037 -0.00115 " pathEditMode="relative" rAng="0" ptsTypes="AA">
                                      <p:cBhvr>
                                        <p:cTn id="14" dur="2000" fill="hold"/>
                                        <p:tgtEl>
                                          <p:spTgt spid="197"/>
                                        </p:tgtEl>
                                        <p:attrNameLst>
                                          <p:attrName>ppt_x</p:attrName>
                                          <p:attrName>ppt_y</p:attrName>
                                        </p:attrNameLst>
                                      </p:cBhvr>
                                      <p:rCtr x="2018" y="-69"/>
                                    </p:animMotion>
                                  </p:childTnLst>
                                </p:cTn>
                              </p:par>
                            </p:childTnLst>
                          </p:cTn>
                        </p:par>
                        <p:par>
                          <p:cTn id="15" fill="hold">
                            <p:stCondLst>
                              <p:cond delay="4000"/>
                            </p:stCondLst>
                            <p:childTnLst>
                              <p:par>
                                <p:cTn id="16" presetID="10"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childTnLst>
                                </p:cTn>
                              </p:par>
                              <p:par>
                                <p:cTn id="19" presetID="0" presetClass="path" presetSubtype="0" accel="50000" decel="50000" fill="hold" nodeType="withEffect">
                                  <p:stCondLst>
                                    <p:cond delay="0"/>
                                  </p:stCondLst>
                                  <p:childTnLst>
                                    <p:animMotion origin="layout" path="M 0.03581 0.32871 L 0.03373 -0.00532 L -0.37148 -0.00532 " pathEditMode="relative" rAng="0" ptsTypes="AAA">
                                      <p:cBhvr>
                                        <p:cTn id="20" dur="3000" fill="hold"/>
                                        <p:tgtEl>
                                          <p:spTgt spid="5"/>
                                        </p:tgtEl>
                                        <p:attrNameLst>
                                          <p:attrName>ppt_x</p:attrName>
                                          <p:attrName>ppt_y</p:attrName>
                                        </p:attrNameLst>
                                      </p:cBhvr>
                                      <p:rCtr x="-20365" y="-16713"/>
                                    </p:animMotion>
                                  </p:childTnLst>
                                </p:cTn>
                              </p:par>
                            </p:childTnLst>
                          </p:cTn>
                        </p:par>
                        <p:par>
                          <p:cTn id="21" fill="hold">
                            <p:stCondLst>
                              <p:cond delay="7000"/>
                            </p:stCondLst>
                            <p:childTnLst>
                              <p:par>
                                <p:cTn id="22" presetID="10"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childTnLst>
                                </p:cTn>
                              </p:par>
                            </p:childTnLst>
                          </p:cTn>
                        </p:par>
                        <p:par>
                          <p:cTn id="25" fill="hold">
                            <p:stCondLst>
                              <p:cond delay="8000"/>
                            </p:stCondLst>
                            <p:childTnLst>
                              <p:par>
                                <p:cTn id="26" presetID="10" presetClass="entr" presetSubtype="0" fill="hold" nodeType="after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fade">
                                      <p:cBhvr>
                                        <p:cTn id="2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 grpId="0" animBg="1"/>
      <p:bldP spid="197"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6ED519A-F57D-4E31-B550-35A760B2E666}"/>
              </a:ext>
            </a:extLst>
          </p:cNvPr>
          <p:cNvSpPr>
            <a:spLocks noGrp="1"/>
          </p:cNvSpPr>
          <p:nvPr>
            <p:ph type="title"/>
          </p:nvPr>
        </p:nvSpPr>
        <p:spPr>
          <a:xfrm>
            <a:off x="711200" y="274638"/>
            <a:ext cx="10871200" cy="1020762"/>
          </a:xfrm>
        </p:spPr>
        <p:txBody>
          <a:bodyPr/>
          <a:lstStyle/>
          <a:p>
            <a:r>
              <a:rPr lang="en-US" altLang="zh-CN" sz="3600" dirty="0">
                <a:latin typeface="Comic Sans MS" panose="030F0702030302020204" pitchFamily="66" charset="0"/>
              </a:rPr>
              <a:t>Motion-optical Flow Instructed </a:t>
            </a:r>
            <a:br>
              <a:rPr lang="en-US" altLang="zh-CN" sz="3600" dirty="0">
                <a:latin typeface="Comic Sans MS" panose="030F0702030302020204" pitchFamily="66" charset="0"/>
              </a:rPr>
            </a:br>
            <a:r>
              <a:rPr lang="en-US" altLang="zh-CN" sz="3600" dirty="0">
                <a:latin typeface="Comic Sans MS" panose="030F0702030302020204" pitchFamily="66" charset="0"/>
              </a:rPr>
              <a:t>Self-supervised Framework</a:t>
            </a:r>
            <a:endParaRPr lang="zh-CN" altLang="en-US" sz="3600" dirty="0">
              <a:latin typeface="Comic Sans MS" panose="030F0702030302020204" pitchFamily="66" charset="0"/>
            </a:endParaRPr>
          </a:p>
        </p:txBody>
      </p:sp>
      <p:sp>
        <p:nvSpPr>
          <p:cNvPr id="4" name="灯片编号占位符 3">
            <a:extLst>
              <a:ext uri="{FF2B5EF4-FFF2-40B4-BE49-F238E27FC236}">
                <a16:creationId xmlns:a16="http://schemas.microsoft.com/office/drawing/2014/main" id="{B5160C23-4657-40A3-A540-5575C53CB733}"/>
              </a:ext>
            </a:extLst>
          </p:cNvPr>
          <p:cNvSpPr>
            <a:spLocks noGrp="1"/>
          </p:cNvSpPr>
          <p:nvPr>
            <p:ph type="sldNum" sz="quarter" idx="12"/>
          </p:nvPr>
        </p:nvSpPr>
        <p:spPr>
          <a:xfrm>
            <a:off x="9011840" y="6381328"/>
            <a:ext cx="2844800" cy="476250"/>
          </a:xfrm>
        </p:spPr>
        <p:txBody>
          <a:bodyPr/>
          <a:lstStyle/>
          <a:p>
            <a:fld id="{87AB51E9-348C-4DC8-84CE-839F8B9DCC07}" type="slidenum">
              <a:rPr lang="en-US" altLang="zh-CN" smtClean="0"/>
              <a:t>16</a:t>
            </a:fld>
            <a:endParaRPr lang="en-US" altLang="zh-CN"/>
          </a:p>
        </p:txBody>
      </p:sp>
      <p:grpSp>
        <p:nvGrpSpPr>
          <p:cNvPr id="98" name="组合 97">
            <a:extLst>
              <a:ext uri="{FF2B5EF4-FFF2-40B4-BE49-F238E27FC236}">
                <a16:creationId xmlns:a16="http://schemas.microsoft.com/office/drawing/2014/main" id="{2115A0B3-0058-4BBC-A332-FF0FEE283C07}"/>
              </a:ext>
            </a:extLst>
          </p:cNvPr>
          <p:cNvGrpSpPr/>
          <p:nvPr/>
        </p:nvGrpSpPr>
        <p:grpSpPr>
          <a:xfrm>
            <a:off x="2321848" y="2656077"/>
            <a:ext cx="7026795" cy="3006740"/>
            <a:chOff x="1919016" y="3058424"/>
            <a:chExt cx="7026795" cy="3006740"/>
          </a:xfrm>
        </p:grpSpPr>
        <p:grpSp>
          <p:nvGrpSpPr>
            <p:cNvPr id="99" name="组合 98">
              <a:extLst>
                <a:ext uri="{FF2B5EF4-FFF2-40B4-BE49-F238E27FC236}">
                  <a16:creationId xmlns:a16="http://schemas.microsoft.com/office/drawing/2014/main" id="{03615443-B13B-468D-AB17-5235CF6DE61E}"/>
                </a:ext>
              </a:extLst>
            </p:cNvPr>
            <p:cNvGrpSpPr/>
            <p:nvPr/>
          </p:nvGrpSpPr>
          <p:grpSpPr>
            <a:xfrm>
              <a:off x="1919536" y="3413005"/>
              <a:ext cx="3385444" cy="1243603"/>
              <a:chOff x="6673516" y="713096"/>
              <a:chExt cx="4517909" cy="1659600"/>
            </a:xfrm>
          </p:grpSpPr>
          <p:pic>
            <p:nvPicPr>
              <p:cNvPr id="110" name="图片 109">
                <a:extLst>
                  <a:ext uri="{FF2B5EF4-FFF2-40B4-BE49-F238E27FC236}">
                    <a16:creationId xmlns:a16="http://schemas.microsoft.com/office/drawing/2014/main" id="{77BD9A15-7872-4396-8A5B-540A409A7A36}"/>
                  </a:ext>
                </a:extLst>
              </p:cNvPr>
              <p:cNvPicPr>
                <a:picLocks/>
              </p:cNvPicPr>
              <p:nvPr/>
            </p:nvPicPr>
            <p:blipFill rotWithShape="1">
              <a:blip r:embed="rId3">
                <a:extLst>
                  <a:ext uri="{28A0092B-C50C-407E-A947-70E740481C1C}">
                    <a14:useLocalDpi xmlns:a14="http://schemas.microsoft.com/office/drawing/2010/main" val="0"/>
                  </a:ext>
                </a:extLst>
              </a:blip>
              <a:srcRect l="35693" t="8822" b="12941"/>
              <a:stretch/>
            </p:blipFill>
            <p:spPr>
              <a:xfrm>
                <a:off x="6673516" y="713096"/>
                <a:ext cx="4517909" cy="1659600"/>
              </a:xfrm>
              <a:prstGeom prst="rect">
                <a:avLst/>
              </a:prstGeom>
              <a:ln w="25400">
                <a:solidFill>
                  <a:schemeClr val="tx1">
                    <a:lumMod val="75000"/>
                    <a:lumOff val="25000"/>
                  </a:schemeClr>
                </a:solidFill>
              </a:ln>
            </p:spPr>
          </p:pic>
          <p:sp>
            <p:nvSpPr>
              <p:cNvPr id="111" name="椭圆 110">
                <a:extLst>
                  <a:ext uri="{FF2B5EF4-FFF2-40B4-BE49-F238E27FC236}">
                    <a16:creationId xmlns:a16="http://schemas.microsoft.com/office/drawing/2014/main" id="{03C01572-B889-4802-935B-F5A899CBB6EE}"/>
                  </a:ext>
                </a:extLst>
              </p:cNvPr>
              <p:cNvSpPr/>
              <p:nvPr/>
            </p:nvSpPr>
            <p:spPr>
              <a:xfrm>
                <a:off x="9296489" y="814038"/>
                <a:ext cx="1845734" cy="1082495"/>
              </a:xfrm>
              <a:prstGeom prst="ellipse">
                <a:avLst/>
              </a:prstGeom>
              <a:noFill/>
              <a:ln w="44450">
                <a:solidFill>
                  <a:srgbClr val="FF5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SG" altLang="en-US"/>
              </a:p>
            </p:txBody>
          </p:sp>
        </p:grpSp>
        <p:grpSp>
          <p:nvGrpSpPr>
            <p:cNvPr id="100" name="组合 99">
              <a:extLst>
                <a:ext uri="{FF2B5EF4-FFF2-40B4-BE49-F238E27FC236}">
                  <a16:creationId xmlns:a16="http://schemas.microsoft.com/office/drawing/2014/main" id="{110BDB8C-8C40-4D34-A113-CF38F9DC5502}"/>
                </a:ext>
              </a:extLst>
            </p:cNvPr>
            <p:cNvGrpSpPr/>
            <p:nvPr/>
          </p:nvGrpSpPr>
          <p:grpSpPr>
            <a:xfrm>
              <a:off x="1919016" y="4821564"/>
              <a:ext cx="3385965" cy="1238826"/>
              <a:chOff x="6672821" y="2545541"/>
              <a:chExt cx="4518604" cy="1653225"/>
            </a:xfrm>
          </p:grpSpPr>
          <p:pic>
            <p:nvPicPr>
              <p:cNvPr id="108" name="图片 107">
                <a:extLst>
                  <a:ext uri="{FF2B5EF4-FFF2-40B4-BE49-F238E27FC236}">
                    <a16:creationId xmlns:a16="http://schemas.microsoft.com/office/drawing/2014/main" id="{45EACDA7-7120-49A4-8104-D95FBD01267E}"/>
                  </a:ext>
                </a:extLst>
              </p:cNvPr>
              <p:cNvPicPr>
                <a:picLocks noChangeAspect="1"/>
              </p:cNvPicPr>
              <p:nvPr/>
            </p:nvPicPr>
            <p:blipFill rotWithShape="1">
              <a:blip r:embed="rId4">
                <a:extLst>
                  <a:ext uri="{28A0092B-C50C-407E-A947-70E740481C1C}">
                    <a14:useLocalDpi xmlns:a14="http://schemas.microsoft.com/office/drawing/2010/main" val="0"/>
                  </a:ext>
                </a:extLst>
              </a:blip>
              <a:srcRect l="35692" t="7588" r="2" b="14488"/>
              <a:stretch/>
            </p:blipFill>
            <p:spPr>
              <a:xfrm>
                <a:off x="6672821" y="2545541"/>
                <a:ext cx="4518604" cy="1653225"/>
              </a:xfrm>
              <a:prstGeom prst="rect">
                <a:avLst/>
              </a:prstGeom>
              <a:ln w="25400">
                <a:solidFill>
                  <a:schemeClr val="tx1">
                    <a:lumMod val="75000"/>
                    <a:lumOff val="25000"/>
                  </a:schemeClr>
                </a:solidFill>
              </a:ln>
            </p:spPr>
          </p:pic>
          <p:sp>
            <p:nvSpPr>
              <p:cNvPr id="109" name="椭圆 108">
                <a:extLst>
                  <a:ext uri="{FF2B5EF4-FFF2-40B4-BE49-F238E27FC236}">
                    <a16:creationId xmlns:a16="http://schemas.microsoft.com/office/drawing/2014/main" id="{6254DE31-0410-4347-9F0E-B23A40D89DAA}"/>
                  </a:ext>
                </a:extLst>
              </p:cNvPr>
              <p:cNvSpPr/>
              <p:nvPr/>
            </p:nvSpPr>
            <p:spPr>
              <a:xfrm>
                <a:off x="9113513" y="2721094"/>
                <a:ext cx="1845734" cy="1082495"/>
              </a:xfrm>
              <a:prstGeom prst="ellipse">
                <a:avLst/>
              </a:prstGeom>
              <a:noFill/>
              <a:ln w="44450">
                <a:solidFill>
                  <a:srgbClr val="FF5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SG" altLang="en-US"/>
              </a:p>
            </p:txBody>
          </p:sp>
        </p:grpSp>
        <p:sp>
          <p:nvSpPr>
            <p:cNvPr id="101" name="矩形 100">
              <a:extLst>
                <a:ext uri="{FF2B5EF4-FFF2-40B4-BE49-F238E27FC236}">
                  <a16:creationId xmlns:a16="http://schemas.microsoft.com/office/drawing/2014/main" id="{D85FCBD9-6143-4782-B18D-304A651AA272}"/>
                </a:ext>
              </a:extLst>
            </p:cNvPr>
            <p:cNvSpPr/>
            <p:nvPr/>
          </p:nvSpPr>
          <p:spPr>
            <a:xfrm>
              <a:off x="2965406" y="3058424"/>
              <a:ext cx="2469888" cy="338554"/>
            </a:xfrm>
            <a:prstGeom prst="rect">
              <a:avLst/>
            </a:prstGeom>
          </p:spPr>
          <p:txBody>
            <a:bodyPr wrap="square">
              <a:spAutoFit/>
            </a:bodyPr>
            <a:lstStyle/>
            <a:p>
              <a:r>
                <a:rPr lang="en-US" altLang="zh-CN" sz="1600" dirty="0">
                  <a:latin typeface="Arial" charset="0"/>
                </a:rPr>
                <a:t>Non-Lambertian Surface</a:t>
              </a:r>
              <a:endParaRPr lang="zh-SG" altLang="en-US" sz="1600" dirty="0">
                <a:latin typeface="Arial" charset="0"/>
              </a:endParaRPr>
            </a:p>
          </p:txBody>
        </p:sp>
        <p:pic>
          <p:nvPicPr>
            <p:cNvPr id="102" name="图片 101">
              <a:extLst>
                <a:ext uri="{FF2B5EF4-FFF2-40B4-BE49-F238E27FC236}">
                  <a16:creationId xmlns:a16="http://schemas.microsoft.com/office/drawing/2014/main" id="{C5BA8CA7-580B-4DE1-BCF1-B323F04EEAD8}"/>
                </a:ext>
              </a:extLst>
            </p:cNvPr>
            <p:cNvPicPr>
              <a:picLocks noChangeAspect="1"/>
            </p:cNvPicPr>
            <p:nvPr/>
          </p:nvPicPr>
          <p:blipFill rotWithShape="1">
            <a:blip r:embed="rId5">
              <a:extLst>
                <a:ext uri="{28A0092B-C50C-407E-A947-70E740481C1C}">
                  <a14:useLocalDpi xmlns:a14="http://schemas.microsoft.com/office/drawing/2010/main" val="0"/>
                </a:ext>
              </a:extLst>
            </a:blip>
            <a:srcRect l="35694" t="8822" b="12941"/>
            <a:stretch/>
          </p:blipFill>
          <p:spPr>
            <a:xfrm>
              <a:off x="5464742" y="4821563"/>
              <a:ext cx="3385443" cy="1243601"/>
            </a:xfrm>
            <a:prstGeom prst="rect">
              <a:avLst/>
            </a:prstGeom>
            <a:ln w="25400">
              <a:solidFill>
                <a:schemeClr val="tx1">
                  <a:lumMod val="75000"/>
                  <a:lumOff val="25000"/>
                </a:schemeClr>
              </a:solidFill>
              <a:prstDash val="sysDash"/>
            </a:ln>
          </p:spPr>
        </p:pic>
        <p:pic>
          <p:nvPicPr>
            <p:cNvPr id="103" name="图片 102">
              <a:extLst>
                <a:ext uri="{FF2B5EF4-FFF2-40B4-BE49-F238E27FC236}">
                  <a16:creationId xmlns:a16="http://schemas.microsoft.com/office/drawing/2014/main" id="{EDC93018-2BA5-4D1E-BFD6-A7116CBBF018}"/>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l="35714" t="8909" r="32" b="12985"/>
            <a:stretch/>
          </p:blipFill>
          <p:spPr>
            <a:xfrm>
              <a:off x="5464742" y="3414608"/>
              <a:ext cx="3384000" cy="1242000"/>
            </a:xfrm>
            <a:prstGeom prst="rect">
              <a:avLst/>
            </a:prstGeom>
            <a:ln w="25400">
              <a:solidFill>
                <a:schemeClr val="tx1">
                  <a:lumMod val="75000"/>
                  <a:lumOff val="25000"/>
                </a:schemeClr>
              </a:solidFill>
            </a:ln>
          </p:spPr>
        </p:pic>
        <p:sp>
          <p:nvSpPr>
            <p:cNvPr id="104" name="矩形 103">
              <a:extLst>
                <a:ext uri="{FF2B5EF4-FFF2-40B4-BE49-F238E27FC236}">
                  <a16:creationId xmlns:a16="http://schemas.microsoft.com/office/drawing/2014/main" id="{DCDD7689-69BD-489E-B953-3AFC11D2DA09}"/>
                </a:ext>
              </a:extLst>
            </p:cNvPr>
            <p:cNvSpPr/>
            <p:nvPr/>
          </p:nvSpPr>
          <p:spPr>
            <a:xfrm>
              <a:off x="6527528" y="3058424"/>
              <a:ext cx="2418283" cy="338554"/>
            </a:xfrm>
            <a:prstGeom prst="rect">
              <a:avLst/>
            </a:prstGeom>
          </p:spPr>
          <p:txBody>
            <a:bodyPr wrap="square">
              <a:spAutoFit/>
            </a:bodyPr>
            <a:lstStyle/>
            <a:p>
              <a:r>
                <a:rPr lang="en-US" altLang="zh-CN" sz="1600" dirty="0">
                  <a:latin typeface="Arial" charset="0"/>
                </a:rPr>
                <a:t>Non-Lambertian Surface</a:t>
              </a:r>
              <a:endParaRPr lang="zh-SG" altLang="en-US" sz="1600" dirty="0">
                <a:latin typeface="Arial" charset="0"/>
              </a:endParaRPr>
            </a:p>
          </p:txBody>
        </p:sp>
        <p:sp>
          <p:nvSpPr>
            <p:cNvPr id="105" name="椭圆 104">
              <a:extLst>
                <a:ext uri="{FF2B5EF4-FFF2-40B4-BE49-F238E27FC236}">
                  <a16:creationId xmlns:a16="http://schemas.microsoft.com/office/drawing/2014/main" id="{21026FD5-972E-48BE-A724-1B14F0FEDDD4}"/>
                </a:ext>
              </a:extLst>
            </p:cNvPr>
            <p:cNvSpPr/>
            <p:nvPr/>
          </p:nvSpPr>
          <p:spPr>
            <a:xfrm>
              <a:off x="7392144" y="4953113"/>
              <a:ext cx="1383080" cy="811156"/>
            </a:xfrm>
            <a:prstGeom prst="ellipse">
              <a:avLst/>
            </a:prstGeom>
            <a:noFill/>
            <a:ln w="44450">
              <a:solidFill>
                <a:srgbClr val="FF5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SG" altLang="en-US"/>
            </a:p>
          </p:txBody>
        </p:sp>
        <p:sp>
          <p:nvSpPr>
            <p:cNvPr id="106" name="椭圆 105">
              <a:extLst>
                <a:ext uri="{FF2B5EF4-FFF2-40B4-BE49-F238E27FC236}">
                  <a16:creationId xmlns:a16="http://schemas.microsoft.com/office/drawing/2014/main" id="{BB33E69E-75D5-4395-A196-FB545FB03367}"/>
                </a:ext>
              </a:extLst>
            </p:cNvPr>
            <p:cNvSpPr/>
            <p:nvPr/>
          </p:nvSpPr>
          <p:spPr>
            <a:xfrm>
              <a:off x="7392144" y="3568825"/>
              <a:ext cx="1383080" cy="811156"/>
            </a:xfrm>
            <a:prstGeom prst="ellipse">
              <a:avLst/>
            </a:prstGeom>
            <a:noFill/>
            <a:ln w="44450">
              <a:solidFill>
                <a:srgbClr val="FF5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SG" altLang="en-US"/>
            </a:p>
          </p:txBody>
        </p:sp>
        <p:sp>
          <p:nvSpPr>
            <p:cNvPr id="107" name="文本框 106">
              <a:extLst>
                <a:ext uri="{FF2B5EF4-FFF2-40B4-BE49-F238E27FC236}">
                  <a16:creationId xmlns:a16="http://schemas.microsoft.com/office/drawing/2014/main" id="{BC56539D-9693-441D-9D27-4DE6D6F67CE8}"/>
                </a:ext>
              </a:extLst>
            </p:cNvPr>
            <p:cNvSpPr txBox="1"/>
            <p:nvPr/>
          </p:nvSpPr>
          <p:spPr>
            <a:xfrm>
              <a:off x="5375920" y="4379609"/>
              <a:ext cx="1224136" cy="276999"/>
            </a:xfrm>
            <a:prstGeom prst="rect">
              <a:avLst/>
            </a:prstGeom>
            <a:noFill/>
          </p:spPr>
          <p:txBody>
            <a:bodyPr wrap="square" rtlCol="0">
              <a:spAutoFit/>
            </a:bodyPr>
            <a:lstStyle/>
            <a:p>
              <a:pPr algn="ctr"/>
              <a:r>
                <a:rPr lang="en-US" altLang="zh-CN" sz="1200" b="1" dirty="0">
                  <a:solidFill>
                    <a:schemeClr val="bg1"/>
                  </a:solidFill>
                  <a:latin typeface="微软雅黑" panose="020B0503020204020204" pitchFamily="34" charset="-122"/>
                  <a:ea typeface="微软雅黑" panose="020B0503020204020204" pitchFamily="34" charset="-122"/>
                </a:rPr>
                <a:t>Optical Flow</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grpSp>
      <p:sp>
        <p:nvSpPr>
          <p:cNvPr id="112" name="文本框 111">
            <a:extLst>
              <a:ext uri="{FF2B5EF4-FFF2-40B4-BE49-F238E27FC236}">
                <a16:creationId xmlns:a16="http://schemas.microsoft.com/office/drawing/2014/main" id="{67A2F8DF-0A68-45D5-9527-E578CA808C73}"/>
              </a:ext>
            </a:extLst>
          </p:cNvPr>
          <p:cNvSpPr txBox="1"/>
          <p:nvPr/>
        </p:nvSpPr>
        <p:spPr>
          <a:xfrm>
            <a:off x="2440314" y="5765194"/>
            <a:ext cx="2977878" cy="400110"/>
          </a:xfrm>
          <a:prstGeom prst="rect">
            <a:avLst/>
          </a:prstGeom>
          <a:noFill/>
        </p:spPr>
        <p:txBody>
          <a:bodyPr wrap="square" rtlCol="0">
            <a:spAutoFit/>
          </a:bodyPr>
          <a:lstStyle/>
          <a:p>
            <a:pPr algn="ctr"/>
            <a:r>
              <a:rPr lang="en-US" altLang="zh-CN" sz="2000" dirty="0">
                <a:latin typeface="微软雅黑" panose="020B0503020204020204" pitchFamily="34" charset="-122"/>
                <a:ea typeface="微软雅黑" panose="020B0503020204020204" pitchFamily="34" charset="-122"/>
              </a:rPr>
              <a:t>Consecutive Frames</a:t>
            </a:r>
            <a:endParaRPr lang="zh-CN" altLang="en-US" sz="2000" dirty="0">
              <a:latin typeface="微软雅黑" panose="020B0503020204020204" pitchFamily="34" charset="-122"/>
              <a:ea typeface="微软雅黑" panose="020B0503020204020204" pitchFamily="34" charset="-122"/>
            </a:endParaRPr>
          </a:p>
        </p:txBody>
      </p:sp>
      <p:sp>
        <p:nvSpPr>
          <p:cNvPr id="113" name="文本框 112">
            <a:extLst>
              <a:ext uri="{FF2B5EF4-FFF2-40B4-BE49-F238E27FC236}">
                <a16:creationId xmlns:a16="http://schemas.microsoft.com/office/drawing/2014/main" id="{E69B1150-09A2-43E7-ADF0-316404EDCF25}"/>
              </a:ext>
            </a:extLst>
          </p:cNvPr>
          <p:cNvSpPr txBox="1"/>
          <p:nvPr/>
        </p:nvSpPr>
        <p:spPr>
          <a:xfrm>
            <a:off x="6006990" y="5765194"/>
            <a:ext cx="3119130" cy="400110"/>
          </a:xfrm>
          <a:prstGeom prst="rect">
            <a:avLst/>
          </a:prstGeom>
          <a:noFill/>
        </p:spPr>
        <p:txBody>
          <a:bodyPr wrap="square" rtlCol="0">
            <a:spAutoFit/>
          </a:bodyPr>
          <a:lstStyle/>
          <a:p>
            <a:pPr algn="ctr"/>
            <a:r>
              <a:rPr lang="en-US" altLang="zh-CN" sz="2000" dirty="0"/>
              <a:t>Noise Filtering</a:t>
            </a:r>
            <a:endParaRPr lang="zh-CN" altLang="en-US" sz="2000" dirty="0">
              <a:latin typeface="微软雅黑" panose="020B0503020204020204" pitchFamily="34" charset="-122"/>
              <a:ea typeface="微软雅黑" panose="020B0503020204020204" pitchFamily="34" charset="-122"/>
            </a:endParaRPr>
          </a:p>
        </p:txBody>
      </p:sp>
      <p:grpSp>
        <p:nvGrpSpPr>
          <p:cNvPr id="114" name="组合 113">
            <a:extLst>
              <a:ext uri="{FF2B5EF4-FFF2-40B4-BE49-F238E27FC236}">
                <a16:creationId xmlns:a16="http://schemas.microsoft.com/office/drawing/2014/main" id="{BE265996-F5A5-4804-BF58-A9B3622F1186}"/>
              </a:ext>
            </a:extLst>
          </p:cNvPr>
          <p:cNvGrpSpPr/>
          <p:nvPr/>
        </p:nvGrpSpPr>
        <p:grpSpPr>
          <a:xfrm>
            <a:off x="2208826" y="2650766"/>
            <a:ext cx="7402825" cy="3007277"/>
            <a:chOff x="1775520" y="321877"/>
            <a:chExt cx="7402825" cy="3007277"/>
          </a:xfrm>
        </p:grpSpPr>
        <p:grpSp>
          <p:nvGrpSpPr>
            <p:cNvPr id="115" name="组合 114">
              <a:extLst>
                <a:ext uri="{FF2B5EF4-FFF2-40B4-BE49-F238E27FC236}">
                  <a16:creationId xmlns:a16="http://schemas.microsoft.com/office/drawing/2014/main" id="{5FB547CA-D28B-4C05-8CA1-96FC19C9A11C}"/>
                </a:ext>
              </a:extLst>
            </p:cNvPr>
            <p:cNvGrpSpPr/>
            <p:nvPr/>
          </p:nvGrpSpPr>
          <p:grpSpPr>
            <a:xfrm>
              <a:off x="1888542" y="679285"/>
              <a:ext cx="3385965" cy="1238826"/>
              <a:chOff x="1944194" y="709780"/>
              <a:chExt cx="4518604" cy="1653225"/>
            </a:xfrm>
          </p:grpSpPr>
          <p:pic>
            <p:nvPicPr>
              <p:cNvPr id="131" name="图片 130">
                <a:extLst>
                  <a:ext uri="{FF2B5EF4-FFF2-40B4-BE49-F238E27FC236}">
                    <a16:creationId xmlns:a16="http://schemas.microsoft.com/office/drawing/2014/main" id="{B1ACC07D-286F-410D-A92E-111FBD2B0A1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33734" b="19701"/>
              <a:stretch/>
            </p:blipFill>
            <p:spPr>
              <a:xfrm>
                <a:off x="1944194" y="709780"/>
                <a:ext cx="4518604" cy="1653225"/>
              </a:xfrm>
              <a:prstGeom prst="rect">
                <a:avLst/>
              </a:prstGeom>
              <a:ln w="25400">
                <a:solidFill>
                  <a:schemeClr val="tx1">
                    <a:lumMod val="75000"/>
                    <a:lumOff val="25000"/>
                  </a:schemeClr>
                </a:solidFill>
              </a:ln>
            </p:spPr>
          </p:pic>
          <p:sp>
            <p:nvSpPr>
              <p:cNvPr id="132" name="椭圆 131">
                <a:extLst>
                  <a:ext uri="{FF2B5EF4-FFF2-40B4-BE49-F238E27FC236}">
                    <a16:creationId xmlns:a16="http://schemas.microsoft.com/office/drawing/2014/main" id="{0AC9FA4E-0D86-4A9F-AEC1-0900D47161C1}"/>
                  </a:ext>
                </a:extLst>
              </p:cNvPr>
              <p:cNvSpPr/>
              <p:nvPr/>
            </p:nvSpPr>
            <p:spPr>
              <a:xfrm>
                <a:off x="2041563" y="976631"/>
                <a:ext cx="379846" cy="1193800"/>
              </a:xfrm>
              <a:prstGeom prst="ellipse">
                <a:avLst/>
              </a:prstGeom>
              <a:noFill/>
              <a:ln w="44450">
                <a:solidFill>
                  <a:srgbClr val="FF5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SG" altLang="en-US"/>
              </a:p>
            </p:txBody>
          </p:sp>
          <p:sp>
            <p:nvSpPr>
              <p:cNvPr id="133" name="椭圆 132">
                <a:extLst>
                  <a:ext uri="{FF2B5EF4-FFF2-40B4-BE49-F238E27FC236}">
                    <a16:creationId xmlns:a16="http://schemas.microsoft.com/office/drawing/2014/main" id="{01207653-EE1F-468E-B288-1E6DD16F7B98}"/>
                  </a:ext>
                </a:extLst>
              </p:cNvPr>
              <p:cNvSpPr/>
              <p:nvPr/>
            </p:nvSpPr>
            <p:spPr>
              <a:xfrm>
                <a:off x="4151148" y="1507067"/>
                <a:ext cx="1864361" cy="575734"/>
              </a:xfrm>
              <a:prstGeom prst="ellipse">
                <a:avLst/>
              </a:prstGeom>
              <a:noFill/>
              <a:ln w="44450">
                <a:solidFill>
                  <a:srgbClr val="FF5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SG" altLang="en-US"/>
              </a:p>
            </p:txBody>
          </p:sp>
        </p:grpSp>
        <p:grpSp>
          <p:nvGrpSpPr>
            <p:cNvPr id="116" name="组合 115">
              <a:extLst>
                <a:ext uri="{FF2B5EF4-FFF2-40B4-BE49-F238E27FC236}">
                  <a16:creationId xmlns:a16="http://schemas.microsoft.com/office/drawing/2014/main" id="{742CBF5C-F358-4915-8A7D-9E3AF8210A4D}"/>
                </a:ext>
              </a:extLst>
            </p:cNvPr>
            <p:cNvGrpSpPr/>
            <p:nvPr/>
          </p:nvGrpSpPr>
          <p:grpSpPr>
            <a:xfrm>
              <a:off x="1888542" y="2090328"/>
              <a:ext cx="3385443" cy="1238826"/>
              <a:chOff x="1944194" y="2545541"/>
              <a:chExt cx="4517908" cy="1653225"/>
            </a:xfrm>
          </p:grpSpPr>
          <p:pic>
            <p:nvPicPr>
              <p:cNvPr id="128" name="图片 127">
                <a:extLst>
                  <a:ext uri="{FF2B5EF4-FFF2-40B4-BE49-F238E27FC236}">
                    <a16:creationId xmlns:a16="http://schemas.microsoft.com/office/drawing/2014/main" id="{A8B1E05C-F93D-4D61-808D-A4C54F24053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 r="33743" b="19700"/>
              <a:stretch/>
            </p:blipFill>
            <p:spPr>
              <a:xfrm>
                <a:off x="1944194" y="2545541"/>
                <a:ext cx="4517908" cy="1653225"/>
              </a:xfrm>
              <a:prstGeom prst="rect">
                <a:avLst/>
              </a:prstGeom>
              <a:ln w="25400">
                <a:solidFill>
                  <a:schemeClr val="tx1">
                    <a:lumMod val="75000"/>
                    <a:lumOff val="25000"/>
                  </a:schemeClr>
                </a:solidFill>
              </a:ln>
            </p:spPr>
          </p:pic>
          <p:sp>
            <p:nvSpPr>
              <p:cNvPr id="129" name="椭圆 128">
                <a:extLst>
                  <a:ext uri="{FF2B5EF4-FFF2-40B4-BE49-F238E27FC236}">
                    <a16:creationId xmlns:a16="http://schemas.microsoft.com/office/drawing/2014/main" id="{79789186-6BA2-4D19-A827-47F7F4EE5A49}"/>
                  </a:ext>
                </a:extLst>
              </p:cNvPr>
              <p:cNvSpPr/>
              <p:nvPr/>
            </p:nvSpPr>
            <p:spPr>
              <a:xfrm>
                <a:off x="2193963" y="2849881"/>
                <a:ext cx="379846" cy="1193800"/>
              </a:xfrm>
              <a:prstGeom prst="ellipse">
                <a:avLst/>
              </a:prstGeom>
              <a:noFill/>
              <a:ln w="44450">
                <a:solidFill>
                  <a:srgbClr val="FF5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SG" altLang="en-US" dirty="0"/>
              </a:p>
            </p:txBody>
          </p:sp>
          <p:sp>
            <p:nvSpPr>
              <p:cNvPr id="130" name="椭圆 129">
                <a:extLst>
                  <a:ext uri="{FF2B5EF4-FFF2-40B4-BE49-F238E27FC236}">
                    <a16:creationId xmlns:a16="http://schemas.microsoft.com/office/drawing/2014/main" id="{54B4C3FF-EF65-4E76-AA90-888F8B7D8E88}"/>
                  </a:ext>
                </a:extLst>
              </p:cNvPr>
              <p:cNvSpPr/>
              <p:nvPr/>
            </p:nvSpPr>
            <p:spPr>
              <a:xfrm>
                <a:off x="4151147" y="3310467"/>
                <a:ext cx="1864361" cy="575734"/>
              </a:xfrm>
              <a:prstGeom prst="ellipse">
                <a:avLst/>
              </a:prstGeom>
              <a:noFill/>
              <a:ln w="44450">
                <a:solidFill>
                  <a:srgbClr val="FF5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SG" altLang="en-US"/>
              </a:p>
            </p:txBody>
          </p:sp>
        </p:grpSp>
        <p:sp>
          <p:nvSpPr>
            <p:cNvPr id="117" name="矩形 116">
              <a:extLst>
                <a:ext uri="{FF2B5EF4-FFF2-40B4-BE49-F238E27FC236}">
                  <a16:creationId xmlns:a16="http://schemas.microsoft.com/office/drawing/2014/main" id="{6DC94271-2957-45A0-BA7A-3D1E3312B5F0}"/>
                </a:ext>
              </a:extLst>
            </p:cNvPr>
            <p:cNvSpPr/>
            <p:nvPr/>
          </p:nvSpPr>
          <p:spPr>
            <a:xfrm>
              <a:off x="1775520" y="321877"/>
              <a:ext cx="1488441" cy="338554"/>
            </a:xfrm>
            <a:prstGeom prst="rect">
              <a:avLst/>
            </a:prstGeom>
          </p:spPr>
          <p:txBody>
            <a:bodyPr wrap="square">
              <a:spAutoFit/>
            </a:bodyPr>
            <a:lstStyle/>
            <a:p>
              <a:pPr fontAlgn="base">
                <a:spcBef>
                  <a:spcPct val="0"/>
                </a:spcBef>
                <a:spcAft>
                  <a:spcPct val="0"/>
                </a:spcAft>
              </a:pPr>
              <a:r>
                <a:rPr lang="en-US" altLang="zh-CN" sz="1600" dirty="0">
                  <a:latin typeface="Arial" charset="0"/>
                </a:rPr>
                <a:t>Occlusion</a:t>
              </a:r>
              <a:endParaRPr lang="zh-SG" altLang="en-US" sz="1600" dirty="0">
                <a:latin typeface="Arial" charset="0"/>
              </a:endParaRPr>
            </a:p>
          </p:txBody>
        </p:sp>
        <p:sp>
          <p:nvSpPr>
            <p:cNvPr id="118" name="矩形 117">
              <a:extLst>
                <a:ext uri="{FF2B5EF4-FFF2-40B4-BE49-F238E27FC236}">
                  <a16:creationId xmlns:a16="http://schemas.microsoft.com/office/drawing/2014/main" id="{F5A780EE-B9C4-40CB-94DE-845ECC7FEBA0}"/>
                </a:ext>
              </a:extLst>
            </p:cNvPr>
            <p:cNvSpPr/>
            <p:nvPr/>
          </p:nvSpPr>
          <p:spPr>
            <a:xfrm>
              <a:off x="3472718" y="342809"/>
              <a:ext cx="1737398" cy="338554"/>
            </a:xfrm>
            <a:prstGeom prst="rect">
              <a:avLst/>
            </a:prstGeom>
          </p:spPr>
          <p:txBody>
            <a:bodyPr wrap="square">
              <a:spAutoFit/>
            </a:bodyPr>
            <a:lstStyle/>
            <a:p>
              <a:pPr fontAlgn="base">
                <a:spcBef>
                  <a:spcPct val="0"/>
                </a:spcBef>
                <a:spcAft>
                  <a:spcPct val="0"/>
                </a:spcAft>
              </a:pPr>
              <a:r>
                <a:rPr lang="en-US" altLang="zh-CN" sz="1600" dirty="0">
                  <a:latin typeface="Arial" charset="0"/>
                </a:rPr>
                <a:t>Moving Objects</a:t>
              </a:r>
              <a:endParaRPr lang="zh-SG" altLang="en-US" sz="1600" dirty="0">
                <a:latin typeface="Arial" charset="0"/>
              </a:endParaRPr>
            </a:p>
          </p:txBody>
        </p:sp>
        <p:sp>
          <p:nvSpPr>
            <p:cNvPr id="119" name="矩形 118">
              <a:extLst>
                <a:ext uri="{FF2B5EF4-FFF2-40B4-BE49-F238E27FC236}">
                  <a16:creationId xmlns:a16="http://schemas.microsoft.com/office/drawing/2014/main" id="{D5401AC5-B671-445F-9D13-0B3EDC716534}"/>
                </a:ext>
              </a:extLst>
            </p:cNvPr>
            <p:cNvSpPr/>
            <p:nvPr/>
          </p:nvSpPr>
          <p:spPr>
            <a:xfrm>
              <a:off x="5344926" y="321877"/>
              <a:ext cx="1488441" cy="338554"/>
            </a:xfrm>
            <a:prstGeom prst="rect">
              <a:avLst/>
            </a:prstGeom>
          </p:spPr>
          <p:txBody>
            <a:bodyPr wrap="square">
              <a:spAutoFit/>
            </a:bodyPr>
            <a:lstStyle/>
            <a:p>
              <a:pPr fontAlgn="base">
                <a:spcBef>
                  <a:spcPct val="0"/>
                </a:spcBef>
                <a:spcAft>
                  <a:spcPct val="0"/>
                </a:spcAft>
              </a:pPr>
              <a:r>
                <a:rPr lang="en-US" altLang="zh-CN" sz="1600" dirty="0">
                  <a:latin typeface="Arial" charset="0"/>
                </a:rPr>
                <a:t>Occlusion</a:t>
              </a:r>
              <a:endParaRPr lang="zh-SG" altLang="en-US" sz="1600" dirty="0">
                <a:latin typeface="Arial" charset="0"/>
              </a:endParaRPr>
            </a:p>
          </p:txBody>
        </p:sp>
        <p:sp>
          <p:nvSpPr>
            <p:cNvPr id="120" name="矩形 119">
              <a:extLst>
                <a:ext uri="{FF2B5EF4-FFF2-40B4-BE49-F238E27FC236}">
                  <a16:creationId xmlns:a16="http://schemas.microsoft.com/office/drawing/2014/main" id="{2645CF78-88C3-410D-9713-DE2391E9FC6A}"/>
                </a:ext>
              </a:extLst>
            </p:cNvPr>
            <p:cNvSpPr/>
            <p:nvPr/>
          </p:nvSpPr>
          <p:spPr>
            <a:xfrm>
              <a:off x="7001110" y="348674"/>
              <a:ext cx="2177235" cy="338554"/>
            </a:xfrm>
            <a:prstGeom prst="rect">
              <a:avLst/>
            </a:prstGeom>
          </p:spPr>
          <p:txBody>
            <a:bodyPr wrap="square">
              <a:spAutoFit/>
            </a:bodyPr>
            <a:lstStyle/>
            <a:p>
              <a:pPr fontAlgn="base">
                <a:spcBef>
                  <a:spcPct val="0"/>
                </a:spcBef>
                <a:spcAft>
                  <a:spcPct val="0"/>
                </a:spcAft>
              </a:pPr>
              <a:r>
                <a:rPr lang="en-US" altLang="zh-CN" sz="1600" dirty="0">
                  <a:latin typeface="Arial" charset="0"/>
                </a:rPr>
                <a:t>Moving Objects</a:t>
              </a:r>
              <a:endParaRPr lang="zh-SG" altLang="en-US" sz="1600" dirty="0">
                <a:latin typeface="Arial" charset="0"/>
              </a:endParaRPr>
            </a:p>
          </p:txBody>
        </p:sp>
        <p:pic>
          <p:nvPicPr>
            <p:cNvPr id="121" name="图片 120">
              <a:extLst>
                <a:ext uri="{FF2B5EF4-FFF2-40B4-BE49-F238E27FC236}">
                  <a16:creationId xmlns:a16="http://schemas.microsoft.com/office/drawing/2014/main" id="{2560FECA-4F77-4F21-9337-861099960C6E}"/>
                </a:ext>
              </a:extLst>
            </p:cNvPr>
            <p:cNvPicPr>
              <a:picLocks/>
            </p:cNvPicPr>
            <p:nvPr/>
          </p:nvPicPr>
          <p:blipFill rotWithShape="1">
            <a:blip r:embed="rId10" cstate="print">
              <a:extLst>
                <a:ext uri="{28A0092B-C50C-407E-A947-70E740481C1C}">
                  <a14:useLocalDpi xmlns:a14="http://schemas.microsoft.com/office/drawing/2010/main" val="0"/>
                </a:ext>
              </a:extLst>
            </a:blip>
            <a:srcRect r="33787" b="20143"/>
            <a:stretch/>
          </p:blipFill>
          <p:spPr>
            <a:xfrm>
              <a:off x="5415072" y="2085553"/>
              <a:ext cx="3385443" cy="1243601"/>
            </a:xfrm>
            <a:prstGeom prst="rect">
              <a:avLst/>
            </a:prstGeom>
            <a:ln w="25400">
              <a:solidFill>
                <a:schemeClr val="tx1">
                  <a:lumMod val="75000"/>
                  <a:lumOff val="25000"/>
                </a:schemeClr>
              </a:solidFill>
              <a:prstDash val="sysDash"/>
            </a:ln>
          </p:spPr>
        </p:pic>
        <p:pic>
          <p:nvPicPr>
            <p:cNvPr id="122" name="图片 121">
              <a:extLst>
                <a:ext uri="{FF2B5EF4-FFF2-40B4-BE49-F238E27FC236}">
                  <a16:creationId xmlns:a16="http://schemas.microsoft.com/office/drawing/2014/main" id="{96491B97-1FDB-445D-BD25-B4D4E87F9088}"/>
                </a:ext>
              </a:extLst>
            </p:cNvPr>
            <p:cNvPicPr>
              <a:picLocks noChangeAspect="1"/>
            </p:cNvPicPr>
            <p:nvPr/>
          </p:nvPicPr>
          <p:blipFill rotWithShape="1">
            <a:blip r:embed="rId11">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rcRect l="473" r="33956" b="20293"/>
            <a:stretch/>
          </p:blipFill>
          <p:spPr>
            <a:xfrm>
              <a:off x="5416515" y="678597"/>
              <a:ext cx="3384000" cy="1242000"/>
            </a:xfrm>
            <a:prstGeom prst="rect">
              <a:avLst/>
            </a:prstGeom>
            <a:ln w="25400">
              <a:solidFill>
                <a:schemeClr val="tx1">
                  <a:lumMod val="75000"/>
                  <a:lumOff val="25000"/>
                </a:schemeClr>
              </a:solidFill>
            </a:ln>
          </p:spPr>
        </p:pic>
        <p:sp>
          <p:nvSpPr>
            <p:cNvPr id="123" name="椭圆 122">
              <a:extLst>
                <a:ext uri="{FF2B5EF4-FFF2-40B4-BE49-F238E27FC236}">
                  <a16:creationId xmlns:a16="http://schemas.microsoft.com/office/drawing/2014/main" id="{5EFAA216-0F58-408C-A326-90081CE262E8}"/>
                </a:ext>
              </a:extLst>
            </p:cNvPr>
            <p:cNvSpPr/>
            <p:nvPr/>
          </p:nvSpPr>
          <p:spPr>
            <a:xfrm>
              <a:off x="5631096" y="2318382"/>
              <a:ext cx="284633" cy="894561"/>
            </a:xfrm>
            <a:prstGeom prst="ellipse">
              <a:avLst/>
            </a:prstGeom>
            <a:noFill/>
            <a:ln w="44450">
              <a:solidFill>
                <a:srgbClr val="FF5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SG" altLang="en-US" dirty="0"/>
            </a:p>
          </p:txBody>
        </p:sp>
        <p:sp>
          <p:nvSpPr>
            <p:cNvPr id="124" name="椭圆 123">
              <a:extLst>
                <a:ext uri="{FF2B5EF4-FFF2-40B4-BE49-F238E27FC236}">
                  <a16:creationId xmlns:a16="http://schemas.microsoft.com/office/drawing/2014/main" id="{747A9BF8-F1BF-471E-96E8-D6E3CC25537D}"/>
                </a:ext>
              </a:extLst>
            </p:cNvPr>
            <p:cNvSpPr/>
            <p:nvPr/>
          </p:nvSpPr>
          <p:spPr>
            <a:xfrm>
              <a:off x="7097689" y="2663517"/>
              <a:ext cx="1397038" cy="431420"/>
            </a:xfrm>
            <a:prstGeom prst="ellipse">
              <a:avLst/>
            </a:prstGeom>
            <a:noFill/>
            <a:ln w="44450">
              <a:solidFill>
                <a:srgbClr val="FF5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SG" altLang="en-US"/>
            </a:p>
          </p:txBody>
        </p:sp>
        <p:sp>
          <p:nvSpPr>
            <p:cNvPr id="125" name="椭圆 124">
              <a:extLst>
                <a:ext uri="{FF2B5EF4-FFF2-40B4-BE49-F238E27FC236}">
                  <a16:creationId xmlns:a16="http://schemas.microsoft.com/office/drawing/2014/main" id="{38048A4F-25A6-4ED2-A6FB-E359CFDDA718}"/>
                </a:ext>
              </a:extLst>
            </p:cNvPr>
            <p:cNvSpPr/>
            <p:nvPr/>
          </p:nvSpPr>
          <p:spPr>
            <a:xfrm>
              <a:off x="5631096" y="916214"/>
              <a:ext cx="284633" cy="894561"/>
            </a:xfrm>
            <a:prstGeom prst="ellipse">
              <a:avLst/>
            </a:prstGeom>
            <a:noFill/>
            <a:ln w="44450">
              <a:solidFill>
                <a:srgbClr val="FF5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SG" altLang="en-US" dirty="0"/>
            </a:p>
          </p:txBody>
        </p:sp>
        <p:sp>
          <p:nvSpPr>
            <p:cNvPr id="126" name="椭圆 125">
              <a:extLst>
                <a:ext uri="{FF2B5EF4-FFF2-40B4-BE49-F238E27FC236}">
                  <a16:creationId xmlns:a16="http://schemas.microsoft.com/office/drawing/2014/main" id="{0250DC00-FA86-4914-827F-EA94434755B0}"/>
                </a:ext>
              </a:extLst>
            </p:cNvPr>
            <p:cNvSpPr/>
            <p:nvPr/>
          </p:nvSpPr>
          <p:spPr>
            <a:xfrm>
              <a:off x="7097689" y="1261349"/>
              <a:ext cx="1397038" cy="431420"/>
            </a:xfrm>
            <a:prstGeom prst="ellipse">
              <a:avLst/>
            </a:prstGeom>
            <a:noFill/>
            <a:ln w="44450">
              <a:solidFill>
                <a:srgbClr val="FF5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SG" altLang="en-US"/>
            </a:p>
          </p:txBody>
        </p:sp>
        <p:sp>
          <p:nvSpPr>
            <p:cNvPr id="127" name="文本框 126">
              <a:extLst>
                <a:ext uri="{FF2B5EF4-FFF2-40B4-BE49-F238E27FC236}">
                  <a16:creationId xmlns:a16="http://schemas.microsoft.com/office/drawing/2014/main" id="{F6A593E3-2C4B-4D65-869C-EA69DB530661}"/>
                </a:ext>
              </a:extLst>
            </p:cNvPr>
            <p:cNvSpPr txBox="1"/>
            <p:nvPr/>
          </p:nvSpPr>
          <p:spPr>
            <a:xfrm>
              <a:off x="7575312" y="681363"/>
              <a:ext cx="1224136" cy="276999"/>
            </a:xfrm>
            <a:prstGeom prst="rect">
              <a:avLst/>
            </a:prstGeom>
            <a:noFill/>
          </p:spPr>
          <p:txBody>
            <a:bodyPr wrap="square" rtlCol="0">
              <a:spAutoFit/>
            </a:bodyPr>
            <a:lstStyle/>
            <a:p>
              <a:pPr algn="ctr"/>
              <a:r>
                <a:rPr lang="en-US" altLang="zh-CN" sz="1200" b="1" dirty="0">
                  <a:solidFill>
                    <a:schemeClr val="bg1"/>
                  </a:solidFill>
                  <a:latin typeface="微软雅黑" panose="020B0503020204020204" pitchFamily="34" charset="-122"/>
                  <a:ea typeface="微软雅黑" panose="020B0503020204020204" pitchFamily="34" charset="-122"/>
                </a:rPr>
                <a:t>Optical Flow</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grpSp>
      <p:cxnSp>
        <p:nvCxnSpPr>
          <p:cNvPr id="134" name="直接箭头连接符 133">
            <a:extLst>
              <a:ext uri="{FF2B5EF4-FFF2-40B4-BE49-F238E27FC236}">
                <a16:creationId xmlns:a16="http://schemas.microsoft.com/office/drawing/2014/main" id="{295A4483-31B1-4D9A-9B67-79A992661256}"/>
              </a:ext>
            </a:extLst>
          </p:cNvPr>
          <p:cNvCxnSpPr>
            <a:cxnSpLocks/>
          </p:cNvCxnSpPr>
          <p:nvPr/>
        </p:nvCxnSpPr>
        <p:spPr>
          <a:xfrm flipH="1">
            <a:off x="8878709" y="4710760"/>
            <a:ext cx="638057" cy="337502"/>
          </a:xfrm>
          <a:prstGeom prst="straightConnector1">
            <a:avLst/>
          </a:prstGeom>
          <a:noFill/>
          <a:ln w="31750" cap="flat" cmpd="sng" algn="ctr">
            <a:solidFill>
              <a:srgbClr val="EA4A54"/>
            </a:solidFill>
            <a:prstDash val="solid"/>
            <a:miter lim="800000"/>
            <a:tailEnd type="triangle" w="lg" len="lg"/>
          </a:ln>
          <a:effectLst/>
        </p:spPr>
      </p:cxnSp>
      <p:sp>
        <p:nvSpPr>
          <p:cNvPr id="135" name="文本框 134">
            <a:extLst>
              <a:ext uri="{FF2B5EF4-FFF2-40B4-BE49-F238E27FC236}">
                <a16:creationId xmlns:a16="http://schemas.microsoft.com/office/drawing/2014/main" id="{603F680D-D005-4979-A906-77688E3A84E6}"/>
              </a:ext>
            </a:extLst>
          </p:cNvPr>
          <p:cNvSpPr txBox="1"/>
          <p:nvPr/>
        </p:nvSpPr>
        <p:spPr>
          <a:xfrm>
            <a:off x="9247561" y="4427140"/>
            <a:ext cx="1744983" cy="707886"/>
          </a:xfrm>
          <a:prstGeom prst="rect">
            <a:avLst/>
          </a:prstGeom>
          <a:noFill/>
        </p:spPr>
        <p:txBody>
          <a:bodyPr wrap="square" rtlCol="0">
            <a:spAutoFit/>
          </a:bodyPr>
          <a:lstStyle/>
          <a:p>
            <a:pPr algn="ctr"/>
            <a:r>
              <a:rPr lang="en-US" altLang="zh-CN" sz="2000" dirty="0">
                <a:solidFill>
                  <a:srgbClr val="EA4A54"/>
                </a:solidFill>
                <a:latin typeface="微软雅黑" panose="020B0503020204020204" pitchFamily="34" charset="-122"/>
                <a:ea typeface="微软雅黑" panose="020B0503020204020204" pitchFamily="34" charset="-122"/>
              </a:rPr>
              <a:t>Dynamic Objects</a:t>
            </a:r>
            <a:endParaRPr lang="zh-CN" altLang="en-US" sz="2000" dirty="0">
              <a:solidFill>
                <a:srgbClr val="EA4A54"/>
              </a:solidFill>
              <a:latin typeface="微软雅黑" panose="020B0503020204020204" pitchFamily="34" charset="-122"/>
              <a:ea typeface="微软雅黑" panose="020B0503020204020204" pitchFamily="34" charset="-122"/>
            </a:endParaRPr>
          </a:p>
        </p:txBody>
      </p:sp>
      <p:cxnSp>
        <p:nvCxnSpPr>
          <p:cNvPr id="136" name="直接箭头连接符 135">
            <a:extLst>
              <a:ext uri="{FF2B5EF4-FFF2-40B4-BE49-F238E27FC236}">
                <a16:creationId xmlns:a16="http://schemas.microsoft.com/office/drawing/2014/main" id="{4A3B6576-A669-4B8D-A501-E4051EAB3BD7}"/>
              </a:ext>
            </a:extLst>
          </p:cNvPr>
          <p:cNvCxnSpPr>
            <a:cxnSpLocks/>
          </p:cNvCxnSpPr>
          <p:nvPr/>
        </p:nvCxnSpPr>
        <p:spPr>
          <a:xfrm flipH="1">
            <a:off x="9027209" y="4320054"/>
            <a:ext cx="638057" cy="337502"/>
          </a:xfrm>
          <a:prstGeom prst="straightConnector1">
            <a:avLst/>
          </a:prstGeom>
          <a:noFill/>
          <a:ln w="31750" cap="flat" cmpd="sng" algn="ctr">
            <a:solidFill>
              <a:srgbClr val="EA4A54"/>
            </a:solidFill>
            <a:prstDash val="solid"/>
            <a:miter lim="800000"/>
            <a:tailEnd type="triangle" w="lg" len="lg"/>
          </a:ln>
          <a:effectLst/>
        </p:spPr>
      </p:cxnSp>
      <p:sp>
        <p:nvSpPr>
          <p:cNvPr id="137" name="文本框 136">
            <a:extLst>
              <a:ext uri="{FF2B5EF4-FFF2-40B4-BE49-F238E27FC236}">
                <a16:creationId xmlns:a16="http://schemas.microsoft.com/office/drawing/2014/main" id="{5C0522F9-4F7F-4AB3-906A-C531D87CD163}"/>
              </a:ext>
            </a:extLst>
          </p:cNvPr>
          <p:cNvSpPr txBox="1"/>
          <p:nvPr/>
        </p:nvSpPr>
        <p:spPr>
          <a:xfrm>
            <a:off x="9574844" y="3857453"/>
            <a:ext cx="1417700" cy="707886"/>
          </a:xfrm>
          <a:prstGeom prst="rect">
            <a:avLst/>
          </a:prstGeom>
          <a:noFill/>
        </p:spPr>
        <p:txBody>
          <a:bodyPr wrap="square" rtlCol="0">
            <a:spAutoFit/>
          </a:bodyPr>
          <a:lstStyle/>
          <a:p>
            <a:pPr algn="ctr"/>
            <a:r>
              <a:rPr lang="en-US" altLang="zh-CN" sz="2000" dirty="0">
                <a:solidFill>
                  <a:srgbClr val="EA4A54"/>
                </a:solidFill>
                <a:latin typeface="微软雅黑" panose="020B0503020204020204" pitchFamily="34" charset="-122"/>
                <a:ea typeface="微软雅黑" panose="020B0503020204020204" pitchFamily="34" charset="-122"/>
              </a:rPr>
              <a:t>Reflective Surface</a:t>
            </a:r>
            <a:endParaRPr lang="zh-CN" altLang="en-US" sz="2000" dirty="0">
              <a:solidFill>
                <a:srgbClr val="EA4A54"/>
              </a:solidFill>
              <a:latin typeface="微软雅黑" panose="020B0503020204020204" pitchFamily="34" charset="-122"/>
              <a:ea typeface="微软雅黑" panose="020B0503020204020204" pitchFamily="34" charset="-122"/>
            </a:endParaRPr>
          </a:p>
        </p:txBody>
      </p:sp>
      <p:sp>
        <p:nvSpPr>
          <p:cNvPr id="140" name="内容占位符 2">
            <a:extLst>
              <a:ext uri="{FF2B5EF4-FFF2-40B4-BE49-F238E27FC236}">
                <a16:creationId xmlns:a16="http://schemas.microsoft.com/office/drawing/2014/main" id="{48AB96E1-D9DE-4447-81D0-BDD339AE503C}"/>
              </a:ext>
            </a:extLst>
          </p:cNvPr>
          <p:cNvSpPr>
            <a:spLocks noGrp="1"/>
          </p:cNvSpPr>
          <p:nvPr>
            <p:ph idx="1"/>
          </p:nvPr>
        </p:nvSpPr>
        <p:spPr>
          <a:xfrm>
            <a:off x="719403" y="1600200"/>
            <a:ext cx="9697077" cy="1077554"/>
          </a:xfrm>
        </p:spPr>
        <p:txBody>
          <a:bodyPr/>
          <a:lstStyle/>
          <a:p>
            <a:r>
              <a:rPr lang="en-US" altLang="zh-CN" sz="2400" dirty="0"/>
              <a:t>Motion-Optical Flow Constraint</a:t>
            </a:r>
          </a:p>
          <a:p>
            <a:pPr lvl="1"/>
            <a:r>
              <a:rPr lang="en-US" altLang="zh-CN" sz="2000" dirty="0"/>
              <a:t>Qualitative Results of Filtering: </a:t>
            </a:r>
            <a:r>
              <a:rPr lang="en-US" altLang="zh-CN" sz="2000" dirty="0">
                <a:latin typeface="Microsoft YaHei" panose="020B0503020204020204" pitchFamily="34" charset="-122"/>
                <a:ea typeface="Microsoft YaHei" panose="020B0503020204020204" pitchFamily="34" charset="-122"/>
              </a:rPr>
              <a:t>reflection, occlusion, and movement.</a:t>
            </a:r>
            <a:endParaRPr lang="zh-CN" altLang="en-US" sz="2000" dirty="0"/>
          </a:p>
        </p:txBody>
      </p:sp>
    </p:spTree>
    <p:extLst>
      <p:ext uri="{BB962C8B-B14F-4D97-AF65-F5344CB8AC3E}">
        <p14:creationId xmlns:p14="http://schemas.microsoft.com/office/powerpoint/2010/main" val="13811701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fade">
                                      <p:cBhvr>
                                        <p:cTn id="7" dur="500"/>
                                        <p:tgtEl>
                                          <p:spTgt spid="114"/>
                                        </p:tgtEl>
                                      </p:cBhvr>
                                    </p:animEffect>
                                  </p:childTnLst>
                                </p:cTn>
                              </p:par>
                              <p:par>
                                <p:cTn id="8" presetID="1" presetClass="exit" presetSubtype="0" fill="hold" nodeType="withEffect">
                                  <p:stCondLst>
                                    <p:cond delay="0"/>
                                  </p:stCondLst>
                                  <p:childTnLst>
                                    <p:set>
                                      <p:cBhvr>
                                        <p:cTn id="9" dur="1" fill="hold">
                                          <p:stCondLst>
                                            <p:cond delay="0"/>
                                          </p:stCondLst>
                                        </p:cTn>
                                        <p:tgtEl>
                                          <p:spTgt spid="98"/>
                                        </p:tgtEl>
                                        <p:attrNameLst>
                                          <p:attrName>style.visibility</p:attrName>
                                        </p:attrNameLst>
                                      </p:cBhvr>
                                      <p:to>
                                        <p:strVal val="hidden"/>
                                      </p:to>
                                    </p:set>
                                  </p:childTnLst>
                                </p:cTn>
                              </p:par>
                              <p:par>
                                <p:cTn id="10" presetID="10" presetClass="entr" presetSubtype="0" fill="hold" nodeType="withEffect">
                                  <p:stCondLst>
                                    <p:cond delay="0"/>
                                  </p:stCondLst>
                                  <p:childTnLst>
                                    <p:set>
                                      <p:cBhvr>
                                        <p:cTn id="11" dur="1" fill="hold">
                                          <p:stCondLst>
                                            <p:cond delay="0"/>
                                          </p:stCondLst>
                                        </p:cTn>
                                        <p:tgtEl>
                                          <p:spTgt spid="134"/>
                                        </p:tgtEl>
                                        <p:attrNameLst>
                                          <p:attrName>style.visibility</p:attrName>
                                        </p:attrNameLst>
                                      </p:cBhvr>
                                      <p:to>
                                        <p:strVal val="visible"/>
                                      </p:to>
                                    </p:set>
                                    <p:animEffect transition="in" filter="fade">
                                      <p:cBhvr>
                                        <p:cTn id="12" dur="500"/>
                                        <p:tgtEl>
                                          <p:spTgt spid="13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5"/>
                                        </p:tgtEl>
                                        <p:attrNameLst>
                                          <p:attrName>style.visibility</p:attrName>
                                        </p:attrNameLst>
                                      </p:cBhvr>
                                      <p:to>
                                        <p:strVal val="visible"/>
                                      </p:to>
                                    </p:set>
                                    <p:animEffect transition="in" filter="fade">
                                      <p:cBhvr>
                                        <p:cTn id="15" dur="500"/>
                                        <p:tgtEl>
                                          <p:spTgt spid="135"/>
                                        </p:tgtEl>
                                      </p:cBhvr>
                                    </p:animEffect>
                                  </p:childTnLst>
                                </p:cTn>
                              </p:par>
                              <p:par>
                                <p:cTn id="16" presetID="1" presetClass="exit" presetSubtype="0" fill="hold" nodeType="withEffect">
                                  <p:stCondLst>
                                    <p:cond delay="0"/>
                                  </p:stCondLst>
                                  <p:childTnLst>
                                    <p:set>
                                      <p:cBhvr>
                                        <p:cTn id="17" dur="1" fill="hold">
                                          <p:stCondLst>
                                            <p:cond delay="0"/>
                                          </p:stCondLst>
                                        </p:cTn>
                                        <p:tgtEl>
                                          <p:spTgt spid="136"/>
                                        </p:tgtEl>
                                        <p:attrNameLst>
                                          <p:attrName>style.visibility</p:attrName>
                                        </p:attrNameLst>
                                      </p:cBhvr>
                                      <p:to>
                                        <p:strVal val="hidden"/>
                                      </p:to>
                                    </p:set>
                                  </p:childTnLst>
                                </p:cTn>
                              </p:par>
                              <p:par>
                                <p:cTn id="18" presetID="1" presetClass="exit" presetSubtype="0" fill="hold" grpId="0" nodeType="withEffect">
                                  <p:stCondLst>
                                    <p:cond delay="0"/>
                                  </p:stCondLst>
                                  <p:childTnLst>
                                    <p:set>
                                      <p:cBhvr>
                                        <p:cTn id="19" dur="1" fill="hold">
                                          <p:stCondLst>
                                            <p:cond delay="0"/>
                                          </p:stCondLst>
                                        </p:cTn>
                                        <p:tgtEl>
                                          <p:spTgt spid="1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p:bldP spid="13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6ED519A-F57D-4E31-B550-35A760B2E666}"/>
              </a:ext>
            </a:extLst>
          </p:cNvPr>
          <p:cNvSpPr>
            <a:spLocks noGrp="1"/>
          </p:cNvSpPr>
          <p:nvPr>
            <p:ph type="title"/>
          </p:nvPr>
        </p:nvSpPr>
        <p:spPr>
          <a:xfrm>
            <a:off x="711200" y="274638"/>
            <a:ext cx="10871200" cy="1020762"/>
          </a:xfrm>
        </p:spPr>
        <p:txBody>
          <a:bodyPr/>
          <a:lstStyle/>
          <a:p>
            <a:r>
              <a:rPr lang="en-US" altLang="zh-CN" sz="3600" dirty="0">
                <a:latin typeface="Comic Sans MS" panose="030F0702030302020204" pitchFamily="66" charset="0"/>
              </a:rPr>
              <a:t>Motion-optical Flow Instructed </a:t>
            </a:r>
            <a:br>
              <a:rPr lang="en-US" altLang="zh-CN" sz="3600" dirty="0">
                <a:latin typeface="Comic Sans MS" panose="030F0702030302020204" pitchFamily="66" charset="0"/>
              </a:rPr>
            </a:br>
            <a:r>
              <a:rPr lang="en-US" altLang="zh-CN" sz="3600" dirty="0">
                <a:latin typeface="Comic Sans MS" panose="030F0702030302020204" pitchFamily="66" charset="0"/>
              </a:rPr>
              <a:t>Self-supervised Framework</a:t>
            </a:r>
            <a:endParaRPr lang="zh-CN" altLang="en-US" sz="3600" dirty="0">
              <a:latin typeface="Comic Sans MS" panose="030F0702030302020204" pitchFamily="66" charset="0"/>
            </a:endParaRPr>
          </a:p>
        </p:txBody>
      </p:sp>
      <p:sp>
        <p:nvSpPr>
          <p:cNvPr id="4" name="灯片编号占位符 3">
            <a:extLst>
              <a:ext uri="{FF2B5EF4-FFF2-40B4-BE49-F238E27FC236}">
                <a16:creationId xmlns:a16="http://schemas.microsoft.com/office/drawing/2014/main" id="{B5160C23-4657-40A3-A540-5575C53CB733}"/>
              </a:ext>
            </a:extLst>
          </p:cNvPr>
          <p:cNvSpPr>
            <a:spLocks noGrp="1"/>
          </p:cNvSpPr>
          <p:nvPr>
            <p:ph type="sldNum" sz="quarter" idx="12"/>
          </p:nvPr>
        </p:nvSpPr>
        <p:spPr>
          <a:xfrm>
            <a:off x="9011840" y="6381328"/>
            <a:ext cx="2844800" cy="476250"/>
          </a:xfrm>
        </p:spPr>
        <p:txBody>
          <a:bodyPr/>
          <a:lstStyle/>
          <a:p>
            <a:fld id="{87AB51E9-348C-4DC8-84CE-839F8B9DCC07}" type="slidenum">
              <a:rPr lang="en-US" altLang="zh-CN" smtClean="0"/>
              <a:t>17</a:t>
            </a:fld>
            <a:endParaRPr lang="en-US" altLang="zh-CN"/>
          </a:p>
        </p:txBody>
      </p:sp>
      <p:sp>
        <p:nvSpPr>
          <p:cNvPr id="140" name="内容占位符 2">
            <a:extLst>
              <a:ext uri="{FF2B5EF4-FFF2-40B4-BE49-F238E27FC236}">
                <a16:creationId xmlns:a16="http://schemas.microsoft.com/office/drawing/2014/main" id="{48AB96E1-D9DE-4447-81D0-BDD339AE503C}"/>
              </a:ext>
            </a:extLst>
          </p:cNvPr>
          <p:cNvSpPr>
            <a:spLocks noGrp="1"/>
          </p:cNvSpPr>
          <p:nvPr>
            <p:ph idx="1"/>
          </p:nvPr>
        </p:nvSpPr>
        <p:spPr>
          <a:xfrm>
            <a:off x="719403" y="1600200"/>
            <a:ext cx="9697077" cy="1077554"/>
          </a:xfrm>
        </p:spPr>
        <p:txBody>
          <a:bodyPr/>
          <a:lstStyle/>
          <a:p>
            <a:r>
              <a:rPr lang="en-US" altLang="zh-CN" sz="2400" dirty="0"/>
              <a:t>Overall Self-supervised Training Loss</a:t>
            </a:r>
          </a:p>
        </p:txBody>
      </p:sp>
      <p:sp>
        <p:nvSpPr>
          <p:cNvPr id="171" name="矩形: 圆角 170">
            <a:extLst>
              <a:ext uri="{FF2B5EF4-FFF2-40B4-BE49-F238E27FC236}">
                <a16:creationId xmlns:a16="http://schemas.microsoft.com/office/drawing/2014/main" id="{BBC58C32-EF07-441C-B6F5-2BDB9B37E15C}"/>
              </a:ext>
            </a:extLst>
          </p:cNvPr>
          <p:cNvSpPr/>
          <p:nvPr/>
        </p:nvSpPr>
        <p:spPr>
          <a:xfrm>
            <a:off x="8488531" y="4369084"/>
            <a:ext cx="1397974" cy="651471"/>
          </a:xfrm>
          <a:prstGeom prst="roundRect">
            <a:avLst/>
          </a:prstGeom>
          <a:solidFill>
            <a:srgbClr val="ED7D31">
              <a:lumMod val="20000"/>
              <a:lumOff val="80000"/>
            </a:srgbClr>
          </a:solidFill>
          <a:ln w="190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aphicFrame>
        <p:nvGraphicFramePr>
          <p:cNvPr id="172" name="表格 171">
            <a:extLst>
              <a:ext uri="{FF2B5EF4-FFF2-40B4-BE49-F238E27FC236}">
                <a16:creationId xmlns:a16="http://schemas.microsoft.com/office/drawing/2014/main" id="{E45078EA-3E03-425F-899C-30D154FF0785}"/>
              </a:ext>
            </a:extLst>
          </p:cNvPr>
          <p:cNvGraphicFramePr>
            <a:graphicFrameLocks noGrp="1"/>
          </p:cNvGraphicFramePr>
          <p:nvPr>
            <p:extLst>
              <p:ext uri="{D42A27DB-BD31-4B8C-83A1-F6EECF244321}">
                <p14:modId xmlns:p14="http://schemas.microsoft.com/office/powerpoint/2010/main" val="1212120730"/>
              </p:ext>
            </p:extLst>
          </p:nvPr>
        </p:nvGraphicFramePr>
        <p:xfrm>
          <a:off x="1925382" y="2690083"/>
          <a:ext cx="769500" cy="725946"/>
        </p:xfrm>
        <a:graphic>
          <a:graphicData uri="http://schemas.openxmlformats.org/drawingml/2006/table">
            <a:tbl>
              <a:tblPr firstRow="1" bandRow="1"/>
              <a:tblGrid>
                <a:gridCol w="128250">
                  <a:extLst>
                    <a:ext uri="{9D8B030D-6E8A-4147-A177-3AD203B41FA5}">
                      <a16:colId xmlns:a16="http://schemas.microsoft.com/office/drawing/2014/main" val="41108396"/>
                    </a:ext>
                  </a:extLst>
                </a:gridCol>
                <a:gridCol w="128250">
                  <a:extLst>
                    <a:ext uri="{9D8B030D-6E8A-4147-A177-3AD203B41FA5}">
                      <a16:colId xmlns:a16="http://schemas.microsoft.com/office/drawing/2014/main" val="3019223510"/>
                    </a:ext>
                  </a:extLst>
                </a:gridCol>
                <a:gridCol w="128250">
                  <a:extLst>
                    <a:ext uri="{9D8B030D-6E8A-4147-A177-3AD203B41FA5}">
                      <a16:colId xmlns:a16="http://schemas.microsoft.com/office/drawing/2014/main" val="3792206212"/>
                    </a:ext>
                  </a:extLst>
                </a:gridCol>
                <a:gridCol w="128250">
                  <a:extLst>
                    <a:ext uri="{9D8B030D-6E8A-4147-A177-3AD203B41FA5}">
                      <a16:colId xmlns:a16="http://schemas.microsoft.com/office/drawing/2014/main" val="2419927499"/>
                    </a:ext>
                  </a:extLst>
                </a:gridCol>
                <a:gridCol w="128250">
                  <a:extLst>
                    <a:ext uri="{9D8B030D-6E8A-4147-A177-3AD203B41FA5}">
                      <a16:colId xmlns:a16="http://schemas.microsoft.com/office/drawing/2014/main" val="645864278"/>
                    </a:ext>
                  </a:extLst>
                </a:gridCol>
                <a:gridCol w="128250">
                  <a:extLst>
                    <a:ext uri="{9D8B030D-6E8A-4147-A177-3AD203B41FA5}">
                      <a16:colId xmlns:a16="http://schemas.microsoft.com/office/drawing/2014/main" val="2129228856"/>
                    </a:ext>
                  </a:extLst>
                </a:gridCol>
              </a:tblGrid>
              <a:tr h="12099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zh-CN" altLang="en-US" sz="400" dirty="0"/>
                    </a:p>
                  </a:txBody>
                  <a:tcPr marL="34621" marR="34621" marT="17311" marB="17311">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zh-CN" altLang="en-US" sz="400" dirty="0"/>
                    </a:p>
                  </a:txBody>
                  <a:tcPr marL="34621" marR="34621" marT="17311" marB="17311">
                    <a:lnL w="12700" cmpd="sng">
                      <a:noFill/>
                    </a:lnL>
                    <a:lnR w="12700" cmpd="sng">
                      <a:noFill/>
                    </a:lnR>
                    <a:lnT w="12700" cmpd="sng">
                      <a:noFill/>
                    </a:lnT>
                    <a:lnB w="38100" cmpd="sng">
                      <a:noFill/>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zh-CN" altLang="en-US" sz="400" dirty="0"/>
                    </a:p>
                  </a:txBody>
                  <a:tcPr marL="34621" marR="34621" marT="17311" marB="17311">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zh-CN" altLang="en-US" sz="400" dirty="0"/>
                    </a:p>
                  </a:txBody>
                  <a:tcPr marL="34621" marR="34621" marT="17311" marB="17311">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DAE3F3"/>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zh-CN" altLang="en-US" sz="400" dirty="0"/>
                    </a:p>
                  </a:txBody>
                  <a:tcPr marL="34621" marR="34621" marT="17311" marB="17311">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zh-CN" altLang="en-US" sz="400" dirty="0"/>
                    </a:p>
                  </a:txBody>
                  <a:tcPr marL="34621" marR="34621" marT="17311" marB="17311">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4206781849"/>
                  </a:ext>
                </a:extLst>
              </a:tr>
              <a:tr h="12099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400" dirty="0"/>
                    </a:p>
                  </a:txBody>
                  <a:tcPr marL="34621" marR="34621" marT="17311" marB="17311">
                    <a:lnL w="12700" cmpd="sng">
                      <a:noFill/>
                    </a:lnL>
                    <a:lnR w="12700" cmpd="sng">
                      <a:noFill/>
                    </a:lnR>
                    <a:lnT w="38100" cmpd="sng">
                      <a:noFill/>
                    </a:lnT>
                    <a:lnB w="12700" cmpd="sng">
                      <a:noFill/>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l" defTabSz="914400" rtl="0" eaLnBrk="1" latinLnBrk="0" hangingPunct="1"/>
                      <a:endParaRPr lang="zh-CN" altLang="en-US" sz="400" b="1" kern="1200" dirty="0">
                        <a:solidFill>
                          <a:schemeClr val="lt1"/>
                        </a:solidFill>
                        <a:latin typeface="+mn-lt"/>
                        <a:ea typeface="+mn-ea"/>
                        <a:cs typeface="+mn-cs"/>
                      </a:endParaRPr>
                    </a:p>
                  </a:txBody>
                  <a:tcPr marL="34621" marR="34621" marT="17311" marB="17311">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DAE3F3"/>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l" defTabSz="914400" rtl="0" eaLnBrk="1" latinLnBrk="0" hangingPunct="1"/>
                      <a:endParaRPr lang="zh-CN" altLang="en-US" sz="400" b="1" kern="1200" dirty="0">
                        <a:solidFill>
                          <a:schemeClr val="lt1"/>
                        </a:solidFill>
                        <a:latin typeface="+mn-lt"/>
                        <a:ea typeface="+mn-ea"/>
                        <a:cs typeface="+mn-cs"/>
                      </a:endParaRPr>
                    </a:p>
                  </a:txBody>
                  <a:tcPr marL="34621" marR="34621" marT="17311" marB="17311">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400" dirty="0"/>
                    </a:p>
                  </a:txBody>
                  <a:tcPr marL="34621" marR="34621" marT="17311" marB="17311">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400" dirty="0"/>
                    </a:p>
                  </a:txBody>
                  <a:tcPr marL="34621" marR="34621" marT="17311" marB="17311">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400" dirty="0"/>
                    </a:p>
                  </a:txBody>
                  <a:tcPr marL="34621" marR="34621" marT="17311" marB="17311">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472C4">
                        <a:lumMod val="20000"/>
                        <a:lumOff val="80000"/>
                      </a:srgbClr>
                    </a:solidFill>
                  </a:tcPr>
                </a:tc>
                <a:extLst>
                  <a:ext uri="{0D108BD9-81ED-4DB2-BD59-A6C34878D82A}">
                    <a16:rowId xmlns:a16="http://schemas.microsoft.com/office/drawing/2014/main" val="1785930229"/>
                  </a:ext>
                </a:extLst>
              </a:tr>
              <a:tr h="12099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400" dirty="0"/>
                    </a:p>
                  </a:txBody>
                  <a:tcPr marL="34621" marR="34621" marT="17311" marB="1731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400" dirty="0"/>
                    </a:p>
                  </a:txBody>
                  <a:tcPr marL="34621" marR="34621" marT="17311" marB="1731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400" dirty="0"/>
                    </a:p>
                  </a:txBody>
                  <a:tcPr marL="34621" marR="34621" marT="17311" marB="17311">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Text" lastClr="000000">
                        <a:lumMod val="75000"/>
                        <a:lumOff val="2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400" dirty="0"/>
                    </a:p>
                  </a:txBody>
                  <a:tcPr marL="34621" marR="34621" marT="17311" marB="1731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34621" marR="34621" marT="17311" marB="1731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400" dirty="0"/>
                    </a:p>
                  </a:txBody>
                  <a:tcPr marL="34621" marR="34621" marT="17311" marB="1731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472C4">
                        <a:lumMod val="20000"/>
                        <a:lumOff val="80000"/>
                      </a:srgbClr>
                    </a:solidFill>
                  </a:tcPr>
                </a:tc>
                <a:extLst>
                  <a:ext uri="{0D108BD9-81ED-4DB2-BD59-A6C34878D82A}">
                    <a16:rowId xmlns:a16="http://schemas.microsoft.com/office/drawing/2014/main" val="2098969378"/>
                  </a:ext>
                </a:extLst>
              </a:tr>
              <a:tr h="12099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400" dirty="0"/>
                    </a:p>
                  </a:txBody>
                  <a:tcPr marL="34621" marR="34621" marT="17311" marB="1731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400" dirty="0"/>
                    </a:p>
                  </a:txBody>
                  <a:tcPr marL="34621" marR="34621" marT="17311" marB="1731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400" dirty="0"/>
                    </a:p>
                  </a:txBody>
                  <a:tcPr marL="34621" marR="34621" marT="17311" marB="1731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400" dirty="0"/>
                    </a:p>
                  </a:txBody>
                  <a:tcPr marL="34621" marR="34621" marT="17311" marB="17311">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Text" lastClr="000000">
                        <a:lumMod val="65000"/>
                        <a:lumOff val="3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400" dirty="0"/>
                    </a:p>
                  </a:txBody>
                  <a:tcPr marL="34621" marR="34621" marT="17311" marB="1731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400" dirty="0"/>
                    </a:p>
                  </a:txBody>
                  <a:tcPr marL="34621" marR="34621" marT="17311" marB="1731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472C4">
                        <a:lumMod val="20000"/>
                        <a:lumOff val="80000"/>
                      </a:srgbClr>
                    </a:solidFill>
                  </a:tcPr>
                </a:tc>
                <a:extLst>
                  <a:ext uri="{0D108BD9-81ED-4DB2-BD59-A6C34878D82A}">
                    <a16:rowId xmlns:a16="http://schemas.microsoft.com/office/drawing/2014/main" val="1046093797"/>
                  </a:ext>
                </a:extLst>
              </a:tr>
              <a:tr h="12099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400" dirty="0"/>
                    </a:p>
                  </a:txBody>
                  <a:tcPr marL="34621" marR="34621" marT="17311" marB="17311">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Text" lastClr="000000">
                        <a:lumMod val="95000"/>
                        <a:lumOff val="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400" dirty="0"/>
                    </a:p>
                  </a:txBody>
                  <a:tcPr marL="34621" marR="34621" marT="17311" marB="1731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400" dirty="0"/>
                    </a:p>
                  </a:txBody>
                  <a:tcPr marL="34621" marR="34621" marT="17311" marB="1731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400" dirty="0"/>
                    </a:p>
                  </a:txBody>
                  <a:tcPr marL="34621" marR="34621" marT="17311" marB="1731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400" dirty="0"/>
                    </a:p>
                  </a:txBody>
                  <a:tcPr marL="34621" marR="34621" marT="17311" marB="1731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400" dirty="0"/>
                    </a:p>
                  </a:txBody>
                  <a:tcPr marL="34621" marR="34621" marT="17311" marB="1731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472C4">
                        <a:lumMod val="20000"/>
                        <a:lumOff val="80000"/>
                      </a:srgbClr>
                    </a:solidFill>
                  </a:tcPr>
                </a:tc>
                <a:extLst>
                  <a:ext uri="{0D108BD9-81ED-4DB2-BD59-A6C34878D82A}">
                    <a16:rowId xmlns:a16="http://schemas.microsoft.com/office/drawing/2014/main" val="1980287920"/>
                  </a:ext>
                </a:extLst>
              </a:tr>
              <a:tr h="12099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400" dirty="0"/>
                    </a:p>
                  </a:txBody>
                  <a:tcPr marL="34621" marR="34621" marT="17311" marB="1731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400" dirty="0"/>
                    </a:p>
                  </a:txBody>
                  <a:tcPr marL="34621" marR="34621" marT="17311" marB="1731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AE3F3"/>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400" dirty="0"/>
                    </a:p>
                  </a:txBody>
                  <a:tcPr marL="34621" marR="34621" marT="17311" marB="1731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400" dirty="0"/>
                    </a:p>
                  </a:txBody>
                  <a:tcPr marL="34621" marR="34621" marT="17311" marB="1731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400" dirty="0"/>
                    </a:p>
                  </a:txBody>
                  <a:tcPr marL="34621" marR="34621" marT="17311" marB="1731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400" dirty="0"/>
                    </a:p>
                  </a:txBody>
                  <a:tcPr marL="34621" marR="34621" marT="17311" marB="17311">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Text" lastClr="000000">
                        <a:lumMod val="65000"/>
                        <a:lumOff val="35000"/>
                      </a:sysClr>
                    </a:solidFill>
                  </a:tcPr>
                </a:tc>
                <a:extLst>
                  <a:ext uri="{0D108BD9-81ED-4DB2-BD59-A6C34878D82A}">
                    <a16:rowId xmlns:a16="http://schemas.microsoft.com/office/drawing/2014/main" val="3302543203"/>
                  </a:ext>
                </a:extLst>
              </a:tr>
            </a:tbl>
          </a:graphicData>
        </a:graphic>
      </p:graphicFrame>
      <p:sp>
        <p:nvSpPr>
          <p:cNvPr id="173" name="矩形 172">
            <a:extLst>
              <a:ext uri="{FF2B5EF4-FFF2-40B4-BE49-F238E27FC236}">
                <a16:creationId xmlns:a16="http://schemas.microsoft.com/office/drawing/2014/main" id="{840C52B4-1BAB-4BDD-A788-68C051679197}"/>
              </a:ext>
            </a:extLst>
          </p:cNvPr>
          <p:cNvSpPr/>
          <p:nvPr/>
        </p:nvSpPr>
        <p:spPr>
          <a:xfrm>
            <a:off x="1920537" y="2690083"/>
            <a:ext cx="769500" cy="718063"/>
          </a:xfrm>
          <a:prstGeom prst="rect">
            <a:avLst/>
          </a:prstGeom>
          <a:noFill/>
          <a:ln w="31750" cap="flat" cmpd="sng" algn="ctr">
            <a:solidFill>
              <a:srgbClr val="ED7D31">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aphicFrame>
        <p:nvGraphicFramePr>
          <p:cNvPr id="174" name="表格 10">
            <a:extLst>
              <a:ext uri="{FF2B5EF4-FFF2-40B4-BE49-F238E27FC236}">
                <a16:creationId xmlns:a16="http://schemas.microsoft.com/office/drawing/2014/main" id="{A55574AC-C1CA-4AB6-A567-5441E7DA8751}"/>
              </a:ext>
            </a:extLst>
          </p:cNvPr>
          <p:cNvGraphicFramePr>
            <a:graphicFrameLocks noGrp="1" noChangeAspect="1"/>
          </p:cNvGraphicFramePr>
          <p:nvPr>
            <p:extLst>
              <p:ext uri="{D42A27DB-BD31-4B8C-83A1-F6EECF244321}">
                <p14:modId xmlns:p14="http://schemas.microsoft.com/office/powerpoint/2010/main" val="3612754404"/>
              </p:ext>
            </p:extLst>
          </p:nvPr>
        </p:nvGraphicFramePr>
        <p:xfrm>
          <a:off x="2053547" y="2812201"/>
          <a:ext cx="773430" cy="728136"/>
        </p:xfrm>
        <a:graphic>
          <a:graphicData uri="http://schemas.openxmlformats.org/drawingml/2006/table">
            <a:tbl>
              <a:tblPr firstRow="1" bandRow="1"/>
              <a:tblGrid>
                <a:gridCol w="136907">
                  <a:extLst>
                    <a:ext uri="{9D8B030D-6E8A-4147-A177-3AD203B41FA5}">
                      <a16:colId xmlns:a16="http://schemas.microsoft.com/office/drawing/2014/main" val="41108396"/>
                    </a:ext>
                  </a:extLst>
                </a:gridCol>
                <a:gridCol w="120903">
                  <a:extLst>
                    <a:ext uri="{9D8B030D-6E8A-4147-A177-3AD203B41FA5}">
                      <a16:colId xmlns:a16="http://schemas.microsoft.com/office/drawing/2014/main" val="3019223510"/>
                    </a:ext>
                  </a:extLst>
                </a:gridCol>
                <a:gridCol w="128905">
                  <a:extLst>
                    <a:ext uri="{9D8B030D-6E8A-4147-A177-3AD203B41FA5}">
                      <a16:colId xmlns:a16="http://schemas.microsoft.com/office/drawing/2014/main" val="3792206212"/>
                    </a:ext>
                  </a:extLst>
                </a:gridCol>
                <a:gridCol w="128905">
                  <a:extLst>
                    <a:ext uri="{9D8B030D-6E8A-4147-A177-3AD203B41FA5}">
                      <a16:colId xmlns:a16="http://schemas.microsoft.com/office/drawing/2014/main" val="2419927499"/>
                    </a:ext>
                  </a:extLst>
                </a:gridCol>
                <a:gridCol w="128905">
                  <a:extLst>
                    <a:ext uri="{9D8B030D-6E8A-4147-A177-3AD203B41FA5}">
                      <a16:colId xmlns:a16="http://schemas.microsoft.com/office/drawing/2014/main" val="645864278"/>
                    </a:ext>
                  </a:extLst>
                </a:gridCol>
                <a:gridCol w="128905">
                  <a:extLst>
                    <a:ext uri="{9D8B030D-6E8A-4147-A177-3AD203B41FA5}">
                      <a16:colId xmlns:a16="http://schemas.microsoft.com/office/drawing/2014/main" val="2129228856"/>
                    </a:ext>
                  </a:extLst>
                </a:gridCol>
              </a:tblGrid>
              <a:tr h="11604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zh-CN" altLang="en-US" sz="500" dirty="0"/>
                    </a:p>
                  </a:txBody>
                  <a:tcPr marL="45157" marR="45157" marT="22578" marB="22578">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7BCC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zh-CN" altLang="en-US" sz="500" dirty="0"/>
                    </a:p>
                  </a:txBody>
                  <a:tcPr marL="45157" marR="45157" marT="22578" marB="22578">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2B8CBE"/>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zh-CN" altLang="en-US" sz="500" dirty="0"/>
                    </a:p>
                  </a:txBody>
                  <a:tcPr marL="45157" marR="45157" marT="22578" marB="22578">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7FCF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zh-CN" altLang="en-US" sz="500" dirty="0"/>
                    </a:p>
                  </a:txBody>
                  <a:tcPr marL="45157" marR="45157" marT="22578" marB="22578">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0F3DB"/>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zh-CN" altLang="en-US" sz="500" dirty="0"/>
                    </a:p>
                  </a:txBody>
                  <a:tcPr marL="45157" marR="45157" marT="22578" marB="22578">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A8DDB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zh-CN" altLang="en-US" sz="500" dirty="0"/>
                    </a:p>
                  </a:txBody>
                  <a:tcPr marL="45157" marR="45157" marT="22578" marB="22578">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2B8CBE"/>
                    </a:solidFill>
                  </a:tcPr>
                </a:tc>
                <a:extLst>
                  <a:ext uri="{0D108BD9-81ED-4DB2-BD59-A6C34878D82A}">
                    <a16:rowId xmlns:a16="http://schemas.microsoft.com/office/drawing/2014/main" val="4206781849"/>
                  </a:ext>
                </a:extLst>
              </a:tr>
              <a:tr h="11750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500" dirty="0"/>
                    </a:p>
                  </a:txBody>
                  <a:tcPr marL="45157" marR="45157" marT="22578" marB="22578">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2B8CBE"/>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l" defTabSz="914400" rtl="0" eaLnBrk="1" latinLnBrk="0" hangingPunct="1"/>
                      <a:endParaRPr lang="zh-CN" altLang="en-US" sz="500" b="1" kern="1200" dirty="0">
                        <a:solidFill>
                          <a:schemeClr val="lt1"/>
                        </a:solidFill>
                        <a:latin typeface="+mn-lt"/>
                        <a:ea typeface="+mn-ea"/>
                        <a:cs typeface="+mn-cs"/>
                      </a:endParaRPr>
                    </a:p>
                  </a:txBody>
                  <a:tcPr marL="45157" marR="45157" marT="22578" marB="22578">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7BCCC4"/>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l" defTabSz="914400" rtl="0" eaLnBrk="1" latinLnBrk="0" hangingPunct="1"/>
                      <a:endParaRPr lang="zh-CN" altLang="en-US" sz="500" b="1" kern="1200" dirty="0">
                        <a:solidFill>
                          <a:schemeClr val="lt1"/>
                        </a:solidFill>
                        <a:latin typeface="+mn-lt"/>
                        <a:ea typeface="+mn-ea"/>
                        <a:cs typeface="+mn-cs"/>
                      </a:endParaRPr>
                    </a:p>
                  </a:txBody>
                  <a:tcPr marL="45157" marR="45157" marT="22578" marB="22578">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8589E"/>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500" dirty="0"/>
                    </a:p>
                  </a:txBody>
                  <a:tcPr marL="45157" marR="45157" marT="22578" marB="22578">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7FC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500" dirty="0"/>
                    </a:p>
                  </a:txBody>
                  <a:tcPr marL="45157" marR="45157" marT="22578" marB="22578">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CCEBC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500" dirty="0"/>
                    </a:p>
                  </a:txBody>
                  <a:tcPr marL="45157" marR="45157" marT="22578" marB="22578">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E0F3DB"/>
                    </a:solidFill>
                  </a:tcPr>
                </a:tc>
                <a:extLst>
                  <a:ext uri="{0D108BD9-81ED-4DB2-BD59-A6C34878D82A}">
                    <a16:rowId xmlns:a16="http://schemas.microsoft.com/office/drawing/2014/main" val="1785930229"/>
                  </a:ext>
                </a:extLst>
              </a:tr>
              <a:tr h="11750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500" dirty="0"/>
                    </a:p>
                  </a:txBody>
                  <a:tcPr marL="45157" marR="45157" marT="22578" marB="2257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7FC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500" dirty="0"/>
                    </a:p>
                  </a:txBody>
                  <a:tcPr marL="45157" marR="45157" marT="22578" marB="2257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A8DDB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500" dirty="0"/>
                    </a:p>
                  </a:txBody>
                  <a:tcPr marL="45157" marR="45157" marT="22578" marB="2257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8589E"/>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500" dirty="0"/>
                    </a:p>
                  </a:txBody>
                  <a:tcPr marL="45157" marR="45157" marT="22578" marB="2257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8589E"/>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400" dirty="0"/>
                    </a:p>
                  </a:txBody>
                  <a:tcPr marL="45157" marR="45157" marT="22578" marB="2257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8589E"/>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500" dirty="0"/>
                    </a:p>
                  </a:txBody>
                  <a:tcPr marL="45157" marR="45157" marT="22578" marB="2257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7FCF0"/>
                    </a:solidFill>
                  </a:tcPr>
                </a:tc>
                <a:extLst>
                  <a:ext uri="{0D108BD9-81ED-4DB2-BD59-A6C34878D82A}">
                    <a16:rowId xmlns:a16="http://schemas.microsoft.com/office/drawing/2014/main" val="2098969378"/>
                  </a:ext>
                </a:extLst>
              </a:tr>
              <a:tr h="11750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500" dirty="0"/>
                    </a:p>
                  </a:txBody>
                  <a:tcPr marL="45157" marR="45157" marT="22578" marB="2257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0F3DB"/>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500" dirty="0"/>
                    </a:p>
                  </a:txBody>
                  <a:tcPr marL="45157" marR="45157" marT="22578" marB="2257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7FC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500" dirty="0"/>
                    </a:p>
                  </a:txBody>
                  <a:tcPr marL="45157" marR="45157" marT="22578" marB="2257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8589E"/>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500" dirty="0"/>
                    </a:p>
                  </a:txBody>
                  <a:tcPr marL="45157" marR="45157" marT="22578" marB="2257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B8CBE"/>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500" dirty="0"/>
                    </a:p>
                  </a:txBody>
                  <a:tcPr marL="45157" marR="45157" marT="22578" marB="2257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7FC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500" dirty="0"/>
                    </a:p>
                  </a:txBody>
                  <a:tcPr marL="45157" marR="45157" marT="22578" marB="2257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B8CBE"/>
                    </a:solidFill>
                  </a:tcPr>
                </a:tc>
                <a:extLst>
                  <a:ext uri="{0D108BD9-81ED-4DB2-BD59-A6C34878D82A}">
                    <a16:rowId xmlns:a16="http://schemas.microsoft.com/office/drawing/2014/main" val="1046093797"/>
                  </a:ext>
                </a:extLst>
              </a:tr>
              <a:tr h="11750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500" dirty="0"/>
                    </a:p>
                  </a:txBody>
                  <a:tcPr marL="45157" marR="45157" marT="22578" marB="2257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8589E"/>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500" dirty="0"/>
                    </a:p>
                  </a:txBody>
                  <a:tcPr marL="45157" marR="45157" marT="22578" marB="2257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CEBC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500" dirty="0"/>
                    </a:p>
                  </a:txBody>
                  <a:tcPr marL="45157" marR="45157" marT="22578" marB="2257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8589E"/>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500" dirty="0"/>
                    </a:p>
                  </a:txBody>
                  <a:tcPr marL="45157" marR="45157" marT="22578" marB="2257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7FC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500" dirty="0"/>
                    </a:p>
                  </a:txBody>
                  <a:tcPr marL="45157" marR="45157" marT="22578" marB="2257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BCCC4"/>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500" dirty="0"/>
                    </a:p>
                  </a:txBody>
                  <a:tcPr marL="45157" marR="45157" marT="22578" marB="2257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A8DDB5"/>
                    </a:solidFill>
                  </a:tcPr>
                </a:tc>
                <a:extLst>
                  <a:ext uri="{0D108BD9-81ED-4DB2-BD59-A6C34878D82A}">
                    <a16:rowId xmlns:a16="http://schemas.microsoft.com/office/drawing/2014/main" val="1980287920"/>
                  </a:ext>
                </a:extLst>
              </a:tr>
              <a:tr h="11750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500" dirty="0"/>
                    </a:p>
                  </a:txBody>
                  <a:tcPr marL="45157" marR="45157" marT="22578" marB="2257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B8CBE"/>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500" dirty="0"/>
                    </a:p>
                  </a:txBody>
                  <a:tcPr marL="45157" marR="45157" marT="22578" marB="2257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0F3DB"/>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500" dirty="0"/>
                    </a:p>
                  </a:txBody>
                  <a:tcPr marL="45157" marR="45157" marT="22578" marB="2257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7FC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500" dirty="0"/>
                    </a:p>
                  </a:txBody>
                  <a:tcPr marL="45157" marR="45157" marT="22578" marB="2257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B8CBE"/>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500" dirty="0"/>
                    </a:p>
                  </a:txBody>
                  <a:tcPr marL="45157" marR="45157" marT="22578" marB="2257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A8DDB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500" dirty="0"/>
                    </a:p>
                  </a:txBody>
                  <a:tcPr marL="45157" marR="45157" marT="22578" marB="2257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BCCC4"/>
                    </a:solidFill>
                  </a:tcPr>
                </a:tc>
                <a:extLst>
                  <a:ext uri="{0D108BD9-81ED-4DB2-BD59-A6C34878D82A}">
                    <a16:rowId xmlns:a16="http://schemas.microsoft.com/office/drawing/2014/main" val="3302543203"/>
                  </a:ext>
                </a:extLst>
              </a:tr>
            </a:tbl>
          </a:graphicData>
        </a:graphic>
      </p:graphicFrame>
      <p:graphicFrame>
        <p:nvGraphicFramePr>
          <p:cNvPr id="175" name="表格 10">
            <a:extLst>
              <a:ext uri="{FF2B5EF4-FFF2-40B4-BE49-F238E27FC236}">
                <a16:creationId xmlns:a16="http://schemas.microsoft.com/office/drawing/2014/main" id="{22C47F6C-61B7-4250-A69B-558F36C377C1}"/>
              </a:ext>
            </a:extLst>
          </p:cNvPr>
          <p:cNvGraphicFramePr>
            <a:graphicFrameLocks noGrp="1"/>
          </p:cNvGraphicFramePr>
          <p:nvPr>
            <p:extLst>
              <p:ext uri="{D42A27DB-BD31-4B8C-83A1-F6EECF244321}">
                <p14:modId xmlns:p14="http://schemas.microsoft.com/office/powerpoint/2010/main" val="582366698"/>
              </p:ext>
            </p:extLst>
          </p:nvPr>
        </p:nvGraphicFramePr>
        <p:xfrm>
          <a:off x="2053547" y="4200064"/>
          <a:ext cx="769134" cy="747492"/>
        </p:xfrm>
        <a:graphic>
          <a:graphicData uri="http://schemas.openxmlformats.org/drawingml/2006/table">
            <a:tbl>
              <a:tblPr firstRow="1" bandRow="1"/>
              <a:tblGrid>
                <a:gridCol w="128189">
                  <a:extLst>
                    <a:ext uri="{9D8B030D-6E8A-4147-A177-3AD203B41FA5}">
                      <a16:colId xmlns:a16="http://schemas.microsoft.com/office/drawing/2014/main" val="3019223510"/>
                    </a:ext>
                  </a:extLst>
                </a:gridCol>
                <a:gridCol w="128189">
                  <a:extLst>
                    <a:ext uri="{9D8B030D-6E8A-4147-A177-3AD203B41FA5}">
                      <a16:colId xmlns:a16="http://schemas.microsoft.com/office/drawing/2014/main" val="3792206212"/>
                    </a:ext>
                  </a:extLst>
                </a:gridCol>
                <a:gridCol w="128189">
                  <a:extLst>
                    <a:ext uri="{9D8B030D-6E8A-4147-A177-3AD203B41FA5}">
                      <a16:colId xmlns:a16="http://schemas.microsoft.com/office/drawing/2014/main" val="2419927499"/>
                    </a:ext>
                  </a:extLst>
                </a:gridCol>
                <a:gridCol w="128189">
                  <a:extLst>
                    <a:ext uri="{9D8B030D-6E8A-4147-A177-3AD203B41FA5}">
                      <a16:colId xmlns:a16="http://schemas.microsoft.com/office/drawing/2014/main" val="645864278"/>
                    </a:ext>
                  </a:extLst>
                </a:gridCol>
                <a:gridCol w="128189">
                  <a:extLst>
                    <a:ext uri="{9D8B030D-6E8A-4147-A177-3AD203B41FA5}">
                      <a16:colId xmlns:a16="http://schemas.microsoft.com/office/drawing/2014/main" val="2129228856"/>
                    </a:ext>
                  </a:extLst>
                </a:gridCol>
                <a:gridCol w="128189">
                  <a:extLst>
                    <a:ext uri="{9D8B030D-6E8A-4147-A177-3AD203B41FA5}">
                      <a16:colId xmlns:a16="http://schemas.microsoft.com/office/drawing/2014/main" val="1614629436"/>
                    </a:ext>
                  </a:extLst>
                </a:gridCol>
              </a:tblGrid>
              <a:tr h="12029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zh-CN" altLang="en-US" sz="500" dirty="0"/>
                    </a:p>
                  </a:txBody>
                  <a:tcPr marL="48383" marR="48383" marT="24191" marB="24191">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2B8CBE"/>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zh-CN" altLang="en-US" sz="500" dirty="0"/>
                    </a:p>
                  </a:txBody>
                  <a:tcPr marL="48383" marR="48383" marT="24191" marB="24191">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7FCF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zh-CN" altLang="en-US" sz="500" dirty="0"/>
                    </a:p>
                  </a:txBody>
                  <a:tcPr marL="48383" marR="48383" marT="24191" marB="24191">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0F3DB"/>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zh-CN" altLang="en-US" sz="500" dirty="0"/>
                    </a:p>
                  </a:txBody>
                  <a:tcPr marL="48383" marR="48383" marT="24191" marB="24191">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7FCF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zh-CN" altLang="en-US" sz="500" dirty="0"/>
                    </a:p>
                  </a:txBody>
                  <a:tcPr marL="48383" marR="48383" marT="24191" marB="24191">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0F3DB"/>
                    </a:solidFill>
                  </a:tcPr>
                </a:tc>
                <a:tc>
                  <a:txBody>
                    <a:bodyPr/>
                    <a:lstStyle>
                      <a:lvl1pPr marL="0" algn="l" defTabSz="914400" rtl="0" eaLnBrk="1" latinLnBrk="0" hangingPunct="1">
                        <a:defRPr sz="1800" kern="1200">
                          <a:solidFill>
                            <a:schemeClr val="tx1"/>
                          </a:solidFill>
                          <a:latin typeface="等线" panose="020F0502020204030204"/>
                        </a:defRPr>
                      </a:lvl1pPr>
                      <a:lvl2pPr marL="457200" algn="l" defTabSz="914400" rtl="0" eaLnBrk="1" latinLnBrk="0" hangingPunct="1">
                        <a:defRPr sz="1800" kern="1200">
                          <a:solidFill>
                            <a:schemeClr val="tx1"/>
                          </a:solidFill>
                          <a:latin typeface="等线" panose="020F0502020204030204"/>
                        </a:defRPr>
                      </a:lvl2pPr>
                      <a:lvl3pPr marL="914400" algn="l" defTabSz="914400" rtl="0" eaLnBrk="1" latinLnBrk="0" hangingPunct="1">
                        <a:defRPr sz="1800" kern="1200">
                          <a:solidFill>
                            <a:schemeClr val="tx1"/>
                          </a:solidFill>
                          <a:latin typeface="等线" panose="020F0502020204030204"/>
                        </a:defRPr>
                      </a:lvl3pPr>
                      <a:lvl4pPr marL="1371600" algn="l" defTabSz="914400" rtl="0" eaLnBrk="1" latinLnBrk="0" hangingPunct="1">
                        <a:defRPr sz="1800" kern="1200">
                          <a:solidFill>
                            <a:schemeClr val="tx1"/>
                          </a:solidFill>
                          <a:latin typeface="等线" panose="020F0502020204030204"/>
                        </a:defRPr>
                      </a:lvl4pPr>
                      <a:lvl5pPr marL="1828800" algn="l" defTabSz="914400" rtl="0" eaLnBrk="1" latinLnBrk="0" hangingPunct="1">
                        <a:defRPr sz="1800" kern="1200">
                          <a:solidFill>
                            <a:schemeClr val="tx1"/>
                          </a:solidFill>
                          <a:latin typeface="等线" panose="020F0502020204030204"/>
                        </a:defRPr>
                      </a:lvl5pPr>
                      <a:lvl6pPr marL="2286000" algn="l" defTabSz="914400" rtl="0" eaLnBrk="1" latinLnBrk="0" hangingPunct="1">
                        <a:defRPr sz="1800" kern="1200">
                          <a:solidFill>
                            <a:schemeClr val="tx1"/>
                          </a:solidFill>
                          <a:latin typeface="等线" panose="020F0502020204030204"/>
                        </a:defRPr>
                      </a:lvl6pPr>
                      <a:lvl7pPr marL="2743200" algn="l" defTabSz="914400" rtl="0" eaLnBrk="1" latinLnBrk="0" hangingPunct="1">
                        <a:defRPr sz="1800" kern="1200">
                          <a:solidFill>
                            <a:schemeClr val="tx1"/>
                          </a:solidFill>
                          <a:latin typeface="等线" panose="020F0502020204030204"/>
                        </a:defRPr>
                      </a:lvl7pPr>
                      <a:lvl8pPr marL="3200400" algn="l" defTabSz="914400" rtl="0" eaLnBrk="1" latinLnBrk="0" hangingPunct="1">
                        <a:defRPr sz="1800" kern="1200">
                          <a:solidFill>
                            <a:schemeClr val="tx1"/>
                          </a:solidFill>
                          <a:latin typeface="等线" panose="020F0502020204030204"/>
                        </a:defRPr>
                      </a:lvl8pPr>
                      <a:lvl9pPr marL="3657600" algn="l" defTabSz="914400" rtl="0" eaLnBrk="1" latinLnBrk="0" hangingPunct="1">
                        <a:defRPr sz="1800" kern="1200">
                          <a:solidFill>
                            <a:schemeClr val="tx1"/>
                          </a:solidFill>
                          <a:latin typeface="等线" panose="020F0502020204030204"/>
                        </a:defRPr>
                      </a:lvl9pPr>
                    </a:lstStyle>
                    <a:p>
                      <a:endParaRPr lang="zh-CN" altLang="en-US" sz="500" dirty="0"/>
                    </a:p>
                  </a:txBody>
                  <a:tcPr marL="48383" marR="48383" marT="24191" marB="24191">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0F3DB"/>
                    </a:solidFill>
                  </a:tcPr>
                </a:tc>
                <a:extLst>
                  <a:ext uri="{0D108BD9-81ED-4DB2-BD59-A6C34878D82A}">
                    <a16:rowId xmlns:a16="http://schemas.microsoft.com/office/drawing/2014/main" val="4206781849"/>
                  </a:ext>
                </a:extLst>
              </a:tr>
              <a:tr h="12156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l" defTabSz="914400" rtl="0" eaLnBrk="1" latinLnBrk="0" hangingPunct="1"/>
                      <a:endParaRPr lang="zh-CN" altLang="en-US" sz="500" b="1" kern="1200" dirty="0">
                        <a:solidFill>
                          <a:schemeClr val="lt1"/>
                        </a:solidFill>
                        <a:latin typeface="+mn-lt"/>
                        <a:ea typeface="+mn-ea"/>
                        <a:cs typeface="+mn-cs"/>
                      </a:endParaRPr>
                    </a:p>
                  </a:txBody>
                  <a:tcPr marL="48383" marR="48383" marT="24191" marB="24191">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7BCCC4"/>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l" defTabSz="914400" rtl="0" eaLnBrk="1" latinLnBrk="0" hangingPunct="1"/>
                      <a:endParaRPr lang="zh-CN" altLang="en-US" sz="500" b="1" kern="1200" dirty="0">
                        <a:solidFill>
                          <a:schemeClr val="lt1"/>
                        </a:solidFill>
                        <a:latin typeface="+mn-lt"/>
                        <a:ea typeface="+mn-ea"/>
                        <a:cs typeface="+mn-cs"/>
                      </a:endParaRPr>
                    </a:p>
                  </a:txBody>
                  <a:tcPr marL="48383" marR="48383" marT="24191" marB="24191">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8589E"/>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500" dirty="0"/>
                    </a:p>
                  </a:txBody>
                  <a:tcPr marL="48383" marR="48383" marT="24191" marB="24191">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7FC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500" dirty="0"/>
                    </a:p>
                  </a:txBody>
                  <a:tcPr marL="48383" marR="48383" marT="24191" marB="24191">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7FC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500" dirty="0"/>
                    </a:p>
                  </a:txBody>
                  <a:tcPr marL="48383" marR="48383" marT="24191" marB="24191">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E0F3DB"/>
                    </a:solidFill>
                  </a:tcPr>
                </a:tc>
                <a:tc>
                  <a:txBody>
                    <a:bodyPr/>
                    <a:lstStyle>
                      <a:lvl1pPr marL="0" algn="l" defTabSz="914400" rtl="0" eaLnBrk="1" latinLnBrk="0" hangingPunct="1">
                        <a:defRPr sz="1800" kern="1200">
                          <a:solidFill>
                            <a:schemeClr val="tx1"/>
                          </a:solidFill>
                          <a:latin typeface="等线" panose="020F0502020204030204"/>
                        </a:defRPr>
                      </a:lvl1pPr>
                      <a:lvl2pPr marL="457200" algn="l" defTabSz="914400" rtl="0" eaLnBrk="1" latinLnBrk="0" hangingPunct="1">
                        <a:defRPr sz="1800" kern="1200">
                          <a:solidFill>
                            <a:schemeClr val="tx1"/>
                          </a:solidFill>
                          <a:latin typeface="等线" panose="020F0502020204030204"/>
                        </a:defRPr>
                      </a:lvl2pPr>
                      <a:lvl3pPr marL="914400" algn="l" defTabSz="914400" rtl="0" eaLnBrk="1" latinLnBrk="0" hangingPunct="1">
                        <a:defRPr sz="1800" kern="1200">
                          <a:solidFill>
                            <a:schemeClr val="tx1"/>
                          </a:solidFill>
                          <a:latin typeface="等线" panose="020F0502020204030204"/>
                        </a:defRPr>
                      </a:lvl3pPr>
                      <a:lvl4pPr marL="1371600" algn="l" defTabSz="914400" rtl="0" eaLnBrk="1" latinLnBrk="0" hangingPunct="1">
                        <a:defRPr sz="1800" kern="1200">
                          <a:solidFill>
                            <a:schemeClr val="tx1"/>
                          </a:solidFill>
                          <a:latin typeface="等线" panose="020F0502020204030204"/>
                        </a:defRPr>
                      </a:lvl4pPr>
                      <a:lvl5pPr marL="1828800" algn="l" defTabSz="914400" rtl="0" eaLnBrk="1" latinLnBrk="0" hangingPunct="1">
                        <a:defRPr sz="1800" kern="1200">
                          <a:solidFill>
                            <a:schemeClr val="tx1"/>
                          </a:solidFill>
                          <a:latin typeface="等线" panose="020F0502020204030204"/>
                        </a:defRPr>
                      </a:lvl5pPr>
                      <a:lvl6pPr marL="2286000" algn="l" defTabSz="914400" rtl="0" eaLnBrk="1" latinLnBrk="0" hangingPunct="1">
                        <a:defRPr sz="1800" kern="1200">
                          <a:solidFill>
                            <a:schemeClr val="tx1"/>
                          </a:solidFill>
                          <a:latin typeface="等线" panose="020F0502020204030204"/>
                        </a:defRPr>
                      </a:lvl6pPr>
                      <a:lvl7pPr marL="2743200" algn="l" defTabSz="914400" rtl="0" eaLnBrk="1" latinLnBrk="0" hangingPunct="1">
                        <a:defRPr sz="1800" kern="1200">
                          <a:solidFill>
                            <a:schemeClr val="tx1"/>
                          </a:solidFill>
                          <a:latin typeface="等线" panose="020F0502020204030204"/>
                        </a:defRPr>
                      </a:lvl7pPr>
                      <a:lvl8pPr marL="3200400" algn="l" defTabSz="914400" rtl="0" eaLnBrk="1" latinLnBrk="0" hangingPunct="1">
                        <a:defRPr sz="1800" kern="1200">
                          <a:solidFill>
                            <a:schemeClr val="tx1"/>
                          </a:solidFill>
                          <a:latin typeface="等线" panose="020F0502020204030204"/>
                        </a:defRPr>
                      </a:lvl8pPr>
                      <a:lvl9pPr marL="3657600" algn="l" defTabSz="914400" rtl="0" eaLnBrk="1" latinLnBrk="0" hangingPunct="1">
                        <a:defRPr sz="1800" kern="1200">
                          <a:solidFill>
                            <a:schemeClr val="tx1"/>
                          </a:solidFill>
                          <a:latin typeface="等线" panose="020F0502020204030204"/>
                        </a:defRPr>
                      </a:lvl9pPr>
                    </a:lstStyle>
                    <a:p>
                      <a:endParaRPr lang="zh-CN" altLang="en-US" sz="500" dirty="0"/>
                    </a:p>
                  </a:txBody>
                  <a:tcPr marL="48383" marR="48383" marT="24191" marB="24191">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7FCF0"/>
                    </a:solidFill>
                  </a:tcPr>
                </a:tc>
                <a:extLst>
                  <a:ext uri="{0D108BD9-81ED-4DB2-BD59-A6C34878D82A}">
                    <a16:rowId xmlns:a16="http://schemas.microsoft.com/office/drawing/2014/main" val="1785930229"/>
                  </a:ext>
                </a:extLst>
              </a:tr>
              <a:tr h="12156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500" dirty="0"/>
                    </a:p>
                  </a:txBody>
                  <a:tcPr marL="48383" marR="48383" marT="24191" marB="2419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A8DDB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500" dirty="0"/>
                    </a:p>
                  </a:txBody>
                  <a:tcPr marL="48383" marR="48383" marT="24191" marB="2419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8589E"/>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500" dirty="0"/>
                    </a:p>
                  </a:txBody>
                  <a:tcPr marL="48383" marR="48383" marT="24191" marB="2419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8589E"/>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400" dirty="0"/>
                    </a:p>
                  </a:txBody>
                  <a:tcPr marL="48383" marR="48383" marT="24191" marB="2419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8589E"/>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500" dirty="0"/>
                    </a:p>
                  </a:txBody>
                  <a:tcPr marL="48383" marR="48383" marT="24191" marB="2419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7FCF0"/>
                    </a:solidFill>
                  </a:tcPr>
                </a:tc>
                <a:tc>
                  <a:txBody>
                    <a:bodyPr/>
                    <a:lstStyle>
                      <a:lvl1pPr marL="0" algn="l" defTabSz="914400" rtl="0" eaLnBrk="1" latinLnBrk="0" hangingPunct="1">
                        <a:defRPr sz="1800" kern="1200">
                          <a:solidFill>
                            <a:schemeClr val="tx1"/>
                          </a:solidFill>
                          <a:latin typeface="等线" panose="020F0502020204030204"/>
                        </a:defRPr>
                      </a:lvl1pPr>
                      <a:lvl2pPr marL="457200" algn="l" defTabSz="914400" rtl="0" eaLnBrk="1" latinLnBrk="0" hangingPunct="1">
                        <a:defRPr sz="1800" kern="1200">
                          <a:solidFill>
                            <a:schemeClr val="tx1"/>
                          </a:solidFill>
                          <a:latin typeface="等线" panose="020F0502020204030204"/>
                        </a:defRPr>
                      </a:lvl2pPr>
                      <a:lvl3pPr marL="914400" algn="l" defTabSz="914400" rtl="0" eaLnBrk="1" latinLnBrk="0" hangingPunct="1">
                        <a:defRPr sz="1800" kern="1200">
                          <a:solidFill>
                            <a:schemeClr val="tx1"/>
                          </a:solidFill>
                          <a:latin typeface="等线" panose="020F0502020204030204"/>
                        </a:defRPr>
                      </a:lvl3pPr>
                      <a:lvl4pPr marL="1371600" algn="l" defTabSz="914400" rtl="0" eaLnBrk="1" latinLnBrk="0" hangingPunct="1">
                        <a:defRPr sz="1800" kern="1200">
                          <a:solidFill>
                            <a:schemeClr val="tx1"/>
                          </a:solidFill>
                          <a:latin typeface="等线" panose="020F0502020204030204"/>
                        </a:defRPr>
                      </a:lvl4pPr>
                      <a:lvl5pPr marL="1828800" algn="l" defTabSz="914400" rtl="0" eaLnBrk="1" latinLnBrk="0" hangingPunct="1">
                        <a:defRPr sz="1800" kern="1200">
                          <a:solidFill>
                            <a:schemeClr val="tx1"/>
                          </a:solidFill>
                          <a:latin typeface="等线" panose="020F0502020204030204"/>
                        </a:defRPr>
                      </a:lvl5pPr>
                      <a:lvl6pPr marL="2286000" algn="l" defTabSz="914400" rtl="0" eaLnBrk="1" latinLnBrk="0" hangingPunct="1">
                        <a:defRPr sz="1800" kern="1200">
                          <a:solidFill>
                            <a:schemeClr val="tx1"/>
                          </a:solidFill>
                          <a:latin typeface="等线" panose="020F0502020204030204"/>
                        </a:defRPr>
                      </a:lvl6pPr>
                      <a:lvl7pPr marL="2743200" algn="l" defTabSz="914400" rtl="0" eaLnBrk="1" latinLnBrk="0" hangingPunct="1">
                        <a:defRPr sz="1800" kern="1200">
                          <a:solidFill>
                            <a:schemeClr val="tx1"/>
                          </a:solidFill>
                          <a:latin typeface="等线" panose="020F0502020204030204"/>
                        </a:defRPr>
                      </a:lvl7pPr>
                      <a:lvl8pPr marL="3200400" algn="l" defTabSz="914400" rtl="0" eaLnBrk="1" latinLnBrk="0" hangingPunct="1">
                        <a:defRPr sz="1800" kern="1200">
                          <a:solidFill>
                            <a:schemeClr val="tx1"/>
                          </a:solidFill>
                          <a:latin typeface="等线" panose="020F0502020204030204"/>
                        </a:defRPr>
                      </a:lvl8pPr>
                      <a:lvl9pPr marL="3657600" algn="l" defTabSz="914400" rtl="0" eaLnBrk="1" latinLnBrk="0" hangingPunct="1">
                        <a:defRPr sz="1800" kern="1200">
                          <a:solidFill>
                            <a:schemeClr val="tx1"/>
                          </a:solidFill>
                          <a:latin typeface="等线" panose="020F0502020204030204"/>
                        </a:defRPr>
                      </a:lvl9pPr>
                    </a:lstStyle>
                    <a:p>
                      <a:endParaRPr lang="zh-CN" altLang="en-US" sz="500" dirty="0"/>
                    </a:p>
                  </a:txBody>
                  <a:tcPr marL="48383" marR="48383" marT="24191" marB="2419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B8CBE"/>
                    </a:solidFill>
                  </a:tcPr>
                </a:tc>
                <a:extLst>
                  <a:ext uri="{0D108BD9-81ED-4DB2-BD59-A6C34878D82A}">
                    <a16:rowId xmlns:a16="http://schemas.microsoft.com/office/drawing/2014/main" val="2098969378"/>
                  </a:ext>
                </a:extLst>
              </a:tr>
              <a:tr h="12156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500" dirty="0"/>
                    </a:p>
                  </a:txBody>
                  <a:tcPr marL="48383" marR="48383" marT="24191" marB="2419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7FC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500" dirty="0"/>
                    </a:p>
                  </a:txBody>
                  <a:tcPr marL="48383" marR="48383" marT="24191" marB="2419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8589E"/>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500" dirty="0"/>
                    </a:p>
                  </a:txBody>
                  <a:tcPr marL="48383" marR="48383" marT="24191" marB="2419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B8CBE"/>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500" dirty="0"/>
                    </a:p>
                  </a:txBody>
                  <a:tcPr marL="48383" marR="48383" marT="24191" marB="2419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7FC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500" dirty="0"/>
                    </a:p>
                  </a:txBody>
                  <a:tcPr marL="48383" marR="48383" marT="24191" marB="2419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B8CBE"/>
                    </a:solidFill>
                  </a:tcPr>
                </a:tc>
                <a:tc>
                  <a:txBody>
                    <a:bodyPr/>
                    <a:lstStyle>
                      <a:lvl1pPr marL="0" algn="l" defTabSz="914400" rtl="0" eaLnBrk="1" latinLnBrk="0" hangingPunct="1">
                        <a:defRPr sz="1800" kern="1200">
                          <a:solidFill>
                            <a:schemeClr val="tx1"/>
                          </a:solidFill>
                          <a:latin typeface="等线" panose="020F0502020204030204"/>
                        </a:defRPr>
                      </a:lvl1pPr>
                      <a:lvl2pPr marL="457200" algn="l" defTabSz="914400" rtl="0" eaLnBrk="1" latinLnBrk="0" hangingPunct="1">
                        <a:defRPr sz="1800" kern="1200">
                          <a:solidFill>
                            <a:schemeClr val="tx1"/>
                          </a:solidFill>
                          <a:latin typeface="等线" panose="020F0502020204030204"/>
                        </a:defRPr>
                      </a:lvl2pPr>
                      <a:lvl3pPr marL="914400" algn="l" defTabSz="914400" rtl="0" eaLnBrk="1" latinLnBrk="0" hangingPunct="1">
                        <a:defRPr sz="1800" kern="1200">
                          <a:solidFill>
                            <a:schemeClr val="tx1"/>
                          </a:solidFill>
                          <a:latin typeface="等线" panose="020F0502020204030204"/>
                        </a:defRPr>
                      </a:lvl3pPr>
                      <a:lvl4pPr marL="1371600" algn="l" defTabSz="914400" rtl="0" eaLnBrk="1" latinLnBrk="0" hangingPunct="1">
                        <a:defRPr sz="1800" kern="1200">
                          <a:solidFill>
                            <a:schemeClr val="tx1"/>
                          </a:solidFill>
                          <a:latin typeface="等线" panose="020F0502020204030204"/>
                        </a:defRPr>
                      </a:lvl4pPr>
                      <a:lvl5pPr marL="1828800" algn="l" defTabSz="914400" rtl="0" eaLnBrk="1" latinLnBrk="0" hangingPunct="1">
                        <a:defRPr sz="1800" kern="1200">
                          <a:solidFill>
                            <a:schemeClr val="tx1"/>
                          </a:solidFill>
                          <a:latin typeface="等线" panose="020F0502020204030204"/>
                        </a:defRPr>
                      </a:lvl5pPr>
                      <a:lvl6pPr marL="2286000" algn="l" defTabSz="914400" rtl="0" eaLnBrk="1" latinLnBrk="0" hangingPunct="1">
                        <a:defRPr sz="1800" kern="1200">
                          <a:solidFill>
                            <a:schemeClr val="tx1"/>
                          </a:solidFill>
                          <a:latin typeface="等线" panose="020F0502020204030204"/>
                        </a:defRPr>
                      </a:lvl6pPr>
                      <a:lvl7pPr marL="2743200" algn="l" defTabSz="914400" rtl="0" eaLnBrk="1" latinLnBrk="0" hangingPunct="1">
                        <a:defRPr sz="1800" kern="1200">
                          <a:solidFill>
                            <a:schemeClr val="tx1"/>
                          </a:solidFill>
                          <a:latin typeface="等线" panose="020F0502020204030204"/>
                        </a:defRPr>
                      </a:lvl7pPr>
                      <a:lvl8pPr marL="3200400" algn="l" defTabSz="914400" rtl="0" eaLnBrk="1" latinLnBrk="0" hangingPunct="1">
                        <a:defRPr sz="1800" kern="1200">
                          <a:solidFill>
                            <a:schemeClr val="tx1"/>
                          </a:solidFill>
                          <a:latin typeface="等线" panose="020F0502020204030204"/>
                        </a:defRPr>
                      </a:lvl8pPr>
                      <a:lvl9pPr marL="3657600" algn="l" defTabSz="914400" rtl="0" eaLnBrk="1" latinLnBrk="0" hangingPunct="1">
                        <a:defRPr sz="1800" kern="1200">
                          <a:solidFill>
                            <a:schemeClr val="tx1"/>
                          </a:solidFill>
                          <a:latin typeface="等线" panose="020F0502020204030204"/>
                        </a:defRPr>
                      </a:lvl9pPr>
                    </a:lstStyle>
                    <a:p>
                      <a:endParaRPr lang="zh-CN" altLang="en-US" sz="500" dirty="0"/>
                    </a:p>
                  </a:txBody>
                  <a:tcPr marL="48383" marR="48383" marT="24191" marB="2419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A8DDB5"/>
                    </a:solidFill>
                  </a:tcPr>
                </a:tc>
                <a:extLst>
                  <a:ext uri="{0D108BD9-81ED-4DB2-BD59-A6C34878D82A}">
                    <a16:rowId xmlns:a16="http://schemas.microsoft.com/office/drawing/2014/main" val="1046093797"/>
                  </a:ext>
                </a:extLst>
              </a:tr>
              <a:tr h="12156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500" dirty="0"/>
                    </a:p>
                  </a:txBody>
                  <a:tcPr marL="48383" marR="48383" marT="24191" marB="2419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CEBC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500" dirty="0"/>
                    </a:p>
                  </a:txBody>
                  <a:tcPr marL="48383" marR="48383" marT="24191" marB="2419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8589E"/>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500" dirty="0"/>
                    </a:p>
                  </a:txBody>
                  <a:tcPr marL="48383" marR="48383" marT="24191" marB="2419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B8CBE"/>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500" dirty="0"/>
                    </a:p>
                  </a:txBody>
                  <a:tcPr marL="48383" marR="48383" marT="24191" marB="2419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BCCC4"/>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500" dirty="0"/>
                    </a:p>
                  </a:txBody>
                  <a:tcPr marL="48383" marR="48383" marT="24191" marB="2419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A8DDB5"/>
                    </a:solidFill>
                  </a:tcPr>
                </a:tc>
                <a:tc>
                  <a:txBody>
                    <a:bodyPr/>
                    <a:lstStyle>
                      <a:lvl1pPr marL="0" algn="l" defTabSz="914400" rtl="0" eaLnBrk="1" latinLnBrk="0" hangingPunct="1">
                        <a:defRPr sz="1800" kern="1200">
                          <a:solidFill>
                            <a:schemeClr val="tx1"/>
                          </a:solidFill>
                          <a:latin typeface="等线" panose="020F0502020204030204"/>
                        </a:defRPr>
                      </a:lvl1pPr>
                      <a:lvl2pPr marL="457200" algn="l" defTabSz="914400" rtl="0" eaLnBrk="1" latinLnBrk="0" hangingPunct="1">
                        <a:defRPr sz="1800" kern="1200">
                          <a:solidFill>
                            <a:schemeClr val="tx1"/>
                          </a:solidFill>
                          <a:latin typeface="等线" panose="020F0502020204030204"/>
                        </a:defRPr>
                      </a:lvl2pPr>
                      <a:lvl3pPr marL="914400" algn="l" defTabSz="914400" rtl="0" eaLnBrk="1" latinLnBrk="0" hangingPunct="1">
                        <a:defRPr sz="1800" kern="1200">
                          <a:solidFill>
                            <a:schemeClr val="tx1"/>
                          </a:solidFill>
                          <a:latin typeface="等线" panose="020F0502020204030204"/>
                        </a:defRPr>
                      </a:lvl3pPr>
                      <a:lvl4pPr marL="1371600" algn="l" defTabSz="914400" rtl="0" eaLnBrk="1" latinLnBrk="0" hangingPunct="1">
                        <a:defRPr sz="1800" kern="1200">
                          <a:solidFill>
                            <a:schemeClr val="tx1"/>
                          </a:solidFill>
                          <a:latin typeface="等线" panose="020F0502020204030204"/>
                        </a:defRPr>
                      </a:lvl4pPr>
                      <a:lvl5pPr marL="1828800" algn="l" defTabSz="914400" rtl="0" eaLnBrk="1" latinLnBrk="0" hangingPunct="1">
                        <a:defRPr sz="1800" kern="1200">
                          <a:solidFill>
                            <a:schemeClr val="tx1"/>
                          </a:solidFill>
                          <a:latin typeface="等线" panose="020F0502020204030204"/>
                        </a:defRPr>
                      </a:lvl5pPr>
                      <a:lvl6pPr marL="2286000" algn="l" defTabSz="914400" rtl="0" eaLnBrk="1" latinLnBrk="0" hangingPunct="1">
                        <a:defRPr sz="1800" kern="1200">
                          <a:solidFill>
                            <a:schemeClr val="tx1"/>
                          </a:solidFill>
                          <a:latin typeface="等线" panose="020F0502020204030204"/>
                        </a:defRPr>
                      </a:lvl6pPr>
                      <a:lvl7pPr marL="2743200" algn="l" defTabSz="914400" rtl="0" eaLnBrk="1" latinLnBrk="0" hangingPunct="1">
                        <a:defRPr sz="1800" kern="1200">
                          <a:solidFill>
                            <a:schemeClr val="tx1"/>
                          </a:solidFill>
                          <a:latin typeface="等线" panose="020F0502020204030204"/>
                        </a:defRPr>
                      </a:lvl7pPr>
                      <a:lvl8pPr marL="3200400" algn="l" defTabSz="914400" rtl="0" eaLnBrk="1" latinLnBrk="0" hangingPunct="1">
                        <a:defRPr sz="1800" kern="1200">
                          <a:solidFill>
                            <a:schemeClr val="tx1"/>
                          </a:solidFill>
                          <a:latin typeface="等线" panose="020F0502020204030204"/>
                        </a:defRPr>
                      </a:lvl8pPr>
                      <a:lvl9pPr marL="3657600" algn="l" defTabSz="914400" rtl="0" eaLnBrk="1" latinLnBrk="0" hangingPunct="1">
                        <a:defRPr sz="1800" kern="1200">
                          <a:solidFill>
                            <a:schemeClr val="tx1"/>
                          </a:solidFill>
                          <a:latin typeface="等线" panose="020F0502020204030204"/>
                        </a:defRPr>
                      </a:lvl9pPr>
                    </a:lstStyle>
                    <a:p>
                      <a:endParaRPr lang="zh-CN" altLang="en-US" sz="500" dirty="0"/>
                    </a:p>
                  </a:txBody>
                  <a:tcPr marL="48383" marR="48383" marT="24191" marB="2419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7FCF0"/>
                    </a:solidFill>
                  </a:tcPr>
                </a:tc>
                <a:extLst>
                  <a:ext uri="{0D108BD9-81ED-4DB2-BD59-A6C34878D82A}">
                    <a16:rowId xmlns:a16="http://schemas.microsoft.com/office/drawing/2014/main" val="1980287920"/>
                  </a:ext>
                </a:extLst>
              </a:tr>
              <a:tr h="12156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500" dirty="0"/>
                    </a:p>
                  </a:txBody>
                  <a:tcPr marL="48383" marR="48383" marT="24191" marB="2419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0F3DB"/>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500" dirty="0"/>
                    </a:p>
                  </a:txBody>
                  <a:tcPr marL="48383" marR="48383" marT="24191" marB="2419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A8DDB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500" dirty="0"/>
                    </a:p>
                  </a:txBody>
                  <a:tcPr marL="48383" marR="48383" marT="24191" marB="2419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A8DDB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500" dirty="0"/>
                    </a:p>
                  </a:txBody>
                  <a:tcPr marL="48383" marR="48383" marT="24191" marB="2419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B8CBE"/>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500" dirty="0"/>
                    </a:p>
                  </a:txBody>
                  <a:tcPr marL="48383" marR="48383" marT="24191" marB="2419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BCCC4"/>
                    </a:solidFill>
                  </a:tcPr>
                </a:tc>
                <a:tc>
                  <a:txBody>
                    <a:bodyPr/>
                    <a:lstStyle>
                      <a:lvl1pPr marL="0" algn="l" defTabSz="914400" rtl="0" eaLnBrk="1" latinLnBrk="0" hangingPunct="1">
                        <a:defRPr sz="1800" kern="1200">
                          <a:solidFill>
                            <a:schemeClr val="tx1"/>
                          </a:solidFill>
                          <a:latin typeface="等线" panose="020F0502020204030204"/>
                        </a:defRPr>
                      </a:lvl1pPr>
                      <a:lvl2pPr marL="457200" algn="l" defTabSz="914400" rtl="0" eaLnBrk="1" latinLnBrk="0" hangingPunct="1">
                        <a:defRPr sz="1800" kern="1200">
                          <a:solidFill>
                            <a:schemeClr val="tx1"/>
                          </a:solidFill>
                          <a:latin typeface="等线" panose="020F0502020204030204"/>
                        </a:defRPr>
                      </a:lvl2pPr>
                      <a:lvl3pPr marL="914400" algn="l" defTabSz="914400" rtl="0" eaLnBrk="1" latinLnBrk="0" hangingPunct="1">
                        <a:defRPr sz="1800" kern="1200">
                          <a:solidFill>
                            <a:schemeClr val="tx1"/>
                          </a:solidFill>
                          <a:latin typeface="等线" panose="020F0502020204030204"/>
                        </a:defRPr>
                      </a:lvl3pPr>
                      <a:lvl4pPr marL="1371600" algn="l" defTabSz="914400" rtl="0" eaLnBrk="1" latinLnBrk="0" hangingPunct="1">
                        <a:defRPr sz="1800" kern="1200">
                          <a:solidFill>
                            <a:schemeClr val="tx1"/>
                          </a:solidFill>
                          <a:latin typeface="等线" panose="020F0502020204030204"/>
                        </a:defRPr>
                      </a:lvl4pPr>
                      <a:lvl5pPr marL="1828800" algn="l" defTabSz="914400" rtl="0" eaLnBrk="1" latinLnBrk="0" hangingPunct="1">
                        <a:defRPr sz="1800" kern="1200">
                          <a:solidFill>
                            <a:schemeClr val="tx1"/>
                          </a:solidFill>
                          <a:latin typeface="等线" panose="020F0502020204030204"/>
                        </a:defRPr>
                      </a:lvl5pPr>
                      <a:lvl6pPr marL="2286000" algn="l" defTabSz="914400" rtl="0" eaLnBrk="1" latinLnBrk="0" hangingPunct="1">
                        <a:defRPr sz="1800" kern="1200">
                          <a:solidFill>
                            <a:schemeClr val="tx1"/>
                          </a:solidFill>
                          <a:latin typeface="等线" panose="020F0502020204030204"/>
                        </a:defRPr>
                      </a:lvl6pPr>
                      <a:lvl7pPr marL="2743200" algn="l" defTabSz="914400" rtl="0" eaLnBrk="1" latinLnBrk="0" hangingPunct="1">
                        <a:defRPr sz="1800" kern="1200">
                          <a:solidFill>
                            <a:schemeClr val="tx1"/>
                          </a:solidFill>
                          <a:latin typeface="等线" panose="020F0502020204030204"/>
                        </a:defRPr>
                      </a:lvl7pPr>
                      <a:lvl8pPr marL="3200400" algn="l" defTabSz="914400" rtl="0" eaLnBrk="1" latinLnBrk="0" hangingPunct="1">
                        <a:defRPr sz="1800" kern="1200">
                          <a:solidFill>
                            <a:schemeClr val="tx1"/>
                          </a:solidFill>
                          <a:latin typeface="等线" panose="020F0502020204030204"/>
                        </a:defRPr>
                      </a:lvl8pPr>
                      <a:lvl9pPr marL="3657600" algn="l" defTabSz="914400" rtl="0" eaLnBrk="1" latinLnBrk="0" hangingPunct="1">
                        <a:defRPr sz="1800" kern="1200">
                          <a:solidFill>
                            <a:schemeClr val="tx1"/>
                          </a:solidFill>
                          <a:latin typeface="等线" panose="020F0502020204030204"/>
                        </a:defRPr>
                      </a:lvl9pPr>
                    </a:lstStyle>
                    <a:p>
                      <a:endParaRPr lang="zh-CN" altLang="en-US" sz="500" dirty="0"/>
                    </a:p>
                  </a:txBody>
                  <a:tcPr marL="48383" marR="48383" marT="24191" marB="2419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BCCC4"/>
                    </a:solidFill>
                  </a:tcPr>
                </a:tc>
                <a:extLst>
                  <a:ext uri="{0D108BD9-81ED-4DB2-BD59-A6C34878D82A}">
                    <a16:rowId xmlns:a16="http://schemas.microsoft.com/office/drawing/2014/main" val="3302543203"/>
                  </a:ext>
                </a:extLst>
              </a:tr>
            </a:tbl>
          </a:graphicData>
        </a:graphic>
      </p:graphicFrame>
      <p:graphicFrame>
        <p:nvGraphicFramePr>
          <p:cNvPr id="176" name="表格 10">
            <a:extLst>
              <a:ext uri="{FF2B5EF4-FFF2-40B4-BE49-F238E27FC236}">
                <a16:creationId xmlns:a16="http://schemas.microsoft.com/office/drawing/2014/main" id="{6F8E921A-0794-41E3-93FB-3D83B10B24B2}"/>
              </a:ext>
            </a:extLst>
          </p:cNvPr>
          <p:cNvGraphicFramePr>
            <a:graphicFrameLocks noGrp="1"/>
          </p:cNvGraphicFramePr>
          <p:nvPr>
            <p:extLst>
              <p:ext uri="{D42A27DB-BD31-4B8C-83A1-F6EECF244321}">
                <p14:modId xmlns:p14="http://schemas.microsoft.com/office/powerpoint/2010/main" val="553990337"/>
              </p:ext>
            </p:extLst>
          </p:nvPr>
        </p:nvGraphicFramePr>
        <p:xfrm>
          <a:off x="4304322" y="4200064"/>
          <a:ext cx="774840" cy="748510"/>
        </p:xfrm>
        <a:graphic>
          <a:graphicData uri="http://schemas.openxmlformats.org/drawingml/2006/table">
            <a:tbl>
              <a:tblPr firstRow="1" bandRow="1"/>
              <a:tblGrid>
                <a:gridCol w="136952">
                  <a:extLst>
                    <a:ext uri="{9D8B030D-6E8A-4147-A177-3AD203B41FA5}">
                      <a16:colId xmlns:a16="http://schemas.microsoft.com/office/drawing/2014/main" val="41108396"/>
                    </a:ext>
                  </a:extLst>
                </a:gridCol>
                <a:gridCol w="122100">
                  <a:extLst>
                    <a:ext uri="{9D8B030D-6E8A-4147-A177-3AD203B41FA5}">
                      <a16:colId xmlns:a16="http://schemas.microsoft.com/office/drawing/2014/main" val="3019223510"/>
                    </a:ext>
                  </a:extLst>
                </a:gridCol>
                <a:gridCol w="128947">
                  <a:extLst>
                    <a:ext uri="{9D8B030D-6E8A-4147-A177-3AD203B41FA5}">
                      <a16:colId xmlns:a16="http://schemas.microsoft.com/office/drawing/2014/main" val="3792206212"/>
                    </a:ext>
                  </a:extLst>
                </a:gridCol>
                <a:gridCol w="128947">
                  <a:extLst>
                    <a:ext uri="{9D8B030D-6E8A-4147-A177-3AD203B41FA5}">
                      <a16:colId xmlns:a16="http://schemas.microsoft.com/office/drawing/2014/main" val="2419927499"/>
                    </a:ext>
                  </a:extLst>
                </a:gridCol>
                <a:gridCol w="128947">
                  <a:extLst>
                    <a:ext uri="{9D8B030D-6E8A-4147-A177-3AD203B41FA5}">
                      <a16:colId xmlns:a16="http://schemas.microsoft.com/office/drawing/2014/main" val="645864278"/>
                    </a:ext>
                  </a:extLst>
                </a:gridCol>
                <a:gridCol w="128947">
                  <a:extLst>
                    <a:ext uri="{9D8B030D-6E8A-4147-A177-3AD203B41FA5}">
                      <a16:colId xmlns:a16="http://schemas.microsoft.com/office/drawing/2014/main" val="2129228856"/>
                    </a:ext>
                  </a:extLst>
                </a:gridCol>
              </a:tblGrid>
              <a:tr h="12353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zh-CN" altLang="en-US" sz="500" dirty="0"/>
                    </a:p>
                  </a:txBody>
                  <a:tcPr marL="48350" marR="48350" marT="24175" marB="24175">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0F3DB"/>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zh-CN" altLang="en-US" sz="500" dirty="0"/>
                    </a:p>
                  </a:txBody>
                  <a:tcPr marL="48350" marR="48350" marT="24175" marB="24175">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2B8CBE"/>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zh-CN" altLang="en-US" sz="500" dirty="0"/>
                    </a:p>
                  </a:txBody>
                  <a:tcPr marL="48350" marR="48350" marT="24175" marB="24175">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7FCF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zh-CN" altLang="en-US" sz="500" dirty="0"/>
                    </a:p>
                  </a:txBody>
                  <a:tcPr marL="48350" marR="48350" marT="24175" marB="24175">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0F3DB"/>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zh-CN" altLang="en-US" sz="500" dirty="0"/>
                    </a:p>
                  </a:txBody>
                  <a:tcPr marL="48350" marR="48350" marT="24175" marB="24175">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7FCF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zh-CN" altLang="en-US" sz="500" dirty="0"/>
                    </a:p>
                  </a:txBody>
                  <a:tcPr marL="48350" marR="48350" marT="24175" marB="24175">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0F3DB"/>
                    </a:solidFill>
                  </a:tcPr>
                </a:tc>
                <a:extLst>
                  <a:ext uri="{0D108BD9-81ED-4DB2-BD59-A6C34878D82A}">
                    <a16:rowId xmlns:a16="http://schemas.microsoft.com/office/drawing/2014/main" val="4206781849"/>
                  </a:ext>
                </a:extLst>
              </a:tr>
              <a:tr h="12479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500" dirty="0"/>
                    </a:p>
                  </a:txBody>
                  <a:tcPr marL="48350" marR="48350" marT="24175" marB="24175">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7FC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l" defTabSz="914400" rtl="0" eaLnBrk="1" latinLnBrk="0" hangingPunct="1"/>
                      <a:endParaRPr lang="zh-CN" altLang="en-US" sz="500" b="1" kern="1200" dirty="0">
                        <a:solidFill>
                          <a:schemeClr val="lt1"/>
                        </a:solidFill>
                        <a:latin typeface="+mn-lt"/>
                        <a:ea typeface="+mn-ea"/>
                        <a:cs typeface="+mn-cs"/>
                      </a:endParaRPr>
                    </a:p>
                  </a:txBody>
                  <a:tcPr marL="48350" marR="48350" marT="24175" marB="24175">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7BCCC4"/>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l" defTabSz="914400" rtl="0" eaLnBrk="1" latinLnBrk="0" hangingPunct="1"/>
                      <a:endParaRPr lang="zh-CN" altLang="en-US" sz="500" b="1" kern="1200" dirty="0">
                        <a:solidFill>
                          <a:schemeClr val="lt1"/>
                        </a:solidFill>
                        <a:latin typeface="+mn-lt"/>
                        <a:ea typeface="+mn-ea"/>
                        <a:cs typeface="+mn-cs"/>
                      </a:endParaRPr>
                    </a:p>
                  </a:txBody>
                  <a:tcPr marL="48350" marR="48350" marT="24175" marB="24175">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8589E"/>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500" dirty="0"/>
                    </a:p>
                  </a:txBody>
                  <a:tcPr marL="48350" marR="48350" marT="24175" marB="24175">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7FC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500" dirty="0"/>
                    </a:p>
                  </a:txBody>
                  <a:tcPr marL="48350" marR="48350" marT="24175" marB="24175">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7FC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500" dirty="0"/>
                    </a:p>
                  </a:txBody>
                  <a:tcPr marL="48350" marR="48350" marT="24175" marB="24175">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E0F3DB"/>
                    </a:solidFill>
                  </a:tcPr>
                </a:tc>
                <a:extLst>
                  <a:ext uri="{0D108BD9-81ED-4DB2-BD59-A6C34878D82A}">
                    <a16:rowId xmlns:a16="http://schemas.microsoft.com/office/drawing/2014/main" val="1785930229"/>
                  </a:ext>
                </a:extLst>
              </a:tr>
              <a:tr h="12479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500" dirty="0"/>
                    </a:p>
                  </a:txBody>
                  <a:tcPr marL="48350" marR="48350" marT="24175" marB="2417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7FC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500" dirty="0"/>
                    </a:p>
                  </a:txBody>
                  <a:tcPr marL="48350" marR="48350" marT="24175" marB="2417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A8DDB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500" dirty="0"/>
                    </a:p>
                  </a:txBody>
                  <a:tcPr marL="48350" marR="48350" marT="24175" marB="2417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8589E"/>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500" dirty="0"/>
                    </a:p>
                  </a:txBody>
                  <a:tcPr marL="48350" marR="48350" marT="24175" marB="2417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8589E"/>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400" dirty="0"/>
                    </a:p>
                  </a:txBody>
                  <a:tcPr marL="48350" marR="48350" marT="24175" marB="2417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B8CBE"/>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500" dirty="0"/>
                    </a:p>
                  </a:txBody>
                  <a:tcPr marL="48350" marR="48350" marT="24175" marB="2417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7FCF0"/>
                    </a:solidFill>
                  </a:tcPr>
                </a:tc>
                <a:extLst>
                  <a:ext uri="{0D108BD9-81ED-4DB2-BD59-A6C34878D82A}">
                    <a16:rowId xmlns:a16="http://schemas.microsoft.com/office/drawing/2014/main" val="2098969378"/>
                  </a:ext>
                </a:extLst>
              </a:tr>
              <a:tr h="12479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500" dirty="0"/>
                    </a:p>
                  </a:txBody>
                  <a:tcPr marL="48350" marR="48350" marT="24175" marB="2417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0F3DB"/>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500" dirty="0"/>
                    </a:p>
                  </a:txBody>
                  <a:tcPr marL="48350" marR="48350" marT="24175" marB="2417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7FC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500" dirty="0"/>
                    </a:p>
                  </a:txBody>
                  <a:tcPr marL="48350" marR="48350" marT="24175" marB="2417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8589E"/>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500" dirty="0"/>
                    </a:p>
                  </a:txBody>
                  <a:tcPr marL="48350" marR="48350" marT="24175" marB="2417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B8CBE"/>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500" dirty="0"/>
                    </a:p>
                  </a:txBody>
                  <a:tcPr marL="48350" marR="48350" marT="24175" marB="2417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7FC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500" dirty="0"/>
                    </a:p>
                  </a:txBody>
                  <a:tcPr marL="48350" marR="48350" marT="24175" marB="2417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B8CBE"/>
                    </a:solidFill>
                  </a:tcPr>
                </a:tc>
                <a:extLst>
                  <a:ext uri="{0D108BD9-81ED-4DB2-BD59-A6C34878D82A}">
                    <a16:rowId xmlns:a16="http://schemas.microsoft.com/office/drawing/2014/main" val="1046093797"/>
                  </a:ext>
                </a:extLst>
              </a:tr>
              <a:tr h="12479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500" dirty="0"/>
                    </a:p>
                  </a:txBody>
                  <a:tcPr marL="48350" marR="48350" marT="24175" marB="2417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0F3DB"/>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500" dirty="0"/>
                    </a:p>
                  </a:txBody>
                  <a:tcPr marL="48350" marR="48350" marT="24175" marB="2417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CEBC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500" dirty="0"/>
                    </a:p>
                  </a:txBody>
                  <a:tcPr marL="48350" marR="48350" marT="24175" marB="2417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8589E"/>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500" dirty="0"/>
                    </a:p>
                  </a:txBody>
                  <a:tcPr marL="48350" marR="48350" marT="24175" marB="2417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B8CBE"/>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500" dirty="0"/>
                    </a:p>
                  </a:txBody>
                  <a:tcPr marL="48350" marR="48350" marT="24175" marB="2417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8589E"/>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500" dirty="0"/>
                    </a:p>
                  </a:txBody>
                  <a:tcPr marL="48350" marR="48350" marT="24175" marB="2417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A8DDB5"/>
                    </a:solidFill>
                  </a:tcPr>
                </a:tc>
                <a:extLst>
                  <a:ext uri="{0D108BD9-81ED-4DB2-BD59-A6C34878D82A}">
                    <a16:rowId xmlns:a16="http://schemas.microsoft.com/office/drawing/2014/main" val="1980287920"/>
                  </a:ext>
                </a:extLst>
              </a:tr>
              <a:tr h="12479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500" dirty="0"/>
                    </a:p>
                  </a:txBody>
                  <a:tcPr marL="48350" marR="48350" marT="24175" marB="2417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7FC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500" dirty="0"/>
                    </a:p>
                  </a:txBody>
                  <a:tcPr marL="48350" marR="48350" marT="24175" marB="2417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0F3DB"/>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500" dirty="0"/>
                    </a:p>
                  </a:txBody>
                  <a:tcPr marL="48350" marR="48350" marT="24175" marB="2417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A8DDB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500" dirty="0"/>
                    </a:p>
                  </a:txBody>
                  <a:tcPr marL="48350" marR="48350" marT="24175" marB="2417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A8DDB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500" dirty="0"/>
                    </a:p>
                  </a:txBody>
                  <a:tcPr marL="48350" marR="48350" marT="24175" marB="2417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B8CBE"/>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500" dirty="0"/>
                    </a:p>
                  </a:txBody>
                  <a:tcPr marL="48350" marR="48350" marT="24175" marB="2417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BCCC4"/>
                    </a:solidFill>
                  </a:tcPr>
                </a:tc>
                <a:extLst>
                  <a:ext uri="{0D108BD9-81ED-4DB2-BD59-A6C34878D82A}">
                    <a16:rowId xmlns:a16="http://schemas.microsoft.com/office/drawing/2014/main" val="3302543203"/>
                  </a:ext>
                </a:extLst>
              </a:tr>
            </a:tbl>
          </a:graphicData>
        </a:graphic>
      </p:graphicFrame>
      <mc:AlternateContent xmlns:mc="http://schemas.openxmlformats.org/markup-compatibility/2006" xmlns:a14="http://schemas.microsoft.com/office/drawing/2010/main">
        <mc:Choice Requires="a14">
          <p:sp>
            <p:nvSpPr>
              <p:cNvPr id="177" name="矩形 176">
                <a:extLst>
                  <a:ext uri="{FF2B5EF4-FFF2-40B4-BE49-F238E27FC236}">
                    <a16:creationId xmlns:a16="http://schemas.microsoft.com/office/drawing/2014/main" id="{56672624-ECC6-4D7A-B0D3-5B8718563F26}"/>
                  </a:ext>
                </a:extLst>
              </p:cNvPr>
              <p:cNvSpPr/>
              <p:nvPr/>
            </p:nvSpPr>
            <p:spPr>
              <a:xfrm>
                <a:off x="1799500" y="3509221"/>
                <a:ext cx="1165391" cy="430887"/>
              </a:xfrm>
              <a:prstGeom prst="rect">
                <a:avLst/>
              </a:prstGeom>
            </p:spPr>
            <p:txBody>
              <a:bodyPr wrap="square">
                <a:spAutoFit/>
              </a:bodyPr>
              <a:lstStyle/>
              <a:p>
                <a:pPr defTabSz="457200" fontAlgn="auto">
                  <a:spcBef>
                    <a:spcPts val="0"/>
                  </a:spcBef>
                  <a:spcAft>
                    <a:spcPts val="0"/>
                  </a:spcAft>
                </a:pPr>
                <a:r>
                  <a:rPr lang="en-US" altLang="zh-CN" sz="1100" dirty="0">
                    <a:solidFill>
                      <a:prstClr val="black"/>
                    </a:solidFill>
                    <a:latin typeface="Calibri" panose="020F0502020204030204"/>
                    <a:ea typeface="等线" panose="02010600030101010101" pitchFamily="2" charset="-122"/>
                  </a:rPr>
                  <a:t>Current Image </a:t>
                </a:r>
                <a14:m>
                  <m:oMath xmlns:m="http://schemas.openxmlformats.org/officeDocument/2006/math">
                    <m:sSub>
                      <m:sSubPr>
                        <m:ctrlPr>
                          <a:rPr lang="en-US" altLang="zh-CN" sz="1100" i="1" smtClean="0">
                            <a:solidFill>
                              <a:prstClr val="black"/>
                            </a:solidFill>
                            <a:latin typeface="Cambria Math" panose="02040503050406030204" pitchFamily="18" charset="0"/>
                          </a:rPr>
                        </m:ctrlPr>
                      </m:sSubPr>
                      <m:e>
                        <m:r>
                          <a:rPr lang="en-US" altLang="zh-CN" sz="1100" b="1" i="1" smtClean="0">
                            <a:solidFill>
                              <a:prstClr val="black"/>
                            </a:solidFill>
                            <a:latin typeface="Cambria Math" panose="02040503050406030204" pitchFamily="18" charset="0"/>
                          </a:rPr>
                          <m:t>𝑰</m:t>
                        </m:r>
                      </m:e>
                      <m:sub>
                        <m:r>
                          <a:rPr lang="en-US" altLang="zh-CN" sz="1100" i="1" smtClean="0">
                            <a:solidFill>
                              <a:prstClr val="black"/>
                            </a:solidFill>
                            <a:latin typeface="Cambria Math" panose="02040503050406030204" pitchFamily="18" charset="0"/>
                          </a:rPr>
                          <m:t>𝑖</m:t>
                        </m:r>
                      </m:sub>
                    </m:sSub>
                  </m:oMath>
                </a14:m>
                <a:endParaRPr lang="en-US" altLang="zh-CN" sz="1100" i="1" dirty="0">
                  <a:solidFill>
                    <a:prstClr val="black"/>
                  </a:solidFill>
                  <a:latin typeface="Calibri" panose="020F0502020204030204"/>
                  <a:ea typeface="等线" panose="02010600030101010101" pitchFamily="2" charset="-122"/>
                </a:endParaRPr>
              </a:p>
              <a:p>
                <a:pPr defTabSz="457200" fontAlgn="auto">
                  <a:spcBef>
                    <a:spcPts val="0"/>
                  </a:spcBef>
                  <a:spcAft>
                    <a:spcPts val="0"/>
                  </a:spcAft>
                </a:pPr>
                <a:r>
                  <a:rPr lang="en-US" altLang="zh-CN" sz="1100" dirty="0">
                    <a:solidFill>
                      <a:prstClr val="black"/>
                    </a:solidFill>
                    <a:latin typeface="Calibri" panose="020F0502020204030204"/>
                    <a:ea typeface="等线" panose="02010600030101010101" pitchFamily="2" charset="-122"/>
                  </a:rPr>
                  <a:t> &amp; LiDAR Points</a:t>
                </a:r>
                <a:endParaRPr lang="zh-CN" altLang="en-US" sz="1100" i="1" dirty="0">
                  <a:solidFill>
                    <a:prstClr val="black"/>
                  </a:solidFill>
                  <a:latin typeface="Calibri" panose="020F0502020204030204"/>
                  <a:ea typeface="等线" panose="02010600030101010101" pitchFamily="2" charset="-122"/>
                </a:endParaRPr>
              </a:p>
            </p:txBody>
          </p:sp>
        </mc:Choice>
        <mc:Fallback xmlns="">
          <p:sp>
            <p:nvSpPr>
              <p:cNvPr id="177" name="矩形 176">
                <a:extLst>
                  <a:ext uri="{FF2B5EF4-FFF2-40B4-BE49-F238E27FC236}">
                    <a16:creationId xmlns:a16="http://schemas.microsoft.com/office/drawing/2014/main" id="{56672624-ECC6-4D7A-B0D3-5B8718563F26}"/>
                  </a:ext>
                </a:extLst>
              </p:cNvPr>
              <p:cNvSpPr>
                <a:spLocks noRot="1" noChangeAspect="1" noMove="1" noResize="1" noEditPoints="1" noAdjustHandles="1" noChangeArrowheads="1" noChangeShapeType="1" noTextEdit="1"/>
              </p:cNvSpPr>
              <p:nvPr/>
            </p:nvSpPr>
            <p:spPr>
              <a:xfrm>
                <a:off x="1799500" y="3509221"/>
                <a:ext cx="1165391" cy="430887"/>
              </a:xfrm>
              <a:prstGeom prst="rect">
                <a:avLst/>
              </a:prstGeom>
              <a:blipFill>
                <a:blip r:embed="rId3"/>
                <a:stretch>
                  <a:fillRect b="-1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8" name="矩形 177">
                <a:extLst>
                  <a:ext uri="{FF2B5EF4-FFF2-40B4-BE49-F238E27FC236}">
                    <a16:creationId xmlns:a16="http://schemas.microsoft.com/office/drawing/2014/main" id="{6CF6AA0C-B590-4F20-A0C9-3DDDE595754F}"/>
                  </a:ext>
                </a:extLst>
              </p:cNvPr>
              <p:cNvSpPr/>
              <p:nvPr/>
            </p:nvSpPr>
            <p:spPr>
              <a:xfrm>
                <a:off x="1889516" y="4923453"/>
                <a:ext cx="1148714" cy="275204"/>
              </a:xfrm>
              <a:prstGeom prst="rect">
                <a:avLst/>
              </a:prstGeom>
            </p:spPr>
            <p:txBody>
              <a:bodyPr wrap="square">
                <a:spAutoFit/>
              </a:bodyPr>
              <a:lstStyle/>
              <a:p>
                <a:pPr defTabSz="457200" fontAlgn="auto">
                  <a:spcBef>
                    <a:spcPts val="0"/>
                  </a:spcBef>
                  <a:spcAft>
                    <a:spcPts val="0"/>
                  </a:spcAft>
                </a:pPr>
                <a:r>
                  <a:rPr lang="en-US" altLang="zh-CN" sz="1100" dirty="0">
                    <a:solidFill>
                      <a:prstClr val="black"/>
                    </a:solidFill>
                    <a:latin typeface="Calibri" panose="020F0502020204030204"/>
                    <a:ea typeface="等线" panose="02010600030101010101" pitchFamily="2" charset="-122"/>
                  </a:rPr>
                  <a:t>Nearby Image </a:t>
                </a:r>
                <a14:m>
                  <m:oMath xmlns:m="http://schemas.openxmlformats.org/officeDocument/2006/math">
                    <m:sSub>
                      <m:sSubPr>
                        <m:ctrlPr>
                          <a:rPr lang="en-US" altLang="zh-CN" sz="1100" i="1">
                            <a:solidFill>
                              <a:prstClr val="black"/>
                            </a:solidFill>
                            <a:latin typeface="Cambria Math" panose="02040503050406030204" pitchFamily="18" charset="0"/>
                          </a:rPr>
                        </m:ctrlPr>
                      </m:sSubPr>
                      <m:e>
                        <m:r>
                          <a:rPr lang="en-US" altLang="zh-CN" sz="1100" b="1" i="1">
                            <a:solidFill>
                              <a:prstClr val="black"/>
                            </a:solidFill>
                            <a:latin typeface="Cambria Math" panose="02040503050406030204" pitchFamily="18" charset="0"/>
                          </a:rPr>
                          <m:t>𝑰</m:t>
                        </m:r>
                      </m:e>
                      <m:sub>
                        <m:r>
                          <a:rPr lang="en-US" altLang="zh-CN" sz="1100" i="1" smtClean="0">
                            <a:solidFill>
                              <a:prstClr val="black"/>
                            </a:solidFill>
                            <a:latin typeface="Cambria Math" panose="02040503050406030204" pitchFamily="18" charset="0"/>
                          </a:rPr>
                          <m:t>𝑗</m:t>
                        </m:r>
                      </m:sub>
                    </m:sSub>
                  </m:oMath>
                </a14:m>
                <a:endParaRPr lang="zh-CN" altLang="en-US" sz="1100" i="1" dirty="0">
                  <a:solidFill>
                    <a:prstClr val="black"/>
                  </a:solidFill>
                  <a:latin typeface="Calibri" panose="020F0502020204030204"/>
                  <a:ea typeface="等线" panose="02010600030101010101" pitchFamily="2" charset="-122"/>
                </a:endParaRPr>
              </a:p>
            </p:txBody>
          </p:sp>
        </mc:Choice>
        <mc:Fallback xmlns="">
          <p:sp>
            <p:nvSpPr>
              <p:cNvPr id="178" name="矩形 177">
                <a:extLst>
                  <a:ext uri="{FF2B5EF4-FFF2-40B4-BE49-F238E27FC236}">
                    <a16:creationId xmlns:a16="http://schemas.microsoft.com/office/drawing/2014/main" id="{6CF6AA0C-B590-4F20-A0C9-3DDDE595754F}"/>
                  </a:ext>
                </a:extLst>
              </p:cNvPr>
              <p:cNvSpPr>
                <a:spLocks noRot="1" noChangeAspect="1" noMove="1" noResize="1" noEditPoints="1" noAdjustHandles="1" noChangeArrowheads="1" noChangeShapeType="1" noTextEdit="1"/>
              </p:cNvSpPr>
              <p:nvPr/>
            </p:nvSpPr>
            <p:spPr>
              <a:xfrm>
                <a:off x="1889516" y="4923453"/>
                <a:ext cx="1148714" cy="275204"/>
              </a:xfrm>
              <a:prstGeom prst="rect">
                <a:avLst/>
              </a:prstGeom>
              <a:blipFill>
                <a:blip r:embed="rId4"/>
                <a:stretch>
                  <a:fillRect b="-11111"/>
                </a:stretch>
              </a:blipFill>
            </p:spPr>
            <p:txBody>
              <a:bodyPr/>
              <a:lstStyle/>
              <a:p>
                <a:r>
                  <a:rPr lang="zh-CN" altLang="en-US">
                    <a:noFill/>
                  </a:rPr>
                  <a:t> </a:t>
                </a:r>
              </a:p>
            </p:txBody>
          </p:sp>
        </mc:Fallback>
      </mc:AlternateContent>
      <p:cxnSp>
        <p:nvCxnSpPr>
          <p:cNvPr id="179" name="直接箭头连接符 178">
            <a:extLst>
              <a:ext uri="{FF2B5EF4-FFF2-40B4-BE49-F238E27FC236}">
                <a16:creationId xmlns:a16="http://schemas.microsoft.com/office/drawing/2014/main" id="{9B60E34C-5B06-416B-8334-E91FFB77DE43}"/>
              </a:ext>
            </a:extLst>
          </p:cNvPr>
          <p:cNvCxnSpPr>
            <a:cxnSpLocks/>
          </p:cNvCxnSpPr>
          <p:nvPr/>
        </p:nvCxnSpPr>
        <p:spPr>
          <a:xfrm>
            <a:off x="2896626" y="3145674"/>
            <a:ext cx="306422" cy="0"/>
          </a:xfrm>
          <a:prstGeom prst="straightConnector1">
            <a:avLst/>
          </a:prstGeom>
          <a:noFill/>
          <a:ln w="25400" cap="flat" cmpd="sng" algn="ctr">
            <a:solidFill>
              <a:srgbClr val="4472C4">
                <a:lumMod val="50000"/>
              </a:srgbClr>
            </a:solidFill>
            <a:prstDash val="solid"/>
            <a:miter lim="800000"/>
            <a:tailEnd type="triangle" w="lg" len="lg"/>
          </a:ln>
          <a:effectLst/>
        </p:spPr>
      </p:cxnSp>
      <p:cxnSp>
        <p:nvCxnSpPr>
          <p:cNvPr id="180" name="直接箭头连接符 179">
            <a:extLst>
              <a:ext uri="{FF2B5EF4-FFF2-40B4-BE49-F238E27FC236}">
                <a16:creationId xmlns:a16="http://schemas.microsoft.com/office/drawing/2014/main" id="{2D85E1F0-EE5F-40BF-99AA-513C9C0C16DB}"/>
              </a:ext>
            </a:extLst>
          </p:cNvPr>
          <p:cNvCxnSpPr>
            <a:cxnSpLocks/>
          </p:cNvCxnSpPr>
          <p:nvPr/>
        </p:nvCxnSpPr>
        <p:spPr>
          <a:xfrm>
            <a:off x="3934375" y="3145674"/>
            <a:ext cx="297367" cy="0"/>
          </a:xfrm>
          <a:prstGeom prst="straightConnector1">
            <a:avLst/>
          </a:prstGeom>
          <a:noFill/>
          <a:ln w="25400" cap="flat" cmpd="sng" algn="ctr">
            <a:solidFill>
              <a:srgbClr val="4472C4">
                <a:lumMod val="50000"/>
              </a:srgbClr>
            </a:solidFill>
            <a:prstDash val="solid"/>
            <a:miter lim="800000"/>
            <a:tailEnd type="triangle" w="lg" len="lg"/>
          </a:ln>
          <a:effectLst/>
        </p:spPr>
      </p:cxnSp>
      <mc:AlternateContent xmlns:mc="http://schemas.openxmlformats.org/markup-compatibility/2006" xmlns:a14="http://schemas.microsoft.com/office/drawing/2010/main">
        <mc:Choice Requires="a14">
          <p:sp>
            <p:nvSpPr>
              <p:cNvPr id="181" name="矩形 180">
                <a:extLst>
                  <a:ext uri="{FF2B5EF4-FFF2-40B4-BE49-F238E27FC236}">
                    <a16:creationId xmlns:a16="http://schemas.microsoft.com/office/drawing/2014/main" id="{F66B63CF-E57B-4651-99AA-47D843D13514}"/>
                  </a:ext>
                </a:extLst>
              </p:cNvPr>
              <p:cNvSpPr/>
              <p:nvPr/>
            </p:nvSpPr>
            <p:spPr>
              <a:xfrm>
                <a:off x="4116606" y="3556593"/>
                <a:ext cx="1187173" cy="266163"/>
              </a:xfrm>
              <a:prstGeom prst="rect">
                <a:avLst/>
              </a:prstGeom>
            </p:spPr>
            <p:txBody>
              <a:bodyPr wrap="square">
                <a:spAutoFit/>
              </a:bodyPr>
              <a:lstStyle/>
              <a:p>
                <a:pPr algn="ctr" defTabSz="457200" fontAlgn="auto">
                  <a:spcBef>
                    <a:spcPts val="0"/>
                  </a:spcBef>
                  <a:spcAft>
                    <a:spcPts val="0"/>
                  </a:spcAft>
                </a:pPr>
                <a:r>
                  <a:rPr lang="en-US" altLang="zh-CN" sz="1100" dirty="0">
                    <a:solidFill>
                      <a:prstClr val="black"/>
                    </a:solidFill>
                    <a:latin typeface="Calibri" panose="020F0502020204030204"/>
                    <a:ea typeface="等线" panose="02010600030101010101" pitchFamily="2" charset="-122"/>
                  </a:rPr>
                  <a:t>Depth Map </a:t>
                </a:r>
                <a14:m>
                  <m:oMath xmlns:m="http://schemas.openxmlformats.org/officeDocument/2006/math">
                    <m:sSub>
                      <m:sSubPr>
                        <m:ctrlPr>
                          <a:rPr lang="en-US" altLang="zh-CN" sz="1100" i="1" smtClean="0">
                            <a:solidFill>
                              <a:prstClr val="black"/>
                            </a:solidFill>
                            <a:latin typeface="Cambria Math" panose="02040503050406030204" pitchFamily="18" charset="0"/>
                          </a:rPr>
                        </m:ctrlPr>
                      </m:sSubPr>
                      <m:e>
                        <m:acc>
                          <m:accPr>
                            <m:chr m:val="̂"/>
                            <m:ctrlPr>
                              <a:rPr lang="en-US" altLang="zh-CN" sz="1100" b="1" i="1" smtClean="0">
                                <a:solidFill>
                                  <a:prstClr val="black"/>
                                </a:solidFill>
                                <a:latin typeface="Cambria Math" panose="02040503050406030204" pitchFamily="18" charset="0"/>
                              </a:rPr>
                            </m:ctrlPr>
                          </m:accPr>
                          <m:e>
                            <m:r>
                              <a:rPr lang="en-US" altLang="zh-CN" sz="1100" b="1" i="1">
                                <a:solidFill>
                                  <a:prstClr val="black"/>
                                </a:solidFill>
                                <a:latin typeface="Cambria Math" panose="02040503050406030204" pitchFamily="18" charset="0"/>
                              </a:rPr>
                              <m:t>𝑫</m:t>
                            </m:r>
                          </m:e>
                        </m:acc>
                      </m:e>
                      <m:sub>
                        <m:r>
                          <a:rPr lang="en-US" altLang="zh-CN" sz="1100" i="1" smtClean="0">
                            <a:solidFill>
                              <a:prstClr val="black"/>
                            </a:solidFill>
                            <a:latin typeface="Cambria Math" panose="02040503050406030204" pitchFamily="18" charset="0"/>
                          </a:rPr>
                          <m:t>𝑖</m:t>
                        </m:r>
                      </m:sub>
                    </m:sSub>
                  </m:oMath>
                </a14:m>
                <a:endParaRPr lang="zh-CN" altLang="en-US" sz="1100" dirty="0">
                  <a:solidFill>
                    <a:prstClr val="black"/>
                  </a:solidFill>
                  <a:latin typeface="Calibri" panose="020F0502020204030204"/>
                  <a:ea typeface="等线" panose="02010600030101010101" pitchFamily="2" charset="-122"/>
                </a:endParaRPr>
              </a:p>
            </p:txBody>
          </p:sp>
        </mc:Choice>
        <mc:Fallback xmlns="">
          <p:sp>
            <p:nvSpPr>
              <p:cNvPr id="181" name="矩形 180">
                <a:extLst>
                  <a:ext uri="{FF2B5EF4-FFF2-40B4-BE49-F238E27FC236}">
                    <a16:creationId xmlns:a16="http://schemas.microsoft.com/office/drawing/2014/main" id="{F66B63CF-E57B-4651-99AA-47D843D13514}"/>
                  </a:ext>
                </a:extLst>
              </p:cNvPr>
              <p:cNvSpPr>
                <a:spLocks noRot="1" noChangeAspect="1" noMove="1" noResize="1" noEditPoints="1" noAdjustHandles="1" noChangeArrowheads="1" noChangeShapeType="1" noTextEdit="1"/>
              </p:cNvSpPr>
              <p:nvPr/>
            </p:nvSpPr>
            <p:spPr>
              <a:xfrm>
                <a:off x="4116606" y="3556593"/>
                <a:ext cx="1187173" cy="266163"/>
              </a:xfrm>
              <a:prstGeom prst="rect">
                <a:avLst/>
              </a:prstGeom>
              <a:blipFill>
                <a:blip r:embed="rId5"/>
                <a:stretch>
                  <a:fillRect r="-3077" b="-13636"/>
                </a:stretch>
              </a:blipFill>
            </p:spPr>
            <p:txBody>
              <a:bodyPr/>
              <a:lstStyle/>
              <a:p>
                <a:r>
                  <a:rPr lang="zh-CN" altLang="en-US">
                    <a:noFill/>
                  </a:rPr>
                  <a:t> </a:t>
                </a:r>
              </a:p>
            </p:txBody>
          </p:sp>
        </mc:Fallback>
      </mc:AlternateContent>
      <p:cxnSp>
        <p:nvCxnSpPr>
          <p:cNvPr id="182" name="直接箭头连接符 181">
            <a:extLst>
              <a:ext uri="{FF2B5EF4-FFF2-40B4-BE49-F238E27FC236}">
                <a16:creationId xmlns:a16="http://schemas.microsoft.com/office/drawing/2014/main" id="{38BC11A4-9546-4165-B7D4-8C23861A2DE7}"/>
              </a:ext>
            </a:extLst>
          </p:cNvPr>
          <p:cNvCxnSpPr>
            <a:cxnSpLocks/>
          </p:cNvCxnSpPr>
          <p:nvPr/>
        </p:nvCxnSpPr>
        <p:spPr>
          <a:xfrm>
            <a:off x="2936155" y="3998697"/>
            <a:ext cx="253579" cy="230749"/>
          </a:xfrm>
          <a:prstGeom prst="straightConnector1">
            <a:avLst/>
          </a:prstGeom>
          <a:noFill/>
          <a:ln w="25400" cap="flat" cmpd="sng" algn="ctr">
            <a:solidFill>
              <a:srgbClr val="ED7D31">
                <a:lumMod val="50000"/>
              </a:srgbClr>
            </a:solidFill>
            <a:prstDash val="solid"/>
            <a:miter lim="800000"/>
            <a:tailEnd type="triangle" w="med" len="med"/>
          </a:ln>
          <a:effectLst/>
        </p:spPr>
      </p:cxnSp>
      <p:cxnSp>
        <p:nvCxnSpPr>
          <p:cNvPr id="183" name="直接箭头连接符 182">
            <a:extLst>
              <a:ext uri="{FF2B5EF4-FFF2-40B4-BE49-F238E27FC236}">
                <a16:creationId xmlns:a16="http://schemas.microsoft.com/office/drawing/2014/main" id="{3A1002AA-5060-43E8-88DF-981167168DE5}"/>
              </a:ext>
            </a:extLst>
          </p:cNvPr>
          <p:cNvCxnSpPr>
            <a:cxnSpLocks/>
          </p:cNvCxnSpPr>
          <p:nvPr/>
        </p:nvCxnSpPr>
        <p:spPr>
          <a:xfrm>
            <a:off x="2906727" y="4593989"/>
            <a:ext cx="283007" cy="0"/>
          </a:xfrm>
          <a:prstGeom prst="straightConnector1">
            <a:avLst/>
          </a:prstGeom>
          <a:noFill/>
          <a:ln w="25400" cap="flat" cmpd="sng" algn="ctr">
            <a:solidFill>
              <a:srgbClr val="ED7D31">
                <a:lumMod val="50000"/>
              </a:srgbClr>
            </a:solidFill>
            <a:prstDash val="solid"/>
            <a:miter lim="800000"/>
            <a:tailEnd type="triangle" w="med" len="med"/>
          </a:ln>
          <a:effectLst/>
        </p:spPr>
      </p:cxnSp>
      <p:cxnSp>
        <p:nvCxnSpPr>
          <p:cNvPr id="184" name="直接箭头连接符 183">
            <a:extLst>
              <a:ext uri="{FF2B5EF4-FFF2-40B4-BE49-F238E27FC236}">
                <a16:creationId xmlns:a16="http://schemas.microsoft.com/office/drawing/2014/main" id="{2B3A5448-DAC3-4C8D-A238-89DD643AB477}"/>
              </a:ext>
            </a:extLst>
          </p:cNvPr>
          <p:cNvCxnSpPr>
            <a:cxnSpLocks/>
          </p:cNvCxnSpPr>
          <p:nvPr/>
        </p:nvCxnSpPr>
        <p:spPr>
          <a:xfrm>
            <a:off x="3928660" y="4459631"/>
            <a:ext cx="297367" cy="0"/>
          </a:xfrm>
          <a:prstGeom prst="straightConnector1">
            <a:avLst/>
          </a:prstGeom>
          <a:noFill/>
          <a:ln w="25400" cap="flat" cmpd="sng" algn="ctr">
            <a:solidFill>
              <a:srgbClr val="ED7D31">
                <a:lumMod val="50000"/>
              </a:srgbClr>
            </a:solidFill>
            <a:prstDash val="solid"/>
            <a:miter lim="800000"/>
            <a:tailEnd type="triangle" w="med" len="med"/>
          </a:ln>
          <a:effectLst/>
        </p:spPr>
      </p:cxnSp>
      <p:cxnSp>
        <p:nvCxnSpPr>
          <p:cNvPr id="185" name="直接箭头连接符 184">
            <a:extLst>
              <a:ext uri="{FF2B5EF4-FFF2-40B4-BE49-F238E27FC236}">
                <a16:creationId xmlns:a16="http://schemas.microsoft.com/office/drawing/2014/main" id="{5CBC4CB9-0376-469D-A03C-C3BEDF38DDD8}"/>
              </a:ext>
            </a:extLst>
          </p:cNvPr>
          <p:cNvCxnSpPr>
            <a:cxnSpLocks/>
          </p:cNvCxnSpPr>
          <p:nvPr/>
        </p:nvCxnSpPr>
        <p:spPr>
          <a:xfrm>
            <a:off x="4720964" y="3819681"/>
            <a:ext cx="0" cy="288014"/>
          </a:xfrm>
          <a:prstGeom prst="straightConnector1">
            <a:avLst/>
          </a:prstGeom>
          <a:noFill/>
          <a:ln w="25400" cap="flat" cmpd="sng" algn="ctr">
            <a:solidFill>
              <a:srgbClr val="4472C4">
                <a:lumMod val="50000"/>
              </a:srgbClr>
            </a:solidFill>
            <a:prstDash val="solid"/>
            <a:miter lim="800000"/>
            <a:tailEnd type="triangle" w="lg" len="lg"/>
          </a:ln>
          <a:effectLst/>
        </p:spPr>
      </p:cxnSp>
      <mc:AlternateContent xmlns:mc="http://schemas.openxmlformats.org/markup-compatibility/2006" xmlns:a14="http://schemas.microsoft.com/office/drawing/2010/main">
        <mc:Choice Requires="a14">
          <p:sp>
            <p:nvSpPr>
              <p:cNvPr id="186" name="矩形 185">
                <a:extLst>
                  <a:ext uri="{FF2B5EF4-FFF2-40B4-BE49-F238E27FC236}">
                    <a16:creationId xmlns:a16="http://schemas.microsoft.com/office/drawing/2014/main" id="{892FC8E0-BCEC-4C77-B695-CEB7840E3470}"/>
                  </a:ext>
                </a:extLst>
              </p:cNvPr>
              <p:cNvSpPr/>
              <p:nvPr/>
            </p:nvSpPr>
            <p:spPr>
              <a:xfrm>
                <a:off x="4079776" y="4918095"/>
                <a:ext cx="1332587" cy="275204"/>
              </a:xfrm>
              <a:prstGeom prst="rect">
                <a:avLst/>
              </a:prstGeom>
            </p:spPr>
            <p:txBody>
              <a:bodyPr wrap="square">
                <a:spAutoFit/>
              </a:bodyPr>
              <a:lstStyle/>
              <a:p>
                <a:pPr defTabSz="457200" fontAlgn="auto">
                  <a:spcBef>
                    <a:spcPts val="0"/>
                  </a:spcBef>
                  <a:spcAft>
                    <a:spcPts val="0"/>
                  </a:spcAft>
                </a:pPr>
                <a:r>
                  <a:rPr lang="en-US" altLang="zh-CN" sz="1100" dirty="0">
                    <a:solidFill>
                      <a:prstClr val="black"/>
                    </a:solidFill>
                    <a:latin typeface="Calibri" panose="020F0502020204030204"/>
                    <a:ea typeface="等线" panose="02010600030101010101" pitchFamily="2" charset="-122"/>
                  </a:rPr>
                  <a:t>Warped Image</a:t>
                </a:r>
                <a:r>
                  <a:rPr lang="en-US" altLang="zh-CN" sz="1100" dirty="0">
                    <a:solidFill>
                      <a:prstClr val="black"/>
                    </a:solidFill>
                    <a:latin typeface="等线" panose="020F0502020204030204"/>
                    <a:ea typeface="等线" panose="02010600030101010101" pitchFamily="2" charset="-122"/>
                  </a:rPr>
                  <a:t> </a:t>
                </a:r>
                <a14:m>
                  <m:oMath xmlns:m="http://schemas.openxmlformats.org/officeDocument/2006/math">
                    <m:sSub>
                      <m:sSubPr>
                        <m:ctrlPr>
                          <a:rPr lang="en-US" altLang="zh-CN" sz="1100" i="1">
                            <a:solidFill>
                              <a:prstClr val="black"/>
                            </a:solidFill>
                            <a:latin typeface="Cambria Math" panose="02040503050406030204" pitchFamily="18" charset="0"/>
                          </a:rPr>
                        </m:ctrlPr>
                      </m:sSubPr>
                      <m:e>
                        <m:r>
                          <a:rPr lang="en-US" altLang="zh-CN" sz="1100" b="1" i="1">
                            <a:solidFill>
                              <a:prstClr val="black"/>
                            </a:solidFill>
                            <a:latin typeface="Cambria Math" panose="02040503050406030204" pitchFamily="18" charset="0"/>
                          </a:rPr>
                          <m:t>𝑰</m:t>
                        </m:r>
                      </m:e>
                      <m:sub>
                        <m:r>
                          <a:rPr lang="en-US" altLang="zh-CN" sz="1100" i="1">
                            <a:solidFill>
                              <a:prstClr val="black"/>
                            </a:solidFill>
                            <a:latin typeface="Cambria Math" panose="02040503050406030204" pitchFamily="18" charset="0"/>
                          </a:rPr>
                          <m:t>𝑗</m:t>
                        </m:r>
                        <m:r>
                          <a:rPr lang="en-US" altLang="zh-CN" sz="1100" i="1" smtClean="0">
                            <a:solidFill>
                              <a:prstClr val="black"/>
                            </a:solidFill>
                            <a:latin typeface="Cambria Math" panose="02040503050406030204" pitchFamily="18" charset="0"/>
                            <a:ea typeface="Cambria Math" panose="02040503050406030204" pitchFamily="18" charset="0"/>
                          </a:rPr>
                          <m:t>→</m:t>
                        </m:r>
                        <m:r>
                          <a:rPr lang="en-US" altLang="zh-CN" sz="1100" i="1" smtClean="0">
                            <a:solidFill>
                              <a:prstClr val="black"/>
                            </a:solidFill>
                            <a:latin typeface="Cambria Math" panose="02040503050406030204" pitchFamily="18" charset="0"/>
                            <a:ea typeface="Cambria Math" panose="02040503050406030204" pitchFamily="18" charset="0"/>
                          </a:rPr>
                          <m:t>𝑖</m:t>
                        </m:r>
                      </m:sub>
                    </m:sSub>
                  </m:oMath>
                </a14:m>
                <a:endParaRPr lang="zh-CN" altLang="en-US" sz="1100" i="1" dirty="0">
                  <a:solidFill>
                    <a:prstClr val="black"/>
                  </a:solidFill>
                  <a:latin typeface="Calibri" panose="020F0502020204030204"/>
                  <a:ea typeface="等线" panose="02010600030101010101" pitchFamily="2" charset="-122"/>
                </a:endParaRPr>
              </a:p>
            </p:txBody>
          </p:sp>
        </mc:Choice>
        <mc:Fallback xmlns="">
          <p:sp>
            <p:nvSpPr>
              <p:cNvPr id="186" name="矩形 185">
                <a:extLst>
                  <a:ext uri="{FF2B5EF4-FFF2-40B4-BE49-F238E27FC236}">
                    <a16:creationId xmlns:a16="http://schemas.microsoft.com/office/drawing/2014/main" id="{892FC8E0-BCEC-4C77-B695-CEB7840E3470}"/>
                  </a:ext>
                </a:extLst>
              </p:cNvPr>
              <p:cNvSpPr>
                <a:spLocks noRot="1" noChangeAspect="1" noMove="1" noResize="1" noEditPoints="1" noAdjustHandles="1" noChangeArrowheads="1" noChangeShapeType="1" noTextEdit="1"/>
              </p:cNvSpPr>
              <p:nvPr/>
            </p:nvSpPr>
            <p:spPr>
              <a:xfrm>
                <a:off x="4079776" y="4918095"/>
                <a:ext cx="1332587" cy="275204"/>
              </a:xfrm>
              <a:prstGeom prst="rect">
                <a:avLst/>
              </a:prstGeom>
              <a:blipFill>
                <a:blip r:embed="rId6"/>
                <a:stretch>
                  <a:fillRect b="-11111"/>
                </a:stretch>
              </a:blipFill>
            </p:spPr>
            <p:txBody>
              <a:bodyPr/>
              <a:lstStyle/>
              <a:p>
                <a:r>
                  <a:rPr lang="zh-CN" altLang="en-US">
                    <a:noFill/>
                  </a:rPr>
                  <a:t> </a:t>
                </a:r>
              </a:p>
            </p:txBody>
          </p:sp>
        </mc:Fallback>
      </mc:AlternateContent>
      <p:cxnSp>
        <p:nvCxnSpPr>
          <p:cNvPr id="187" name="直接箭头连接符 186">
            <a:extLst>
              <a:ext uri="{FF2B5EF4-FFF2-40B4-BE49-F238E27FC236}">
                <a16:creationId xmlns:a16="http://schemas.microsoft.com/office/drawing/2014/main" id="{0CCB564E-592E-445E-A078-66E14A2650B0}"/>
              </a:ext>
            </a:extLst>
          </p:cNvPr>
          <p:cNvCxnSpPr>
            <a:cxnSpLocks/>
          </p:cNvCxnSpPr>
          <p:nvPr/>
        </p:nvCxnSpPr>
        <p:spPr>
          <a:xfrm>
            <a:off x="2901389" y="4828722"/>
            <a:ext cx="1332587" cy="0"/>
          </a:xfrm>
          <a:prstGeom prst="straightConnector1">
            <a:avLst/>
          </a:prstGeom>
          <a:noFill/>
          <a:ln w="25400" cap="flat" cmpd="sng" algn="ctr">
            <a:solidFill>
              <a:sysClr val="windowText" lastClr="000000">
                <a:lumMod val="75000"/>
                <a:lumOff val="25000"/>
              </a:sysClr>
            </a:solidFill>
            <a:prstDash val="solid"/>
            <a:miter lim="800000"/>
            <a:tailEnd type="triangle" w="lg" len="lg"/>
          </a:ln>
          <a:effectLst/>
        </p:spPr>
      </p:cxnSp>
      <p:grpSp>
        <p:nvGrpSpPr>
          <p:cNvPr id="188" name="组合 187">
            <a:extLst>
              <a:ext uri="{FF2B5EF4-FFF2-40B4-BE49-F238E27FC236}">
                <a16:creationId xmlns:a16="http://schemas.microsoft.com/office/drawing/2014/main" id="{7BE70EFB-1441-475A-9608-A1D38CFF8792}"/>
              </a:ext>
            </a:extLst>
          </p:cNvPr>
          <p:cNvGrpSpPr/>
          <p:nvPr/>
        </p:nvGrpSpPr>
        <p:grpSpPr>
          <a:xfrm>
            <a:off x="3274756" y="2941826"/>
            <a:ext cx="608842" cy="428079"/>
            <a:chOff x="2879874" y="2303898"/>
            <a:chExt cx="718852" cy="505428"/>
          </a:xfrm>
        </p:grpSpPr>
        <p:sp>
          <p:nvSpPr>
            <p:cNvPr id="189" name="流程图: 手动操作 188">
              <a:extLst>
                <a:ext uri="{FF2B5EF4-FFF2-40B4-BE49-F238E27FC236}">
                  <a16:creationId xmlns:a16="http://schemas.microsoft.com/office/drawing/2014/main" id="{6FB4E68D-358B-412E-B252-CAD9D3CE7589}"/>
                </a:ext>
              </a:extLst>
            </p:cNvPr>
            <p:cNvSpPr/>
            <p:nvPr/>
          </p:nvSpPr>
          <p:spPr>
            <a:xfrm rot="16200000">
              <a:off x="2758207" y="2425565"/>
              <a:ext cx="505428" cy="262094"/>
            </a:xfrm>
            <a:prstGeom prst="flowChartManualOperation">
              <a:avLst/>
            </a:prstGeom>
            <a:solidFill>
              <a:srgbClr val="ED7D31">
                <a:lumMod val="20000"/>
                <a:lumOff val="80000"/>
              </a:srgbClr>
            </a:solidFill>
            <a:ln w="1905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0" name="流程图: 手动操作 189">
              <a:extLst>
                <a:ext uri="{FF2B5EF4-FFF2-40B4-BE49-F238E27FC236}">
                  <a16:creationId xmlns:a16="http://schemas.microsoft.com/office/drawing/2014/main" id="{7B7CB4CE-2BD0-48DA-8EF1-8E63E7834041}"/>
                </a:ext>
              </a:extLst>
            </p:cNvPr>
            <p:cNvSpPr/>
            <p:nvPr/>
          </p:nvSpPr>
          <p:spPr>
            <a:xfrm rot="5400000">
              <a:off x="3214965" y="2425565"/>
              <a:ext cx="505428" cy="262094"/>
            </a:xfrm>
            <a:prstGeom prst="flowChartManualOperation">
              <a:avLst/>
            </a:prstGeom>
            <a:solidFill>
              <a:srgbClr val="70AD47">
                <a:lumMod val="20000"/>
                <a:lumOff val="80000"/>
              </a:srgbClr>
            </a:solidFill>
            <a:ln w="1905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1" name="矩形 190">
              <a:extLst>
                <a:ext uri="{FF2B5EF4-FFF2-40B4-BE49-F238E27FC236}">
                  <a16:creationId xmlns:a16="http://schemas.microsoft.com/office/drawing/2014/main" id="{C7ECDA11-7CCB-41AC-80A9-F996CBB7DE63}"/>
                </a:ext>
              </a:extLst>
            </p:cNvPr>
            <p:cNvSpPr/>
            <p:nvPr/>
          </p:nvSpPr>
          <p:spPr>
            <a:xfrm>
              <a:off x="3202839" y="2415326"/>
              <a:ext cx="72972" cy="282569"/>
            </a:xfrm>
            <a:prstGeom prst="rect">
              <a:avLst/>
            </a:prstGeom>
            <a:solidFill>
              <a:srgbClr val="5B9BD5">
                <a:lumMod val="20000"/>
                <a:lumOff val="80000"/>
              </a:srgbClr>
            </a:solidFill>
            <a:ln w="1905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192" name="组合 191">
            <a:extLst>
              <a:ext uri="{FF2B5EF4-FFF2-40B4-BE49-F238E27FC236}">
                <a16:creationId xmlns:a16="http://schemas.microsoft.com/office/drawing/2014/main" id="{7FAA4BCF-0238-4F09-A13D-5D84EA108420}"/>
              </a:ext>
            </a:extLst>
          </p:cNvPr>
          <p:cNvGrpSpPr/>
          <p:nvPr/>
        </p:nvGrpSpPr>
        <p:grpSpPr>
          <a:xfrm>
            <a:off x="3259520" y="4190996"/>
            <a:ext cx="614516" cy="471441"/>
            <a:chOff x="2895427" y="3468489"/>
            <a:chExt cx="804450" cy="617154"/>
          </a:xfrm>
        </p:grpSpPr>
        <p:grpSp>
          <p:nvGrpSpPr>
            <p:cNvPr id="193" name="组合 192">
              <a:extLst>
                <a:ext uri="{FF2B5EF4-FFF2-40B4-BE49-F238E27FC236}">
                  <a16:creationId xmlns:a16="http://schemas.microsoft.com/office/drawing/2014/main" id="{534D8F94-2EEF-4AB9-A952-1DDF7FE9FE02}"/>
                </a:ext>
              </a:extLst>
            </p:cNvPr>
            <p:cNvGrpSpPr/>
            <p:nvPr/>
          </p:nvGrpSpPr>
          <p:grpSpPr>
            <a:xfrm>
              <a:off x="2895427" y="3468489"/>
              <a:ext cx="804450" cy="509814"/>
              <a:chOff x="4656659" y="4532077"/>
              <a:chExt cx="804450" cy="509814"/>
            </a:xfrm>
          </p:grpSpPr>
          <p:pic>
            <p:nvPicPr>
              <p:cNvPr id="195" name="图片 194">
                <a:extLst>
                  <a:ext uri="{FF2B5EF4-FFF2-40B4-BE49-F238E27FC236}">
                    <a16:creationId xmlns:a16="http://schemas.microsoft.com/office/drawing/2014/main" id="{464AE4FE-BB34-496C-8F69-6A78EEA03044}"/>
                  </a:ext>
                </a:extLst>
              </p:cNvPr>
              <p:cNvPicPr>
                <a:picLocks noChangeAspect="1"/>
              </p:cNvPicPr>
              <p:nvPr/>
            </p:nvPicPr>
            <p:blipFill>
              <a:blip r:embed="rId7"/>
              <a:stretch>
                <a:fillRect/>
              </a:stretch>
            </p:blipFill>
            <p:spPr>
              <a:xfrm>
                <a:off x="5146785" y="4532077"/>
                <a:ext cx="314324" cy="315232"/>
              </a:xfrm>
              <a:prstGeom prst="rect">
                <a:avLst/>
              </a:prstGeom>
            </p:spPr>
          </p:pic>
          <p:pic>
            <p:nvPicPr>
              <p:cNvPr id="196" name="图片 195">
                <a:extLst>
                  <a:ext uri="{FF2B5EF4-FFF2-40B4-BE49-F238E27FC236}">
                    <a16:creationId xmlns:a16="http://schemas.microsoft.com/office/drawing/2014/main" id="{DD6774FF-27CE-4669-BB9F-33222C211C5C}"/>
                  </a:ext>
                </a:extLst>
              </p:cNvPr>
              <p:cNvPicPr>
                <a:picLocks noChangeAspect="1"/>
              </p:cNvPicPr>
              <p:nvPr/>
            </p:nvPicPr>
            <p:blipFill>
              <a:blip r:embed="rId7"/>
              <a:stretch>
                <a:fillRect/>
              </a:stretch>
            </p:blipFill>
            <p:spPr>
              <a:xfrm rot="16200000">
                <a:off x="4657113" y="4715392"/>
                <a:ext cx="314324" cy="315232"/>
              </a:xfrm>
              <a:prstGeom prst="rect">
                <a:avLst/>
              </a:prstGeom>
            </p:spPr>
          </p:pic>
          <p:sp>
            <p:nvSpPr>
              <p:cNvPr id="197" name="弧形 196">
                <a:extLst>
                  <a:ext uri="{FF2B5EF4-FFF2-40B4-BE49-F238E27FC236}">
                    <a16:creationId xmlns:a16="http://schemas.microsoft.com/office/drawing/2014/main" id="{4D0ABB83-DD73-4A6B-BA47-D536B24A11E3}"/>
                  </a:ext>
                </a:extLst>
              </p:cNvPr>
              <p:cNvSpPr/>
              <p:nvPr/>
            </p:nvSpPr>
            <p:spPr>
              <a:xfrm rot="20716384">
                <a:off x="4844270" y="4610979"/>
                <a:ext cx="500952" cy="430912"/>
              </a:xfrm>
              <a:prstGeom prst="arc">
                <a:avLst>
                  <a:gd name="adj1" fmla="val 13673736"/>
                  <a:gd name="adj2" fmla="val 17541817"/>
                </a:avLst>
              </a:prstGeom>
              <a:noFill/>
              <a:ln w="19050" cap="rnd" cmpd="sng" algn="ctr">
                <a:solidFill>
                  <a:sysClr val="windowText" lastClr="000000">
                    <a:lumMod val="75000"/>
                    <a:lumOff val="25000"/>
                  </a:sysClr>
                </a:solidFill>
                <a:prstDash val="solid"/>
                <a:round/>
                <a:headEnd type="none"/>
                <a:tailEnd type="stealth"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mc:AlternateContent xmlns:mc="http://schemas.openxmlformats.org/markup-compatibility/2006" xmlns:a14="http://schemas.microsoft.com/office/drawing/2010/main">
          <mc:Choice Requires="a14">
            <p:sp>
              <p:nvSpPr>
                <p:cNvPr id="194" name="文本框 193">
                  <a:extLst>
                    <a:ext uri="{FF2B5EF4-FFF2-40B4-BE49-F238E27FC236}">
                      <a16:creationId xmlns:a16="http://schemas.microsoft.com/office/drawing/2014/main" id="{E8EC46A1-1E6C-4C29-828B-64BD19143D54}"/>
                    </a:ext>
                  </a:extLst>
                </p:cNvPr>
                <p:cNvSpPr txBox="1"/>
                <p:nvPr/>
              </p:nvSpPr>
              <p:spPr>
                <a:xfrm>
                  <a:off x="3284458" y="3819608"/>
                  <a:ext cx="321435" cy="266035"/>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16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CN" sz="1600" b="1" i="1" u="none" strike="noStrike" kern="0" cap="none" spc="0" normalizeH="0" baseline="0" noProof="0" smtClean="0">
                                <a:ln>
                                  <a:noFill/>
                                </a:ln>
                                <a:solidFill>
                                  <a:prstClr val="black"/>
                                </a:solidFill>
                                <a:effectLst/>
                                <a:uLnTx/>
                                <a:uFillTx/>
                                <a:latin typeface="Cambria Math" panose="02040503050406030204" pitchFamily="18" charset="0"/>
                              </a:rPr>
                              <m:t>𝑻</m:t>
                            </m:r>
                          </m:e>
                          <m:sub>
                            <m:r>
                              <a:rPr kumimoji="0" lang="en-US" altLang="zh-CN" sz="1600" b="0" i="1" u="none" strike="noStrike" kern="0" cap="none" spc="0" normalizeH="0" baseline="0" noProof="0" smtClean="0">
                                <a:ln>
                                  <a:noFill/>
                                </a:ln>
                                <a:solidFill>
                                  <a:prstClr val="black"/>
                                </a:solidFill>
                                <a:effectLst/>
                                <a:uLnTx/>
                                <a:uFillTx/>
                                <a:latin typeface="Cambria Math" panose="02040503050406030204" pitchFamily="18" charset="0"/>
                              </a:rPr>
                              <m:t>𝑖𝑗</m:t>
                            </m:r>
                          </m:sub>
                        </m:sSub>
                      </m:oMath>
                    </m:oMathPara>
                  </a14:m>
                  <a:endParaRPr kumimoji="0" lang="zh-CN" altLang="en-US" sz="1800" b="0" i="0" u="none" strike="noStrike" kern="0" cap="none" spc="0" normalizeH="0" baseline="0" noProof="0" dirty="0">
                    <a:ln>
                      <a:noFill/>
                    </a:ln>
                    <a:solidFill>
                      <a:prstClr val="black"/>
                    </a:solidFill>
                    <a:effectLst/>
                    <a:uLnTx/>
                    <a:uFillTx/>
                    <a:latin typeface="等线" panose="020F0502020204030204"/>
                    <a:ea typeface="等线" panose="02010600030101010101" pitchFamily="2" charset="-122"/>
                  </a:endParaRPr>
                </a:p>
              </p:txBody>
            </p:sp>
          </mc:Choice>
          <mc:Fallback xmlns="">
            <p:sp>
              <p:nvSpPr>
                <p:cNvPr id="115" name="文本框 114">
                  <a:extLst>
                    <a:ext uri="{FF2B5EF4-FFF2-40B4-BE49-F238E27FC236}">
                      <a16:creationId xmlns:a16="http://schemas.microsoft.com/office/drawing/2014/main" id="{B847822E-F4DC-4B9B-8DD9-0D3F1C952B1E}"/>
                    </a:ext>
                  </a:extLst>
                </p:cNvPr>
                <p:cNvSpPr txBox="1">
                  <a:spLocks noRot="1" noChangeAspect="1" noMove="1" noResize="1" noEditPoints="1" noAdjustHandles="1" noChangeArrowheads="1" noChangeShapeType="1" noTextEdit="1"/>
                </p:cNvSpPr>
                <p:nvPr/>
              </p:nvSpPr>
              <p:spPr>
                <a:xfrm>
                  <a:off x="3284458" y="3819608"/>
                  <a:ext cx="321435" cy="266035"/>
                </a:xfrm>
                <a:prstGeom prst="rect">
                  <a:avLst/>
                </a:prstGeom>
                <a:blipFill>
                  <a:blip r:embed="rId8"/>
                  <a:stretch>
                    <a:fillRect l="-30000" r="-27500" b="-64706"/>
                  </a:stretch>
                </a:blipFill>
              </p:spPr>
              <p:txBody>
                <a:bodyPr/>
                <a:lstStyle/>
                <a:p>
                  <a:r>
                    <a:rPr lang="zh-CN" altLang="en-US">
                      <a:noFill/>
                    </a:rPr>
                    <a:t> </a:t>
                  </a:r>
                </a:p>
              </p:txBody>
            </p:sp>
          </mc:Fallback>
        </mc:AlternateContent>
      </p:grpSp>
      <p:graphicFrame>
        <p:nvGraphicFramePr>
          <p:cNvPr id="198" name="表格 197">
            <a:extLst>
              <a:ext uri="{FF2B5EF4-FFF2-40B4-BE49-F238E27FC236}">
                <a16:creationId xmlns:a16="http://schemas.microsoft.com/office/drawing/2014/main" id="{153D7FD6-D2F7-4E19-B7BD-7DF5FEF30097}"/>
              </a:ext>
            </a:extLst>
          </p:cNvPr>
          <p:cNvGraphicFramePr>
            <a:graphicFrameLocks noGrp="1"/>
          </p:cNvGraphicFramePr>
          <p:nvPr>
            <p:extLst>
              <p:ext uri="{D42A27DB-BD31-4B8C-83A1-F6EECF244321}">
                <p14:modId xmlns:p14="http://schemas.microsoft.com/office/powerpoint/2010/main" val="1688049571"/>
              </p:ext>
            </p:extLst>
          </p:nvPr>
        </p:nvGraphicFramePr>
        <p:xfrm>
          <a:off x="4306854" y="2833234"/>
          <a:ext cx="774000" cy="728136"/>
        </p:xfrm>
        <a:graphic>
          <a:graphicData uri="http://schemas.openxmlformats.org/drawingml/2006/table">
            <a:tbl>
              <a:tblPr firstRow="1" bandRow="1"/>
              <a:tblGrid>
                <a:gridCol w="129000">
                  <a:extLst>
                    <a:ext uri="{9D8B030D-6E8A-4147-A177-3AD203B41FA5}">
                      <a16:colId xmlns:a16="http://schemas.microsoft.com/office/drawing/2014/main" val="41108396"/>
                    </a:ext>
                  </a:extLst>
                </a:gridCol>
                <a:gridCol w="129000">
                  <a:extLst>
                    <a:ext uri="{9D8B030D-6E8A-4147-A177-3AD203B41FA5}">
                      <a16:colId xmlns:a16="http://schemas.microsoft.com/office/drawing/2014/main" val="3019223510"/>
                    </a:ext>
                  </a:extLst>
                </a:gridCol>
                <a:gridCol w="129000">
                  <a:extLst>
                    <a:ext uri="{9D8B030D-6E8A-4147-A177-3AD203B41FA5}">
                      <a16:colId xmlns:a16="http://schemas.microsoft.com/office/drawing/2014/main" val="3792206212"/>
                    </a:ext>
                  </a:extLst>
                </a:gridCol>
                <a:gridCol w="129000">
                  <a:extLst>
                    <a:ext uri="{9D8B030D-6E8A-4147-A177-3AD203B41FA5}">
                      <a16:colId xmlns:a16="http://schemas.microsoft.com/office/drawing/2014/main" val="2419927499"/>
                    </a:ext>
                  </a:extLst>
                </a:gridCol>
                <a:gridCol w="129000">
                  <a:extLst>
                    <a:ext uri="{9D8B030D-6E8A-4147-A177-3AD203B41FA5}">
                      <a16:colId xmlns:a16="http://schemas.microsoft.com/office/drawing/2014/main" val="645864278"/>
                    </a:ext>
                  </a:extLst>
                </a:gridCol>
                <a:gridCol w="129000">
                  <a:extLst>
                    <a:ext uri="{9D8B030D-6E8A-4147-A177-3AD203B41FA5}">
                      <a16:colId xmlns:a16="http://schemas.microsoft.com/office/drawing/2014/main" val="2129228856"/>
                    </a:ext>
                  </a:extLst>
                </a:gridCol>
              </a:tblGrid>
              <a:tr h="12135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zh-CN" altLang="en-US" sz="400" dirty="0"/>
                    </a:p>
                  </a:txBody>
                  <a:tcPr marL="35964" marR="35964" marT="17981" marB="17981">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7E6E6">
                        <a:lumMod val="90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zh-CN" altLang="en-US" sz="400" dirty="0"/>
                    </a:p>
                  </a:txBody>
                  <a:tcPr marL="35964" marR="35964" marT="17981" marB="17981">
                    <a:lnL w="12700" cmpd="sng">
                      <a:noFill/>
                    </a:lnL>
                    <a:lnR w="12700" cmpd="sng">
                      <a:noFill/>
                    </a:lnR>
                    <a:lnT w="12700" cmpd="sng">
                      <a:noFill/>
                    </a:lnT>
                    <a:lnB w="38100" cmpd="sng">
                      <a:noFill/>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zh-CN" altLang="en-US" sz="400" dirty="0"/>
                    </a:p>
                  </a:txBody>
                  <a:tcPr marL="35964" marR="35964" marT="17981" marB="17981">
                    <a:lnL w="12700" cmpd="sng">
                      <a:noFill/>
                    </a:lnL>
                    <a:lnR w="12700" cmpd="sng">
                      <a:noFill/>
                    </a:lnR>
                    <a:lnT w="12700" cmpd="sng">
                      <a:noFill/>
                    </a:lnT>
                    <a:lnB w="381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zh-CN" altLang="en-US" sz="400" dirty="0"/>
                    </a:p>
                  </a:txBody>
                  <a:tcPr marL="35964" marR="35964" marT="17981" marB="17981">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zh-CN" altLang="en-US" sz="400" dirty="0"/>
                    </a:p>
                  </a:txBody>
                  <a:tcPr marL="35964" marR="35964" marT="17981" marB="17981">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7E6E6">
                        <a:lumMod val="90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zh-CN" altLang="en-US" sz="400" dirty="0"/>
                    </a:p>
                  </a:txBody>
                  <a:tcPr marL="35964" marR="35964" marT="17981" marB="17981">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4206781849"/>
                  </a:ext>
                </a:extLst>
              </a:tr>
              <a:tr h="12135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400" dirty="0"/>
                    </a:p>
                  </a:txBody>
                  <a:tcPr marL="35964" marR="35964" marT="17981" marB="17981">
                    <a:lnL w="12700" cmpd="sng">
                      <a:noFill/>
                    </a:lnL>
                    <a:lnR w="12700" cmpd="sng">
                      <a:noFill/>
                    </a:lnR>
                    <a:lnT w="38100" cmpd="sng">
                      <a:noFill/>
                    </a:lnT>
                    <a:lnB w="12700" cmpd="sng">
                      <a:noFill/>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l" defTabSz="914400" rtl="0" eaLnBrk="1" latinLnBrk="0" hangingPunct="1"/>
                      <a:endParaRPr lang="zh-CN" altLang="en-US" sz="400" b="1" kern="1200" dirty="0">
                        <a:solidFill>
                          <a:schemeClr val="lt1"/>
                        </a:solidFill>
                        <a:latin typeface="+mn-lt"/>
                        <a:ea typeface="+mn-ea"/>
                        <a:cs typeface="+mn-cs"/>
                      </a:endParaRPr>
                    </a:p>
                  </a:txBody>
                  <a:tcPr marL="35964" marR="35964" marT="17981" marB="17981">
                    <a:lnL w="12700" cmpd="sng">
                      <a:noFill/>
                    </a:lnL>
                    <a:lnR w="12700" cmpd="sng">
                      <a:noFill/>
                    </a:lnR>
                    <a:lnT w="38100" cmpd="sng">
                      <a:noFill/>
                    </a:lnT>
                    <a:lnB w="12700" cmpd="sng">
                      <a:noFill/>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l" defTabSz="914400" rtl="0" eaLnBrk="1" latinLnBrk="0" hangingPunct="1"/>
                      <a:endParaRPr lang="zh-CN" altLang="en-US" sz="400" b="1" kern="1200" dirty="0">
                        <a:solidFill>
                          <a:schemeClr val="lt1"/>
                        </a:solidFill>
                        <a:latin typeface="+mn-lt"/>
                        <a:ea typeface="+mn-ea"/>
                        <a:cs typeface="+mn-cs"/>
                      </a:endParaRPr>
                    </a:p>
                  </a:txBody>
                  <a:tcPr marL="35964" marR="35964" marT="17981" marB="17981">
                    <a:lnL w="12700" cmpd="sng">
                      <a:noFill/>
                    </a:lnL>
                    <a:lnR w="12700" cmpd="sng">
                      <a:noFill/>
                    </a:lnR>
                    <a:lnT w="38100" cmpd="sng">
                      <a:noFill/>
                    </a:lnT>
                    <a:lnB w="12700" cmpd="sng">
                      <a:noFill/>
                    </a:lnB>
                    <a:lnTlToBr w="12700" cmpd="sng">
                      <a:noFill/>
                      <a:prstDash val="solid"/>
                    </a:lnTlToBr>
                    <a:lnBlToTr w="12700" cmpd="sng">
                      <a:noFill/>
                      <a:prstDash val="solid"/>
                    </a:lnBlToTr>
                    <a:solidFill>
                      <a:sysClr val="windowText" lastClr="000000">
                        <a:lumMod val="85000"/>
                        <a:lumOff val="1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400" dirty="0"/>
                    </a:p>
                  </a:txBody>
                  <a:tcPr marL="35964" marR="35964" marT="17981" marB="17981">
                    <a:lnL w="12700" cmpd="sng">
                      <a:noFill/>
                    </a:lnL>
                    <a:lnR w="12700" cmpd="sng">
                      <a:noFill/>
                    </a:lnR>
                    <a:lnT w="381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400" dirty="0"/>
                    </a:p>
                  </a:txBody>
                  <a:tcPr marL="35964" marR="35964" marT="17981" marB="17981">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E7E6E6">
                        <a:lumMod val="9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400" dirty="0"/>
                    </a:p>
                  </a:txBody>
                  <a:tcPr marL="35964" marR="35964" marT="17981" marB="17981">
                    <a:lnL w="12700" cmpd="sng">
                      <a:noFill/>
                    </a:lnL>
                    <a:lnR w="12700" cmpd="sng">
                      <a:noFill/>
                    </a:lnR>
                    <a:lnT w="38100" cmpd="sng">
                      <a:noFill/>
                    </a:lnT>
                    <a:lnB w="12700" cmpd="sng">
                      <a:noFill/>
                    </a:lnB>
                    <a:lnTlToBr w="12700" cmpd="sng">
                      <a:noFill/>
                      <a:prstDash val="solid"/>
                    </a:lnTlToBr>
                    <a:lnBlToTr w="12700" cmpd="sng">
                      <a:noFill/>
                      <a:prstDash val="solid"/>
                    </a:lnBlToTr>
                    <a:solidFill>
                      <a:sysClr val="windowText" lastClr="000000">
                        <a:lumMod val="65000"/>
                        <a:lumOff val="35000"/>
                      </a:sysClr>
                    </a:solidFill>
                  </a:tcPr>
                </a:tc>
                <a:extLst>
                  <a:ext uri="{0D108BD9-81ED-4DB2-BD59-A6C34878D82A}">
                    <a16:rowId xmlns:a16="http://schemas.microsoft.com/office/drawing/2014/main" val="1785930229"/>
                  </a:ext>
                </a:extLst>
              </a:tr>
              <a:tr h="12135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400" dirty="0"/>
                    </a:p>
                  </a:txBody>
                  <a:tcPr marL="35964" marR="35964" marT="17981" marB="17981">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400" dirty="0"/>
                    </a:p>
                  </a:txBody>
                  <a:tcPr marL="35964" marR="35964" marT="17981" marB="1798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7E6E6">
                        <a:lumMod val="9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400" dirty="0"/>
                    </a:p>
                  </a:txBody>
                  <a:tcPr marL="35964" marR="35964" marT="17981" marB="17981">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Text" lastClr="000000">
                        <a:lumMod val="85000"/>
                        <a:lumOff val="1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400" dirty="0"/>
                    </a:p>
                  </a:txBody>
                  <a:tcPr marL="35964" marR="35964" marT="17981" marB="17981">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Text" lastClr="000000">
                        <a:lumMod val="75000"/>
                        <a:lumOff val="2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35964" marR="35964" marT="17981" marB="17981">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Text" lastClr="000000">
                        <a:lumMod val="65000"/>
                        <a:lumOff val="3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400" dirty="0"/>
                    </a:p>
                  </a:txBody>
                  <a:tcPr marL="35964" marR="35964" marT="17981" marB="1798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7E6E6">
                        <a:lumMod val="75000"/>
                      </a:srgbClr>
                    </a:solidFill>
                  </a:tcPr>
                </a:tc>
                <a:extLst>
                  <a:ext uri="{0D108BD9-81ED-4DB2-BD59-A6C34878D82A}">
                    <a16:rowId xmlns:a16="http://schemas.microsoft.com/office/drawing/2014/main" val="2098969378"/>
                  </a:ext>
                </a:extLst>
              </a:tr>
              <a:tr h="12135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400" dirty="0"/>
                    </a:p>
                  </a:txBody>
                  <a:tcPr marL="35964" marR="35964" marT="17981" marB="17981">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400" dirty="0"/>
                    </a:p>
                  </a:txBody>
                  <a:tcPr marL="35964" marR="35964" marT="17981" marB="17981">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400" dirty="0"/>
                    </a:p>
                  </a:txBody>
                  <a:tcPr marL="35964" marR="35964" marT="17981" marB="17981">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Text" lastClr="000000">
                        <a:lumMod val="95000"/>
                        <a:lumOff val="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400" dirty="0"/>
                    </a:p>
                  </a:txBody>
                  <a:tcPr marL="35964" marR="35964" marT="17981" marB="17981">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Text" lastClr="000000">
                        <a:lumMod val="85000"/>
                        <a:lumOff val="1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400" dirty="0"/>
                    </a:p>
                  </a:txBody>
                  <a:tcPr marL="35964" marR="35964" marT="17981" marB="17981">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400" dirty="0"/>
                    </a:p>
                  </a:txBody>
                  <a:tcPr marL="35964" marR="35964" marT="17981" marB="1798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7E6E6">
                        <a:lumMod val="50000"/>
                      </a:srgbClr>
                    </a:solidFill>
                  </a:tcPr>
                </a:tc>
                <a:extLst>
                  <a:ext uri="{0D108BD9-81ED-4DB2-BD59-A6C34878D82A}">
                    <a16:rowId xmlns:a16="http://schemas.microsoft.com/office/drawing/2014/main" val="1046093797"/>
                  </a:ext>
                </a:extLst>
              </a:tr>
              <a:tr h="12135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400" dirty="0"/>
                    </a:p>
                  </a:txBody>
                  <a:tcPr marL="35964" marR="35964" marT="17981" marB="17981">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Text" lastClr="000000">
                        <a:lumMod val="95000"/>
                        <a:lumOff val="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400" dirty="0"/>
                    </a:p>
                  </a:txBody>
                  <a:tcPr marL="35964" marR="35964" marT="17981" marB="1798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7E6E6">
                        <a:lumMod val="9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400" dirty="0"/>
                    </a:p>
                  </a:txBody>
                  <a:tcPr marL="35964" marR="35964" marT="17981" marB="17981">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Text" lastClr="000000">
                        <a:lumMod val="65000"/>
                        <a:lumOff val="3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400" dirty="0"/>
                    </a:p>
                  </a:txBody>
                  <a:tcPr marL="35964" marR="35964" marT="17981" marB="17981">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400" dirty="0"/>
                    </a:p>
                  </a:txBody>
                  <a:tcPr marL="35964" marR="35964" marT="17981" marB="1798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7E6E6">
                        <a:lumMod val="75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400" dirty="0"/>
                    </a:p>
                  </a:txBody>
                  <a:tcPr marL="35964" marR="35964" marT="17981" marB="17981">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1980287920"/>
                  </a:ext>
                </a:extLst>
              </a:tr>
              <a:tr h="12135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400" dirty="0"/>
                    </a:p>
                  </a:txBody>
                  <a:tcPr marL="35964" marR="35964" marT="17981" marB="1798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7E6E6">
                        <a:lumMod val="75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400" dirty="0"/>
                    </a:p>
                  </a:txBody>
                  <a:tcPr marL="35964" marR="35964" marT="17981" marB="17981">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400" dirty="0"/>
                    </a:p>
                  </a:txBody>
                  <a:tcPr marL="35964" marR="35964" marT="17981" marB="17981">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400" dirty="0"/>
                    </a:p>
                  </a:txBody>
                  <a:tcPr marL="35964" marR="35964" marT="17981" marB="1798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7E6E6">
                        <a:lumMod val="75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400" dirty="0"/>
                    </a:p>
                  </a:txBody>
                  <a:tcPr marL="35964" marR="35964" marT="17981" marB="17981">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400" dirty="0"/>
                    </a:p>
                  </a:txBody>
                  <a:tcPr marL="35964" marR="35964" marT="17981" marB="17981">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Text" lastClr="000000">
                        <a:lumMod val="65000"/>
                        <a:lumOff val="35000"/>
                      </a:sysClr>
                    </a:solidFill>
                  </a:tcPr>
                </a:tc>
                <a:extLst>
                  <a:ext uri="{0D108BD9-81ED-4DB2-BD59-A6C34878D82A}">
                    <a16:rowId xmlns:a16="http://schemas.microsoft.com/office/drawing/2014/main" val="3302543203"/>
                  </a:ext>
                </a:extLst>
              </a:tr>
            </a:tbl>
          </a:graphicData>
        </a:graphic>
      </p:graphicFrame>
      <p:sp>
        <p:nvSpPr>
          <p:cNvPr id="199" name="矩形 198">
            <a:extLst>
              <a:ext uri="{FF2B5EF4-FFF2-40B4-BE49-F238E27FC236}">
                <a16:creationId xmlns:a16="http://schemas.microsoft.com/office/drawing/2014/main" id="{235A8461-740C-48A1-B49A-80256E66185B}"/>
              </a:ext>
            </a:extLst>
          </p:cNvPr>
          <p:cNvSpPr/>
          <p:nvPr/>
        </p:nvSpPr>
        <p:spPr>
          <a:xfrm>
            <a:off x="4295570" y="2832407"/>
            <a:ext cx="796196" cy="724904"/>
          </a:xfrm>
          <a:prstGeom prst="rect">
            <a:avLst/>
          </a:prstGeom>
          <a:noFill/>
          <a:ln w="31750" cap="flat" cmpd="sng" algn="ctr">
            <a:solidFill>
              <a:srgbClr val="93C55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00" name="箭头: 右 199">
            <a:extLst>
              <a:ext uri="{FF2B5EF4-FFF2-40B4-BE49-F238E27FC236}">
                <a16:creationId xmlns:a16="http://schemas.microsoft.com/office/drawing/2014/main" id="{253A82E1-2001-41AC-9637-9F8634458A5A}"/>
              </a:ext>
            </a:extLst>
          </p:cNvPr>
          <p:cNvSpPr/>
          <p:nvPr/>
        </p:nvSpPr>
        <p:spPr>
          <a:xfrm>
            <a:off x="5193548" y="2818346"/>
            <a:ext cx="333417" cy="166712"/>
          </a:xfrm>
          <a:prstGeom prst="rightArrow">
            <a:avLst>
              <a:gd name="adj1" fmla="val 31717"/>
              <a:gd name="adj2" fmla="val 83519"/>
            </a:avLst>
          </a:prstGeom>
          <a:solidFill>
            <a:srgbClr val="A9D18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01" name="箭头: 右 200">
            <a:extLst>
              <a:ext uri="{FF2B5EF4-FFF2-40B4-BE49-F238E27FC236}">
                <a16:creationId xmlns:a16="http://schemas.microsoft.com/office/drawing/2014/main" id="{5379373D-C745-42BC-9891-DF957E1BE0DC}"/>
              </a:ext>
            </a:extLst>
          </p:cNvPr>
          <p:cNvSpPr/>
          <p:nvPr/>
        </p:nvSpPr>
        <p:spPr>
          <a:xfrm>
            <a:off x="5193548" y="3450738"/>
            <a:ext cx="333417" cy="166712"/>
          </a:xfrm>
          <a:prstGeom prst="rightArrow">
            <a:avLst>
              <a:gd name="adj1" fmla="val 31717"/>
              <a:gd name="adj2" fmla="val 83519"/>
            </a:avLst>
          </a:prstGeom>
          <a:solidFill>
            <a:srgbClr val="A9D18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02" name="箭头: 右 201">
            <a:extLst>
              <a:ext uri="{FF2B5EF4-FFF2-40B4-BE49-F238E27FC236}">
                <a16:creationId xmlns:a16="http://schemas.microsoft.com/office/drawing/2014/main" id="{2041A750-539C-4B60-9A57-3D794C7DAE72}"/>
              </a:ext>
            </a:extLst>
          </p:cNvPr>
          <p:cNvSpPr/>
          <p:nvPr/>
        </p:nvSpPr>
        <p:spPr>
          <a:xfrm>
            <a:off x="5193548" y="4535365"/>
            <a:ext cx="333417" cy="166712"/>
          </a:xfrm>
          <a:prstGeom prst="rightArrow">
            <a:avLst>
              <a:gd name="adj1" fmla="val 31717"/>
              <a:gd name="adj2" fmla="val 83519"/>
            </a:avLst>
          </a:prstGeom>
          <a:solidFill>
            <a:srgbClr val="843C0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mc:AlternateContent xmlns:mc="http://schemas.openxmlformats.org/markup-compatibility/2006" xmlns:a14="http://schemas.microsoft.com/office/drawing/2010/main">
        <mc:Choice Requires="a14">
          <p:sp>
            <p:nvSpPr>
              <p:cNvPr id="203" name="对象 38">
                <a:extLst>
                  <a:ext uri="{FF2B5EF4-FFF2-40B4-BE49-F238E27FC236}">
                    <a16:creationId xmlns:a16="http://schemas.microsoft.com/office/drawing/2014/main" id="{02F0E013-3909-44DB-A19D-1D3D85E3C559}"/>
                  </a:ext>
                </a:extLst>
              </p:cNvPr>
              <p:cNvSpPr txBox="1"/>
              <p:nvPr/>
            </p:nvSpPr>
            <p:spPr>
              <a:xfrm>
                <a:off x="5832460" y="2636912"/>
                <a:ext cx="327030" cy="307839"/>
              </a:xfrm>
              <a:prstGeom prst="rect">
                <a:avLst/>
              </a:prstGeom>
            </p:spPr>
            <p:txBody>
              <a:bodyPr>
                <a:noAutofit/>
              </a:bodyPr>
              <a:lstStyle/>
              <a:p>
                <a:pPr fontAlgn="auto">
                  <a:spcBef>
                    <a:spcPts val="0"/>
                  </a:spcBef>
                  <a:spcAft>
                    <a:spcPts val="0"/>
                  </a:spcAft>
                </a:pPr>
                <a14:m>
                  <m:oMathPara xmlns:m="http://schemas.openxmlformats.org/officeDocument/2006/math">
                    <m:oMathParaPr>
                      <m:jc m:val="left"/>
                    </m:oMathParaPr>
                    <m:oMath xmlns:m="http://schemas.openxmlformats.org/officeDocument/2006/math">
                      <m:sSub>
                        <m:sSubPr>
                          <m:ctrlPr>
                            <a:rPr lang="zh-CN" altLang="en-US" sz="1600" i="1" smtClean="0">
                              <a:solidFill>
                                <a:srgbClr val="000000"/>
                              </a:solidFill>
                              <a:latin typeface="Cambria Math" panose="02040503050406030204" pitchFamily="18" charset="0"/>
                            </a:rPr>
                          </m:ctrlPr>
                        </m:sSubPr>
                        <m:e>
                          <m:r>
                            <a:rPr lang="zh-CN" altLang="en-US" sz="1600" i="1">
                              <a:solidFill>
                                <a:srgbClr val="000000"/>
                              </a:solidFill>
                              <a:latin typeface="Cambria Math" panose="02040503050406030204" pitchFamily="18" charset="0"/>
                            </a:rPr>
                            <m:t>𝐿</m:t>
                          </m:r>
                        </m:e>
                        <m:sub>
                          <m:r>
                            <a:rPr lang="en-US" altLang="zh-CN" sz="1600" i="1" smtClean="0">
                              <a:solidFill>
                                <a:srgbClr val="000000"/>
                              </a:solidFill>
                              <a:latin typeface="Cambria Math" panose="02040503050406030204" pitchFamily="18" charset="0"/>
                            </a:rPr>
                            <m:t>𝑓</m:t>
                          </m:r>
                        </m:sub>
                      </m:sSub>
                    </m:oMath>
                  </m:oMathPara>
                </a14:m>
                <a:endParaRPr lang="zh-CN" altLang="en-US" sz="1600" dirty="0">
                  <a:solidFill>
                    <a:prstClr val="black"/>
                  </a:solidFill>
                  <a:latin typeface="等线" panose="020F0502020204030204"/>
                  <a:ea typeface="等线" panose="02010600030101010101" pitchFamily="2" charset="-122"/>
                </a:endParaRPr>
              </a:p>
            </p:txBody>
          </p:sp>
        </mc:Choice>
        <mc:Fallback xmlns="">
          <p:sp>
            <p:nvSpPr>
              <p:cNvPr id="203" name="对象 38">
                <a:extLst>
                  <a:ext uri="{FF2B5EF4-FFF2-40B4-BE49-F238E27FC236}">
                    <a16:creationId xmlns:a16="http://schemas.microsoft.com/office/drawing/2014/main" id="{02F0E013-3909-44DB-A19D-1D3D85E3C559}"/>
                  </a:ext>
                </a:extLst>
              </p:cNvPr>
              <p:cNvSpPr txBox="1">
                <a:spLocks noRot="1" noChangeAspect="1" noMove="1" noResize="1" noEditPoints="1" noAdjustHandles="1" noChangeArrowheads="1" noChangeShapeType="1" noTextEdit="1"/>
              </p:cNvSpPr>
              <p:nvPr/>
            </p:nvSpPr>
            <p:spPr>
              <a:xfrm>
                <a:off x="5832460" y="2636912"/>
                <a:ext cx="327030" cy="307839"/>
              </a:xfrm>
              <a:prstGeom prst="rect">
                <a:avLst/>
              </a:prstGeom>
              <a:blipFill>
                <a:blip r:embed="rId9"/>
                <a:stretch>
                  <a:fillRect r="-5660" b="-24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4" name="对象 38">
                <a:extLst>
                  <a:ext uri="{FF2B5EF4-FFF2-40B4-BE49-F238E27FC236}">
                    <a16:creationId xmlns:a16="http://schemas.microsoft.com/office/drawing/2014/main" id="{4D117D23-BCFB-48B4-9D9C-5149AB3B9F4A}"/>
                  </a:ext>
                </a:extLst>
              </p:cNvPr>
              <p:cNvSpPr txBox="1"/>
              <p:nvPr/>
            </p:nvSpPr>
            <p:spPr>
              <a:xfrm>
                <a:off x="5832460" y="3368076"/>
                <a:ext cx="327030" cy="307839"/>
              </a:xfrm>
              <a:prstGeom prst="rect">
                <a:avLst/>
              </a:prstGeom>
            </p:spPr>
            <p:txBody>
              <a:bodyPr>
                <a:noAutofit/>
              </a:bodyPr>
              <a:lstStyle/>
              <a:p>
                <a:pPr fontAlgn="auto">
                  <a:spcBef>
                    <a:spcPts val="0"/>
                  </a:spcBef>
                  <a:spcAft>
                    <a:spcPts val="0"/>
                  </a:spcAft>
                </a:pPr>
                <a14:m>
                  <m:oMathPara xmlns:m="http://schemas.openxmlformats.org/officeDocument/2006/math">
                    <m:oMathParaPr>
                      <m:jc m:val="left"/>
                    </m:oMathParaPr>
                    <m:oMath xmlns:m="http://schemas.openxmlformats.org/officeDocument/2006/math">
                      <m:sSub>
                        <m:sSubPr>
                          <m:ctrlPr>
                            <a:rPr lang="zh-CN" altLang="en-US" sz="1600" i="1" smtClean="0">
                              <a:solidFill>
                                <a:srgbClr val="000000"/>
                              </a:solidFill>
                              <a:latin typeface="Cambria Math" panose="02040503050406030204" pitchFamily="18" charset="0"/>
                            </a:rPr>
                          </m:ctrlPr>
                        </m:sSubPr>
                        <m:e>
                          <m:r>
                            <a:rPr lang="zh-CN" altLang="en-US" sz="1600" i="1">
                              <a:solidFill>
                                <a:srgbClr val="000000"/>
                              </a:solidFill>
                              <a:latin typeface="Cambria Math" panose="02040503050406030204" pitchFamily="18" charset="0"/>
                            </a:rPr>
                            <m:t>𝐿</m:t>
                          </m:r>
                        </m:e>
                        <m:sub>
                          <m:r>
                            <a:rPr lang="en-US" altLang="zh-CN" sz="1600" i="1" smtClean="0">
                              <a:solidFill>
                                <a:srgbClr val="000000"/>
                              </a:solidFill>
                              <a:latin typeface="Cambria Math" panose="02040503050406030204" pitchFamily="18" charset="0"/>
                            </a:rPr>
                            <m:t>𝑟</m:t>
                          </m:r>
                        </m:sub>
                      </m:sSub>
                    </m:oMath>
                  </m:oMathPara>
                </a14:m>
                <a:endParaRPr lang="zh-CN" altLang="en-US" sz="1600" dirty="0">
                  <a:solidFill>
                    <a:prstClr val="black"/>
                  </a:solidFill>
                  <a:latin typeface="等线" panose="020F0502020204030204"/>
                  <a:ea typeface="等线" panose="02010600030101010101" pitchFamily="2" charset="-122"/>
                </a:endParaRPr>
              </a:p>
            </p:txBody>
          </p:sp>
        </mc:Choice>
        <mc:Fallback xmlns="">
          <p:sp>
            <p:nvSpPr>
              <p:cNvPr id="204" name="对象 38">
                <a:extLst>
                  <a:ext uri="{FF2B5EF4-FFF2-40B4-BE49-F238E27FC236}">
                    <a16:creationId xmlns:a16="http://schemas.microsoft.com/office/drawing/2014/main" id="{4D117D23-BCFB-48B4-9D9C-5149AB3B9F4A}"/>
                  </a:ext>
                </a:extLst>
              </p:cNvPr>
              <p:cNvSpPr txBox="1">
                <a:spLocks noRot="1" noChangeAspect="1" noMove="1" noResize="1" noEditPoints="1" noAdjustHandles="1" noChangeArrowheads="1" noChangeShapeType="1" noTextEdit="1"/>
              </p:cNvSpPr>
              <p:nvPr/>
            </p:nvSpPr>
            <p:spPr>
              <a:xfrm>
                <a:off x="5832460" y="3368076"/>
                <a:ext cx="327030" cy="307839"/>
              </a:xfrm>
              <a:prstGeom prst="rect">
                <a:avLst/>
              </a:prstGeom>
              <a:blipFill>
                <a:blip r:embed="rId10"/>
                <a:stretch>
                  <a:fillRect b="-4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5" name="对象 38">
                <a:extLst>
                  <a:ext uri="{FF2B5EF4-FFF2-40B4-BE49-F238E27FC236}">
                    <a16:creationId xmlns:a16="http://schemas.microsoft.com/office/drawing/2014/main" id="{79B38B71-CB93-4795-AD48-A0B1D1DBD86A}"/>
                  </a:ext>
                </a:extLst>
              </p:cNvPr>
              <p:cNvSpPr txBox="1"/>
              <p:nvPr/>
            </p:nvSpPr>
            <p:spPr>
              <a:xfrm>
                <a:off x="5800710" y="4209645"/>
                <a:ext cx="327030" cy="307839"/>
              </a:xfrm>
              <a:prstGeom prst="rect">
                <a:avLst/>
              </a:prstGeom>
            </p:spPr>
            <p:txBody>
              <a:bodyPr>
                <a:noAutofit/>
              </a:bodyPr>
              <a:lstStyle/>
              <a:p>
                <a:pPr fontAlgn="auto">
                  <a:spcBef>
                    <a:spcPts val="0"/>
                  </a:spcBef>
                  <a:spcAft>
                    <a:spcPts val="0"/>
                  </a:spcAft>
                </a:pPr>
                <a14:m>
                  <m:oMathPara xmlns:m="http://schemas.openxmlformats.org/officeDocument/2006/math">
                    <m:oMathParaPr>
                      <m:jc m:val="left"/>
                    </m:oMathParaPr>
                    <m:oMath xmlns:m="http://schemas.openxmlformats.org/officeDocument/2006/math">
                      <m:sSub>
                        <m:sSubPr>
                          <m:ctrlPr>
                            <a:rPr lang="zh-CN" altLang="en-US" sz="1600" i="1" smtClean="0">
                              <a:solidFill>
                                <a:srgbClr val="000000"/>
                              </a:solidFill>
                              <a:latin typeface="Cambria Math" panose="02040503050406030204" pitchFamily="18" charset="0"/>
                            </a:rPr>
                          </m:ctrlPr>
                        </m:sSubPr>
                        <m:e>
                          <m:r>
                            <a:rPr lang="zh-CN" altLang="en-US" sz="1600" i="1" smtClean="0">
                              <a:solidFill>
                                <a:srgbClr val="000000"/>
                              </a:solidFill>
                              <a:latin typeface="Cambria Math" panose="02040503050406030204" pitchFamily="18" charset="0"/>
                            </a:rPr>
                            <m:t>𝜇</m:t>
                          </m:r>
                          <m:r>
                            <a:rPr lang="zh-CN" altLang="en-US" sz="1600" i="1">
                              <a:solidFill>
                                <a:srgbClr val="000000"/>
                              </a:solidFill>
                              <a:latin typeface="Cambria Math" panose="02040503050406030204" pitchFamily="18" charset="0"/>
                            </a:rPr>
                            <m:t>𝐿</m:t>
                          </m:r>
                        </m:e>
                        <m:sub>
                          <m:r>
                            <a:rPr lang="en-US" altLang="zh-CN" sz="1600" i="1" smtClean="0">
                              <a:solidFill>
                                <a:srgbClr val="000000"/>
                              </a:solidFill>
                              <a:latin typeface="Cambria Math" panose="02040503050406030204" pitchFamily="18" charset="0"/>
                            </a:rPr>
                            <m:t>𝑝</m:t>
                          </m:r>
                        </m:sub>
                      </m:sSub>
                    </m:oMath>
                  </m:oMathPara>
                </a14:m>
                <a:endParaRPr lang="zh-CN" altLang="en-US" sz="1600" dirty="0">
                  <a:solidFill>
                    <a:prstClr val="black"/>
                  </a:solidFill>
                  <a:latin typeface="等线" panose="020F0502020204030204"/>
                  <a:ea typeface="等线" panose="02010600030101010101" pitchFamily="2" charset="-122"/>
                </a:endParaRPr>
              </a:p>
            </p:txBody>
          </p:sp>
        </mc:Choice>
        <mc:Fallback xmlns="">
          <p:sp>
            <p:nvSpPr>
              <p:cNvPr id="205" name="对象 38">
                <a:extLst>
                  <a:ext uri="{FF2B5EF4-FFF2-40B4-BE49-F238E27FC236}">
                    <a16:creationId xmlns:a16="http://schemas.microsoft.com/office/drawing/2014/main" id="{79B38B71-CB93-4795-AD48-A0B1D1DBD86A}"/>
                  </a:ext>
                </a:extLst>
              </p:cNvPr>
              <p:cNvSpPr txBox="1">
                <a:spLocks noRot="1" noChangeAspect="1" noMove="1" noResize="1" noEditPoints="1" noAdjustHandles="1" noChangeArrowheads="1" noChangeShapeType="1" noTextEdit="1"/>
              </p:cNvSpPr>
              <p:nvPr/>
            </p:nvSpPr>
            <p:spPr>
              <a:xfrm>
                <a:off x="5800710" y="4209645"/>
                <a:ext cx="327030" cy="307839"/>
              </a:xfrm>
              <a:prstGeom prst="rect">
                <a:avLst/>
              </a:prstGeom>
              <a:blipFill>
                <a:blip r:embed="rId11"/>
                <a:stretch>
                  <a:fillRect r="-41509" b="-20000"/>
                </a:stretch>
              </a:blipFill>
            </p:spPr>
            <p:txBody>
              <a:bodyPr/>
              <a:lstStyle/>
              <a:p>
                <a:r>
                  <a:rPr lang="zh-CN" altLang="en-US">
                    <a:noFill/>
                  </a:rPr>
                  <a:t> </a:t>
                </a:r>
              </a:p>
            </p:txBody>
          </p:sp>
        </mc:Fallback>
      </mc:AlternateContent>
      <p:sp>
        <p:nvSpPr>
          <p:cNvPr id="206" name="矩形 205">
            <a:extLst>
              <a:ext uri="{FF2B5EF4-FFF2-40B4-BE49-F238E27FC236}">
                <a16:creationId xmlns:a16="http://schemas.microsoft.com/office/drawing/2014/main" id="{F63B0B56-7A8E-4E39-AB68-8AEDCFFA0141}"/>
              </a:ext>
            </a:extLst>
          </p:cNvPr>
          <p:cNvSpPr/>
          <p:nvPr/>
        </p:nvSpPr>
        <p:spPr>
          <a:xfrm>
            <a:off x="5558526" y="4470345"/>
            <a:ext cx="864339" cy="415498"/>
          </a:xfrm>
          <a:prstGeom prst="rect">
            <a:avLst/>
          </a:prstGeom>
        </p:spPr>
        <p:txBody>
          <a:bodyPr wrap="square">
            <a:spAutoFit/>
          </a:bodyPr>
          <a:lstStyle/>
          <a:p>
            <a:pPr algn="ctr" defTabSz="457200" fontAlgn="auto">
              <a:spcBef>
                <a:spcPts val="0"/>
              </a:spcBef>
              <a:spcAft>
                <a:spcPts val="0"/>
              </a:spcAft>
            </a:pPr>
            <a:r>
              <a:rPr lang="en-US" altLang="zh-CN" sz="1000" dirty="0">
                <a:solidFill>
                  <a:prstClr val="black"/>
                </a:solidFill>
                <a:latin typeface="Calibri" panose="020F0502020204030204"/>
                <a:ea typeface="等线" panose="02010600030101010101" pitchFamily="2" charset="-122"/>
              </a:rPr>
              <a:t>Photometric</a:t>
            </a:r>
          </a:p>
          <a:p>
            <a:pPr algn="ctr" defTabSz="457200" fontAlgn="auto">
              <a:spcBef>
                <a:spcPts val="0"/>
              </a:spcBef>
              <a:spcAft>
                <a:spcPts val="0"/>
              </a:spcAft>
            </a:pPr>
            <a:r>
              <a:rPr lang="en-US" altLang="zh-CN" sz="1000" dirty="0">
                <a:solidFill>
                  <a:prstClr val="black"/>
                </a:solidFill>
                <a:latin typeface="Calibri" panose="020F0502020204030204"/>
                <a:ea typeface="等线" panose="02010600030101010101" pitchFamily="2" charset="-122"/>
              </a:rPr>
              <a:t>Consistency</a:t>
            </a:r>
            <a:endParaRPr lang="zh-CN" altLang="en-US" sz="1000" dirty="0">
              <a:solidFill>
                <a:prstClr val="black"/>
              </a:solidFill>
              <a:latin typeface="Calibri" panose="020F0502020204030204"/>
              <a:ea typeface="等线" panose="02010600030101010101" pitchFamily="2" charset="-122"/>
            </a:endParaRPr>
          </a:p>
        </p:txBody>
      </p:sp>
      <p:sp>
        <p:nvSpPr>
          <p:cNvPr id="207" name="矩形 206">
            <a:extLst>
              <a:ext uri="{FF2B5EF4-FFF2-40B4-BE49-F238E27FC236}">
                <a16:creationId xmlns:a16="http://schemas.microsoft.com/office/drawing/2014/main" id="{FE0EDED5-7A15-4151-8667-BF094FDEF603}"/>
              </a:ext>
            </a:extLst>
          </p:cNvPr>
          <p:cNvSpPr/>
          <p:nvPr/>
        </p:nvSpPr>
        <p:spPr>
          <a:xfrm>
            <a:off x="5523879" y="3608181"/>
            <a:ext cx="933268" cy="400110"/>
          </a:xfrm>
          <a:prstGeom prst="rect">
            <a:avLst/>
          </a:prstGeom>
        </p:spPr>
        <p:txBody>
          <a:bodyPr wrap="none">
            <a:spAutoFit/>
          </a:bodyPr>
          <a:lstStyle/>
          <a:p>
            <a:pPr algn="ctr" defTabSz="457200" fontAlgn="auto">
              <a:spcBef>
                <a:spcPts val="0"/>
              </a:spcBef>
              <a:spcAft>
                <a:spcPts val="0"/>
              </a:spcAft>
            </a:pPr>
            <a:r>
              <a:rPr lang="en-US" altLang="zh-CN" sz="1000" dirty="0">
                <a:solidFill>
                  <a:prstClr val="black"/>
                </a:solidFill>
                <a:latin typeface="Calibri" panose="020F0502020204030204"/>
                <a:ea typeface="等线" panose="02010600030101010101" pitchFamily="2" charset="-122"/>
              </a:rPr>
              <a:t>Refined Depth</a:t>
            </a:r>
          </a:p>
          <a:p>
            <a:pPr algn="ctr" defTabSz="457200" fontAlgn="auto">
              <a:spcBef>
                <a:spcPts val="0"/>
              </a:spcBef>
              <a:spcAft>
                <a:spcPts val="0"/>
              </a:spcAft>
            </a:pPr>
            <a:r>
              <a:rPr lang="en-US" altLang="zh-CN" sz="1000" dirty="0">
                <a:solidFill>
                  <a:prstClr val="black"/>
                </a:solidFill>
                <a:latin typeface="Calibri" panose="020F0502020204030204"/>
                <a:ea typeface="等线" panose="02010600030101010101" pitchFamily="2" charset="-122"/>
              </a:rPr>
              <a:t>Guidance</a:t>
            </a:r>
            <a:endParaRPr lang="zh-CN" altLang="en-US" sz="1000" dirty="0">
              <a:solidFill>
                <a:prstClr val="black"/>
              </a:solidFill>
              <a:latin typeface="Calibri" panose="020F0502020204030204"/>
              <a:ea typeface="等线" panose="02010600030101010101" pitchFamily="2" charset="-122"/>
            </a:endParaRPr>
          </a:p>
        </p:txBody>
      </p:sp>
      <p:sp>
        <p:nvSpPr>
          <p:cNvPr id="208" name="矩形 207">
            <a:extLst>
              <a:ext uri="{FF2B5EF4-FFF2-40B4-BE49-F238E27FC236}">
                <a16:creationId xmlns:a16="http://schemas.microsoft.com/office/drawing/2014/main" id="{1022418D-290F-49DC-99D4-A4546F487DC9}"/>
              </a:ext>
            </a:extLst>
          </p:cNvPr>
          <p:cNvSpPr/>
          <p:nvPr/>
        </p:nvSpPr>
        <p:spPr>
          <a:xfrm>
            <a:off x="5518105" y="2883855"/>
            <a:ext cx="939681" cy="400110"/>
          </a:xfrm>
          <a:prstGeom prst="rect">
            <a:avLst/>
          </a:prstGeom>
        </p:spPr>
        <p:txBody>
          <a:bodyPr wrap="none">
            <a:spAutoFit/>
          </a:bodyPr>
          <a:lstStyle/>
          <a:p>
            <a:pPr algn="ctr" defTabSz="457200" fontAlgn="auto">
              <a:spcBef>
                <a:spcPts val="0"/>
              </a:spcBef>
              <a:spcAft>
                <a:spcPts val="0"/>
              </a:spcAft>
            </a:pPr>
            <a:r>
              <a:rPr lang="en-US" altLang="zh-CN" sz="1000" dirty="0">
                <a:solidFill>
                  <a:prstClr val="black"/>
                </a:solidFill>
                <a:latin typeface="Calibri" panose="020F0502020204030204"/>
                <a:ea typeface="等线" panose="02010600030101010101" pitchFamily="2" charset="-122"/>
              </a:rPr>
              <a:t>Feature Points</a:t>
            </a:r>
          </a:p>
          <a:p>
            <a:pPr algn="ctr" defTabSz="457200" fontAlgn="auto">
              <a:spcBef>
                <a:spcPts val="0"/>
              </a:spcBef>
              <a:spcAft>
                <a:spcPts val="0"/>
              </a:spcAft>
            </a:pPr>
            <a:r>
              <a:rPr lang="en-US" altLang="zh-CN" sz="1000" dirty="0">
                <a:solidFill>
                  <a:prstClr val="black"/>
                </a:solidFill>
                <a:latin typeface="Calibri" panose="020F0502020204030204"/>
                <a:ea typeface="等线" panose="02010600030101010101" pitchFamily="2" charset="-122"/>
              </a:rPr>
              <a:t>Constraint</a:t>
            </a:r>
          </a:p>
        </p:txBody>
      </p:sp>
      <p:sp>
        <p:nvSpPr>
          <p:cNvPr id="209" name="矩形: 圆角 208">
            <a:extLst>
              <a:ext uri="{FF2B5EF4-FFF2-40B4-BE49-F238E27FC236}">
                <a16:creationId xmlns:a16="http://schemas.microsoft.com/office/drawing/2014/main" id="{5ED820D8-40CB-4D4A-B490-E30CB331CC42}"/>
              </a:ext>
            </a:extLst>
          </p:cNvPr>
          <p:cNvSpPr/>
          <p:nvPr/>
        </p:nvSpPr>
        <p:spPr>
          <a:xfrm>
            <a:off x="5587879" y="2637205"/>
            <a:ext cx="796196" cy="2266919"/>
          </a:xfrm>
          <a:prstGeom prst="roundRect">
            <a:avLst>
              <a:gd name="adj" fmla="val 4921"/>
            </a:avLst>
          </a:prstGeom>
          <a:noFill/>
          <a:ln w="19050" cap="flat" cmpd="sng" algn="ctr">
            <a:solidFill>
              <a:srgbClr val="002060"/>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0" name="文本框 209">
            <a:extLst>
              <a:ext uri="{FF2B5EF4-FFF2-40B4-BE49-F238E27FC236}">
                <a16:creationId xmlns:a16="http://schemas.microsoft.com/office/drawing/2014/main" id="{8F149D2D-87E1-4CF2-B6E0-57EF10406FF9}"/>
              </a:ext>
            </a:extLst>
          </p:cNvPr>
          <p:cNvSpPr txBox="1"/>
          <p:nvPr/>
        </p:nvSpPr>
        <p:spPr>
          <a:xfrm>
            <a:off x="5307089" y="4868229"/>
            <a:ext cx="1352585" cy="430887"/>
          </a:xfrm>
          <a:prstGeom prst="rect">
            <a:avLst/>
          </a:prstGeom>
          <a:noFill/>
        </p:spPr>
        <p:txBody>
          <a:bodyPr wrap="square" rtlCol="0">
            <a:spAutoFit/>
          </a:bodyPr>
          <a:lstStyle/>
          <a:p>
            <a:pPr algn="ctr" defTabSz="457200" fontAlgn="auto">
              <a:spcBef>
                <a:spcPts val="0"/>
              </a:spcBef>
              <a:spcAft>
                <a:spcPts val="0"/>
              </a:spcAft>
            </a:pPr>
            <a:r>
              <a:rPr lang="en-US" altLang="zh-CN" sz="1100" b="1" dirty="0">
                <a:solidFill>
                  <a:srgbClr val="002060"/>
                </a:solidFill>
                <a:latin typeface="等线" panose="020F0502020204030204"/>
                <a:ea typeface="等线" panose="02010600030101010101" pitchFamily="2" charset="-122"/>
              </a:rPr>
              <a:t>Self-Supervised</a:t>
            </a:r>
          </a:p>
          <a:p>
            <a:pPr algn="ctr" defTabSz="457200" fontAlgn="auto">
              <a:spcBef>
                <a:spcPts val="0"/>
              </a:spcBef>
              <a:spcAft>
                <a:spcPts val="0"/>
              </a:spcAft>
            </a:pPr>
            <a:r>
              <a:rPr lang="en-US" altLang="zh-CN" sz="1100" b="1" dirty="0">
                <a:solidFill>
                  <a:srgbClr val="002060"/>
                </a:solidFill>
                <a:latin typeface="等线" panose="020F0502020204030204"/>
                <a:ea typeface="等线" panose="02010600030101010101" pitchFamily="2" charset="-122"/>
              </a:rPr>
              <a:t>Training Loss</a:t>
            </a:r>
            <a:endParaRPr lang="zh-CN" altLang="en-US" sz="1100" b="1" dirty="0">
              <a:solidFill>
                <a:srgbClr val="002060"/>
              </a:solidFill>
              <a:latin typeface="等线" panose="020F0502020204030204"/>
              <a:ea typeface="等线" panose="02010600030101010101" pitchFamily="2" charset="-122"/>
            </a:endParaRPr>
          </a:p>
        </p:txBody>
      </p:sp>
      <p:sp>
        <p:nvSpPr>
          <p:cNvPr id="211" name="矩形 210">
            <a:extLst>
              <a:ext uri="{FF2B5EF4-FFF2-40B4-BE49-F238E27FC236}">
                <a16:creationId xmlns:a16="http://schemas.microsoft.com/office/drawing/2014/main" id="{C2F0F9DF-7965-4C65-A8B7-46AB396B2BFE}"/>
              </a:ext>
            </a:extLst>
          </p:cNvPr>
          <p:cNvSpPr/>
          <p:nvPr/>
        </p:nvSpPr>
        <p:spPr>
          <a:xfrm>
            <a:off x="8090663" y="3897718"/>
            <a:ext cx="2162049" cy="425758"/>
          </a:xfrm>
          <a:prstGeom prst="rect">
            <a:avLst/>
          </a:prstGeom>
        </p:spPr>
        <p:txBody>
          <a:bodyPr wrap="square">
            <a:spAutoFit/>
          </a:bodyPr>
          <a:lstStyle/>
          <a:p>
            <a:pPr algn="ctr" defTabSz="457200" fontAlgn="auto">
              <a:lnSpc>
                <a:spcPts val="1300"/>
              </a:lnSpc>
              <a:spcBef>
                <a:spcPts val="0"/>
              </a:spcBef>
              <a:spcAft>
                <a:spcPts val="0"/>
              </a:spcAft>
            </a:pPr>
            <a:r>
              <a:rPr lang="en-US" altLang="zh-CN" sz="1200" dirty="0">
                <a:solidFill>
                  <a:prstClr val="black"/>
                </a:solidFill>
                <a:latin typeface="Calibri" panose="020F0502020204030204"/>
                <a:ea typeface="等线" panose="02010600030101010101" pitchFamily="2" charset="-122"/>
              </a:rPr>
              <a:t>Factor Graph</a:t>
            </a:r>
          </a:p>
          <a:p>
            <a:pPr algn="ctr" defTabSz="457200" fontAlgn="auto">
              <a:lnSpc>
                <a:spcPts val="1300"/>
              </a:lnSpc>
              <a:spcBef>
                <a:spcPts val="0"/>
              </a:spcBef>
              <a:spcAft>
                <a:spcPts val="0"/>
              </a:spcAft>
            </a:pPr>
            <a:r>
              <a:rPr lang="en-US" altLang="zh-CN" sz="1200" dirty="0">
                <a:solidFill>
                  <a:prstClr val="black"/>
                </a:solidFill>
                <a:latin typeface="Calibri" panose="020F0502020204030204"/>
                <a:ea typeface="等线" panose="02010600030101010101" pitchFamily="2" charset="-122"/>
              </a:rPr>
              <a:t>Based Optimization</a:t>
            </a:r>
            <a:endParaRPr lang="zh-CN" altLang="en-US" sz="1200" dirty="0">
              <a:solidFill>
                <a:prstClr val="black"/>
              </a:solidFill>
              <a:latin typeface="Calibri" panose="020F0502020204030204"/>
              <a:ea typeface="等线" panose="02010600030101010101" pitchFamily="2" charset="-122"/>
            </a:endParaRPr>
          </a:p>
        </p:txBody>
      </p:sp>
      <p:cxnSp>
        <p:nvCxnSpPr>
          <p:cNvPr id="212" name="直接连接符 211">
            <a:extLst>
              <a:ext uri="{FF2B5EF4-FFF2-40B4-BE49-F238E27FC236}">
                <a16:creationId xmlns:a16="http://schemas.microsoft.com/office/drawing/2014/main" id="{3B8FD2F1-808C-4A78-9F31-2BFB4FE1AB6B}"/>
              </a:ext>
            </a:extLst>
          </p:cNvPr>
          <p:cNvCxnSpPr>
            <a:cxnSpLocks/>
            <a:stCxn id="220" idx="3"/>
          </p:cNvCxnSpPr>
          <p:nvPr/>
        </p:nvCxnSpPr>
        <p:spPr>
          <a:xfrm flipH="1">
            <a:off x="8479636" y="2983903"/>
            <a:ext cx="224162" cy="181818"/>
          </a:xfrm>
          <a:prstGeom prst="line">
            <a:avLst/>
          </a:prstGeom>
          <a:noFill/>
          <a:ln w="19050" cap="flat" cmpd="sng" algn="ctr">
            <a:solidFill>
              <a:srgbClr val="4472C4">
                <a:lumMod val="60000"/>
                <a:lumOff val="40000"/>
              </a:srgbClr>
            </a:solidFill>
            <a:prstDash val="solid"/>
            <a:miter lim="800000"/>
          </a:ln>
          <a:effectLst/>
        </p:spPr>
      </p:cxnSp>
      <p:cxnSp>
        <p:nvCxnSpPr>
          <p:cNvPr id="213" name="直接连接符 212">
            <a:extLst>
              <a:ext uri="{FF2B5EF4-FFF2-40B4-BE49-F238E27FC236}">
                <a16:creationId xmlns:a16="http://schemas.microsoft.com/office/drawing/2014/main" id="{E4F06A79-19A5-434A-B54E-2D02DEE060E9}"/>
              </a:ext>
            </a:extLst>
          </p:cNvPr>
          <p:cNvCxnSpPr>
            <a:cxnSpLocks/>
            <a:stCxn id="220" idx="5"/>
          </p:cNvCxnSpPr>
          <p:nvPr/>
        </p:nvCxnSpPr>
        <p:spPr>
          <a:xfrm>
            <a:off x="8928524" y="2983903"/>
            <a:ext cx="228276" cy="181818"/>
          </a:xfrm>
          <a:prstGeom prst="line">
            <a:avLst/>
          </a:prstGeom>
          <a:noFill/>
          <a:ln w="19050" cap="flat" cmpd="sng" algn="ctr">
            <a:solidFill>
              <a:srgbClr val="4472C4">
                <a:lumMod val="60000"/>
                <a:lumOff val="40000"/>
              </a:srgbClr>
            </a:solidFill>
            <a:prstDash val="solid"/>
            <a:miter lim="800000"/>
          </a:ln>
          <a:effectLst/>
        </p:spPr>
      </p:cxnSp>
      <p:cxnSp>
        <p:nvCxnSpPr>
          <p:cNvPr id="214" name="直接连接符 213">
            <a:extLst>
              <a:ext uri="{FF2B5EF4-FFF2-40B4-BE49-F238E27FC236}">
                <a16:creationId xmlns:a16="http://schemas.microsoft.com/office/drawing/2014/main" id="{387011EF-0FE9-4EEE-A621-D691B235B979}"/>
              </a:ext>
            </a:extLst>
          </p:cNvPr>
          <p:cNvCxnSpPr>
            <a:cxnSpLocks/>
            <a:stCxn id="227" idx="3"/>
          </p:cNvCxnSpPr>
          <p:nvPr/>
        </p:nvCxnSpPr>
        <p:spPr>
          <a:xfrm flipH="1">
            <a:off x="9156800" y="2979540"/>
            <a:ext cx="244418" cy="186181"/>
          </a:xfrm>
          <a:prstGeom prst="line">
            <a:avLst/>
          </a:prstGeom>
          <a:noFill/>
          <a:ln w="19050" cap="flat" cmpd="sng" algn="ctr">
            <a:solidFill>
              <a:srgbClr val="4472C4">
                <a:lumMod val="60000"/>
                <a:lumOff val="40000"/>
              </a:srgbClr>
            </a:solidFill>
            <a:prstDash val="solid"/>
            <a:miter lim="800000"/>
          </a:ln>
          <a:effectLst/>
        </p:spPr>
      </p:cxnSp>
      <p:cxnSp>
        <p:nvCxnSpPr>
          <p:cNvPr id="215" name="直接连接符 214">
            <a:extLst>
              <a:ext uri="{FF2B5EF4-FFF2-40B4-BE49-F238E27FC236}">
                <a16:creationId xmlns:a16="http://schemas.microsoft.com/office/drawing/2014/main" id="{AF489630-66F8-48B6-AAF2-E4DC10DA2279}"/>
              </a:ext>
            </a:extLst>
          </p:cNvPr>
          <p:cNvCxnSpPr>
            <a:cxnSpLocks/>
            <a:stCxn id="227" idx="5"/>
          </p:cNvCxnSpPr>
          <p:nvPr/>
        </p:nvCxnSpPr>
        <p:spPr>
          <a:xfrm>
            <a:off x="9625944" y="2979540"/>
            <a:ext cx="224343" cy="185899"/>
          </a:xfrm>
          <a:prstGeom prst="line">
            <a:avLst/>
          </a:prstGeom>
          <a:noFill/>
          <a:ln w="19050" cap="flat" cmpd="sng" algn="ctr">
            <a:solidFill>
              <a:srgbClr val="4472C4">
                <a:lumMod val="60000"/>
                <a:lumOff val="40000"/>
              </a:srgbClr>
            </a:solidFill>
            <a:prstDash val="solid"/>
            <a:miter lim="800000"/>
          </a:ln>
          <a:effectLst/>
        </p:spPr>
      </p:cxnSp>
      <p:cxnSp>
        <p:nvCxnSpPr>
          <p:cNvPr id="216" name="直接连接符 215">
            <a:extLst>
              <a:ext uri="{FF2B5EF4-FFF2-40B4-BE49-F238E27FC236}">
                <a16:creationId xmlns:a16="http://schemas.microsoft.com/office/drawing/2014/main" id="{8D66BD76-4F49-437C-A3FB-E8F5ED541403}"/>
              </a:ext>
            </a:extLst>
          </p:cNvPr>
          <p:cNvCxnSpPr>
            <a:stCxn id="221" idx="5"/>
            <a:endCxn id="224" idx="1"/>
          </p:cNvCxnSpPr>
          <p:nvPr/>
        </p:nvCxnSpPr>
        <p:spPr>
          <a:xfrm>
            <a:off x="8591999" y="3401496"/>
            <a:ext cx="456567" cy="242158"/>
          </a:xfrm>
          <a:prstGeom prst="line">
            <a:avLst/>
          </a:prstGeom>
          <a:noFill/>
          <a:ln w="19050" cap="flat" cmpd="sng" algn="ctr">
            <a:solidFill>
              <a:srgbClr val="FF8F8F"/>
            </a:solidFill>
            <a:prstDash val="solid"/>
            <a:miter lim="800000"/>
          </a:ln>
          <a:effectLst/>
        </p:spPr>
      </p:cxnSp>
      <p:cxnSp>
        <p:nvCxnSpPr>
          <p:cNvPr id="217" name="直接连接符 216">
            <a:extLst>
              <a:ext uri="{FF2B5EF4-FFF2-40B4-BE49-F238E27FC236}">
                <a16:creationId xmlns:a16="http://schemas.microsoft.com/office/drawing/2014/main" id="{B78AE657-1F42-4D8D-87CF-C5369CDF7E74}"/>
              </a:ext>
            </a:extLst>
          </p:cNvPr>
          <p:cNvCxnSpPr>
            <a:cxnSpLocks/>
            <a:stCxn id="222" idx="7"/>
            <a:endCxn id="223" idx="3"/>
          </p:cNvCxnSpPr>
          <p:nvPr/>
        </p:nvCxnSpPr>
        <p:spPr>
          <a:xfrm flipV="1">
            <a:off x="8596128" y="3401496"/>
            <a:ext cx="448309" cy="242158"/>
          </a:xfrm>
          <a:prstGeom prst="line">
            <a:avLst/>
          </a:prstGeom>
          <a:noFill/>
          <a:ln w="19050" cap="flat" cmpd="sng" algn="ctr">
            <a:solidFill>
              <a:srgbClr val="FF8F8F"/>
            </a:solidFill>
            <a:prstDash val="solid"/>
            <a:miter lim="800000"/>
          </a:ln>
          <a:effectLst/>
        </p:spPr>
      </p:cxnSp>
      <p:cxnSp>
        <p:nvCxnSpPr>
          <p:cNvPr id="218" name="直接连接符 217">
            <a:extLst>
              <a:ext uri="{FF2B5EF4-FFF2-40B4-BE49-F238E27FC236}">
                <a16:creationId xmlns:a16="http://schemas.microsoft.com/office/drawing/2014/main" id="{44C49F13-DAE8-4460-B188-1F6FEAD7C347}"/>
              </a:ext>
            </a:extLst>
          </p:cNvPr>
          <p:cNvCxnSpPr>
            <a:cxnSpLocks/>
            <a:stCxn id="225" idx="3"/>
            <a:endCxn id="224" idx="7"/>
          </p:cNvCxnSpPr>
          <p:nvPr/>
        </p:nvCxnSpPr>
        <p:spPr>
          <a:xfrm flipH="1">
            <a:off x="9273292" y="3401214"/>
            <a:ext cx="464632" cy="242440"/>
          </a:xfrm>
          <a:prstGeom prst="line">
            <a:avLst/>
          </a:prstGeom>
          <a:noFill/>
          <a:ln w="19050" cap="flat" cmpd="sng" algn="ctr">
            <a:solidFill>
              <a:srgbClr val="FF8F8F"/>
            </a:solidFill>
            <a:prstDash val="solid"/>
            <a:miter lim="800000"/>
          </a:ln>
          <a:effectLst/>
        </p:spPr>
      </p:cxnSp>
      <p:cxnSp>
        <p:nvCxnSpPr>
          <p:cNvPr id="219" name="直接连接符 218">
            <a:extLst>
              <a:ext uri="{FF2B5EF4-FFF2-40B4-BE49-F238E27FC236}">
                <a16:creationId xmlns:a16="http://schemas.microsoft.com/office/drawing/2014/main" id="{568ED9FA-4EAB-4AE4-A0EA-C7BEC2B1E212}"/>
              </a:ext>
            </a:extLst>
          </p:cNvPr>
          <p:cNvCxnSpPr>
            <a:cxnSpLocks/>
            <a:stCxn id="223" idx="5"/>
            <a:endCxn id="226" idx="1"/>
          </p:cNvCxnSpPr>
          <p:nvPr/>
        </p:nvCxnSpPr>
        <p:spPr>
          <a:xfrm>
            <a:off x="9269163" y="3401496"/>
            <a:ext cx="472890" cy="241875"/>
          </a:xfrm>
          <a:prstGeom prst="line">
            <a:avLst/>
          </a:prstGeom>
          <a:noFill/>
          <a:ln w="19050" cap="flat" cmpd="sng" algn="ctr">
            <a:solidFill>
              <a:srgbClr val="FF8F8F"/>
            </a:solidFill>
            <a:prstDash val="solid"/>
            <a:miter lim="800000"/>
          </a:ln>
          <a:effectLst/>
        </p:spPr>
      </p:cxnSp>
      <p:sp>
        <p:nvSpPr>
          <p:cNvPr id="220" name="椭圆 219">
            <a:extLst>
              <a:ext uri="{FF2B5EF4-FFF2-40B4-BE49-F238E27FC236}">
                <a16:creationId xmlns:a16="http://schemas.microsoft.com/office/drawing/2014/main" id="{43718223-7769-40DE-9807-F0FF8EB53FFA}"/>
              </a:ext>
            </a:extLst>
          </p:cNvPr>
          <p:cNvSpPr/>
          <p:nvPr/>
        </p:nvSpPr>
        <p:spPr>
          <a:xfrm>
            <a:off x="8657256" y="2729078"/>
            <a:ext cx="317810" cy="298546"/>
          </a:xfrm>
          <a:prstGeom prst="ellipse">
            <a:avLst/>
          </a:prstGeom>
          <a:solidFill>
            <a:srgbClr val="F9FBFD"/>
          </a:solidFill>
          <a:ln w="25400" cap="flat" cmpd="sng" algn="ctr">
            <a:solidFill>
              <a:sysClr val="windowText" lastClr="000000">
                <a:lumMod val="75000"/>
                <a:lumOff val="25000"/>
              </a:sysClr>
            </a:solidFill>
            <a:prstDash val="solid"/>
            <a:round/>
          </a:ln>
          <a:effectLst/>
        </p:spPr>
        <p:txBody>
          <a:bodyPr rtlCol="0"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SG" altLang="en-US" sz="1800" b="0" i="0" u="none" strike="noStrike" kern="120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cs"/>
            </a:endParaRPr>
          </a:p>
        </p:txBody>
      </p:sp>
      <p:sp>
        <p:nvSpPr>
          <p:cNvPr id="221" name="椭圆 220">
            <a:extLst>
              <a:ext uri="{FF2B5EF4-FFF2-40B4-BE49-F238E27FC236}">
                <a16:creationId xmlns:a16="http://schemas.microsoft.com/office/drawing/2014/main" id="{43BFAE36-421A-4647-90FF-07A1C105B3BF}"/>
              </a:ext>
            </a:extLst>
          </p:cNvPr>
          <p:cNvSpPr/>
          <p:nvPr/>
        </p:nvSpPr>
        <p:spPr>
          <a:xfrm>
            <a:off x="8320731" y="3146671"/>
            <a:ext cx="317810" cy="298546"/>
          </a:xfrm>
          <a:prstGeom prst="ellipse">
            <a:avLst/>
          </a:prstGeom>
          <a:solidFill>
            <a:srgbClr val="FEFEFE"/>
          </a:solidFill>
          <a:ln w="25400" cap="flat" cmpd="sng" algn="ctr">
            <a:solidFill>
              <a:sysClr val="windowText" lastClr="000000">
                <a:lumMod val="75000"/>
                <a:lumOff val="25000"/>
              </a:sysClr>
            </a:solidFill>
            <a:prstDash val="solid"/>
            <a:round/>
          </a:ln>
          <a:effectLst/>
        </p:spPr>
        <p:txBody>
          <a:bodyPr rtlCol="0"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SG" altLang="en-US" sz="1800" b="0" i="0" u="none" strike="noStrike" kern="120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cs"/>
            </a:endParaRPr>
          </a:p>
        </p:txBody>
      </p:sp>
      <p:sp>
        <p:nvSpPr>
          <p:cNvPr id="222" name="椭圆 221">
            <a:extLst>
              <a:ext uri="{FF2B5EF4-FFF2-40B4-BE49-F238E27FC236}">
                <a16:creationId xmlns:a16="http://schemas.microsoft.com/office/drawing/2014/main" id="{75EB1079-DD5B-473A-9FF6-C3BC0CF64D51}"/>
              </a:ext>
            </a:extLst>
          </p:cNvPr>
          <p:cNvSpPr/>
          <p:nvPr/>
        </p:nvSpPr>
        <p:spPr>
          <a:xfrm>
            <a:off x="8324860" y="3599933"/>
            <a:ext cx="317810" cy="298546"/>
          </a:xfrm>
          <a:prstGeom prst="ellipse">
            <a:avLst/>
          </a:prstGeom>
          <a:solidFill>
            <a:srgbClr val="FFF9F9"/>
          </a:solidFill>
          <a:ln w="25400" cap="flat" cmpd="sng" algn="ctr">
            <a:solidFill>
              <a:sysClr val="windowText" lastClr="000000">
                <a:lumMod val="75000"/>
                <a:lumOff val="25000"/>
              </a:sysClr>
            </a:solidFill>
            <a:prstDash val="solid"/>
            <a:round/>
          </a:ln>
          <a:effectLst/>
        </p:spPr>
        <p:txBody>
          <a:bodyPr rtlCol="0"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SG" altLang="en-US" sz="1800" b="0" i="0" u="none" strike="noStrike" kern="120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cs"/>
            </a:endParaRPr>
          </a:p>
        </p:txBody>
      </p:sp>
      <p:sp>
        <p:nvSpPr>
          <p:cNvPr id="223" name="椭圆 222">
            <a:extLst>
              <a:ext uri="{FF2B5EF4-FFF2-40B4-BE49-F238E27FC236}">
                <a16:creationId xmlns:a16="http://schemas.microsoft.com/office/drawing/2014/main" id="{E93A3F5C-F937-4911-8040-4941EB6C529E}"/>
              </a:ext>
            </a:extLst>
          </p:cNvPr>
          <p:cNvSpPr/>
          <p:nvPr/>
        </p:nvSpPr>
        <p:spPr>
          <a:xfrm>
            <a:off x="8997895" y="3146671"/>
            <a:ext cx="317810" cy="298546"/>
          </a:xfrm>
          <a:prstGeom prst="ellipse">
            <a:avLst/>
          </a:prstGeom>
          <a:solidFill>
            <a:srgbClr val="FEFEFE"/>
          </a:solidFill>
          <a:ln w="25400" cap="flat" cmpd="sng" algn="ctr">
            <a:solidFill>
              <a:sysClr val="windowText" lastClr="000000">
                <a:lumMod val="75000"/>
                <a:lumOff val="25000"/>
              </a:sysClr>
            </a:solidFill>
            <a:prstDash val="solid"/>
            <a:round/>
          </a:ln>
          <a:effectLst/>
        </p:spPr>
        <p:txBody>
          <a:bodyPr rtlCol="0"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SG" altLang="en-US" sz="1800" b="0" i="0" u="none" strike="noStrike" kern="120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cs"/>
            </a:endParaRPr>
          </a:p>
        </p:txBody>
      </p:sp>
      <p:sp>
        <p:nvSpPr>
          <p:cNvPr id="224" name="椭圆 223">
            <a:extLst>
              <a:ext uri="{FF2B5EF4-FFF2-40B4-BE49-F238E27FC236}">
                <a16:creationId xmlns:a16="http://schemas.microsoft.com/office/drawing/2014/main" id="{FCA78640-447E-44F3-BC3A-87A40C57A5CC}"/>
              </a:ext>
            </a:extLst>
          </p:cNvPr>
          <p:cNvSpPr/>
          <p:nvPr/>
        </p:nvSpPr>
        <p:spPr>
          <a:xfrm>
            <a:off x="9002024" y="3599933"/>
            <a:ext cx="317810" cy="298546"/>
          </a:xfrm>
          <a:prstGeom prst="ellipse">
            <a:avLst/>
          </a:prstGeom>
          <a:solidFill>
            <a:srgbClr val="FFF9F9"/>
          </a:solidFill>
          <a:ln w="25400" cap="flat" cmpd="sng" algn="ctr">
            <a:solidFill>
              <a:sysClr val="windowText" lastClr="000000">
                <a:lumMod val="75000"/>
                <a:lumOff val="25000"/>
              </a:sysClr>
            </a:solidFill>
            <a:prstDash val="solid"/>
            <a:round/>
          </a:ln>
          <a:effectLst/>
        </p:spPr>
        <p:txBody>
          <a:bodyPr rtlCol="0"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SG" altLang="en-US" sz="1800" b="0" i="0" u="none" strike="noStrike" kern="120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cs"/>
            </a:endParaRPr>
          </a:p>
        </p:txBody>
      </p:sp>
      <p:sp>
        <p:nvSpPr>
          <p:cNvPr id="225" name="椭圆 224">
            <a:extLst>
              <a:ext uri="{FF2B5EF4-FFF2-40B4-BE49-F238E27FC236}">
                <a16:creationId xmlns:a16="http://schemas.microsoft.com/office/drawing/2014/main" id="{EA345220-9E9D-4D68-8F0C-51AD86E9BEF3}"/>
              </a:ext>
            </a:extLst>
          </p:cNvPr>
          <p:cNvSpPr/>
          <p:nvPr/>
        </p:nvSpPr>
        <p:spPr>
          <a:xfrm>
            <a:off x="9691382" y="3146389"/>
            <a:ext cx="317810" cy="298546"/>
          </a:xfrm>
          <a:prstGeom prst="ellipse">
            <a:avLst/>
          </a:prstGeom>
          <a:solidFill>
            <a:srgbClr val="FEFEFE"/>
          </a:solidFill>
          <a:ln w="25400" cap="flat" cmpd="sng" algn="ctr">
            <a:solidFill>
              <a:sysClr val="windowText" lastClr="000000">
                <a:lumMod val="75000"/>
                <a:lumOff val="25000"/>
              </a:sysClr>
            </a:solidFill>
            <a:prstDash val="solid"/>
            <a:round/>
          </a:ln>
          <a:effectLst/>
        </p:spPr>
        <p:txBody>
          <a:bodyPr rtlCol="0"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SG" altLang="en-US" sz="1800" b="0" i="0" u="none" strike="noStrike" kern="120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cs"/>
            </a:endParaRPr>
          </a:p>
        </p:txBody>
      </p:sp>
      <p:sp>
        <p:nvSpPr>
          <p:cNvPr id="226" name="椭圆 225">
            <a:extLst>
              <a:ext uri="{FF2B5EF4-FFF2-40B4-BE49-F238E27FC236}">
                <a16:creationId xmlns:a16="http://schemas.microsoft.com/office/drawing/2014/main" id="{727E5B24-73C4-40E7-AB33-C984CF1E3E2B}"/>
              </a:ext>
            </a:extLst>
          </p:cNvPr>
          <p:cNvSpPr/>
          <p:nvPr/>
        </p:nvSpPr>
        <p:spPr>
          <a:xfrm>
            <a:off x="9695511" y="3599650"/>
            <a:ext cx="317810" cy="298546"/>
          </a:xfrm>
          <a:prstGeom prst="ellipse">
            <a:avLst/>
          </a:prstGeom>
          <a:solidFill>
            <a:srgbClr val="FFF9F9"/>
          </a:solidFill>
          <a:ln w="25400" cap="flat" cmpd="sng" algn="ctr">
            <a:solidFill>
              <a:sysClr val="windowText" lastClr="000000">
                <a:lumMod val="75000"/>
                <a:lumOff val="25000"/>
              </a:sysClr>
            </a:solidFill>
            <a:prstDash val="solid"/>
            <a:round/>
          </a:ln>
          <a:effectLst/>
        </p:spPr>
        <p:txBody>
          <a:bodyPr rtlCol="0"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SG" altLang="en-US" sz="1800" b="0" i="0" u="none" strike="noStrike" kern="120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cs"/>
            </a:endParaRPr>
          </a:p>
        </p:txBody>
      </p:sp>
      <p:sp>
        <p:nvSpPr>
          <p:cNvPr id="227" name="椭圆 226">
            <a:extLst>
              <a:ext uri="{FF2B5EF4-FFF2-40B4-BE49-F238E27FC236}">
                <a16:creationId xmlns:a16="http://schemas.microsoft.com/office/drawing/2014/main" id="{0042E077-07D9-4977-9AA6-3309AF29A60D}"/>
              </a:ext>
            </a:extLst>
          </p:cNvPr>
          <p:cNvSpPr/>
          <p:nvPr/>
        </p:nvSpPr>
        <p:spPr>
          <a:xfrm>
            <a:off x="9354676" y="2724715"/>
            <a:ext cx="317810" cy="298546"/>
          </a:xfrm>
          <a:prstGeom prst="ellipse">
            <a:avLst/>
          </a:prstGeom>
          <a:solidFill>
            <a:srgbClr val="F9FBFD"/>
          </a:solidFill>
          <a:ln w="25400" cap="flat" cmpd="sng" algn="ctr">
            <a:solidFill>
              <a:sysClr val="windowText" lastClr="000000">
                <a:lumMod val="75000"/>
                <a:lumOff val="25000"/>
              </a:sysClr>
            </a:solidFill>
            <a:prstDash val="solid"/>
            <a:round/>
          </a:ln>
          <a:effectLst/>
        </p:spPr>
        <p:txBody>
          <a:bodyPr rtlCol="0"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SG" altLang="en-US" sz="1800" b="0" i="0" u="none" strike="noStrike" kern="120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cs"/>
            </a:endParaRPr>
          </a:p>
        </p:txBody>
      </p:sp>
      <mc:AlternateContent xmlns:mc="http://schemas.openxmlformats.org/markup-compatibility/2006" xmlns:a14="http://schemas.microsoft.com/office/drawing/2010/main">
        <mc:Choice Requires="a14">
          <p:sp>
            <p:nvSpPr>
              <p:cNvPr id="228" name="文本框 150">
                <a:extLst>
                  <a:ext uri="{FF2B5EF4-FFF2-40B4-BE49-F238E27FC236}">
                    <a16:creationId xmlns:a16="http://schemas.microsoft.com/office/drawing/2014/main" id="{198A434E-2E81-4A5C-9C1D-E5B36CBA1450}"/>
                  </a:ext>
                </a:extLst>
              </p:cNvPr>
              <p:cNvSpPr txBox="1"/>
              <p:nvPr/>
            </p:nvSpPr>
            <p:spPr>
              <a:xfrm>
                <a:off x="8402384" y="3210002"/>
                <a:ext cx="166456" cy="169277"/>
              </a:xfrm>
              <a:prstGeom prst="rect">
                <a:avLst/>
              </a:prstGeom>
              <a:noFill/>
            </p:spPr>
            <p:txBody>
              <a:bodyPr wrap="non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altLang="zh-CN" sz="1100" b="1" i="1" dirty="0" smtClean="0">
                              <a:solidFill>
                                <a:prstClr val="black"/>
                              </a:solidFill>
                              <a:latin typeface="Cambria Math" panose="02040503050406030204" pitchFamily="18" charset="0"/>
                            </a:rPr>
                          </m:ctrlPr>
                        </m:sSubPr>
                        <m:e>
                          <m:r>
                            <a:rPr lang="zh-CN" altLang="en-US" sz="1100" b="1" i="1" dirty="0" smtClean="0">
                              <a:solidFill>
                                <a:prstClr val="black"/>
                              </a:solidFill>
                              <a:latin typeface="Cambria Math" panose="02040503050406030204" pitchFamily="18" charset="0"/>
                            </a:rPr>
                            <m:t>𝜽</m:t>
                          </m:r>
                        </m:e>
                        <m:sub>
                          <m:r>
                            <a:rPr lang="en-US" altLang="zh-CN" sz="1100" i="1" dirty="0" smtClean="0">
                              <a:solidFill>
                                <a:prstClr val="black"/>
                              </a:solidFill>
                              <a:latin typeface="Cambria Math" panose="02040503050406030204" pitchFamily="18" charset="0"/>
                            </a:rPr>
                            <m:t>𝑖</m:t>
                          </m:r>
                        </m:sub>
                      </m:sSub>
                    </m:oMath>
                  </m:oMathPara>
                </a14:m>
                <a:endParaRPr lang="zh-CN" altLang="en-US" sz="1100" b="1" dirty="0">
                  <a:solidFill>
                    <a:sysClr val="windowText" lastClr="000000"/>
                  </a:solidFill>
                  <a:latin typeface="Calibri" panose="020F0502020204030204"/>
                  <a:ea typeface="等线" panose="02010600030101010101" pitchFamily="2" charset="-122"/>
                </a:endParaRPr>
              </a:p>
            </p:txBody>
          </p:sp>
        </mc:Choice>
        <mc:Fallback xmlns="">
          <p:sp>
            <p:nvSpPr>
              <p:cNvPr id="228" name="文本框 150">
                <a:extLst>
                  <a:ext uri="{FF2B5EF4-FFF2-40B4-BE49-F238E27FC236}">
                    <a16:creationId xmlns:a16="http://schemas.microsoft.com/office/drawing/2014/main" id="{198A434E-2E81-4A5C-9C1D-E5B36CBA1450}"/>
                  </a:ext>
                </a:extLst>
              </p:cNvPr>
              <p:cNvSpPr txBox="1">
                <a:spLocks noRot="1" noChangeAspect="1" noMove="1" noResize="1" noEditPoints="1" noAdjustHandles="1" noChangeArrowheads="1" noChangeShapeType="1" noTextEdit="1"/>
              </p:cNvSpPr>
              <p:nvPr/>
            </p:nvSpPr>
            <p:spPr>
              <a:xfrm>
                <a:off x="8402384" y="3210002"/>
                <a:ext cx="166456" cy="169277"/>
              </a:xfrm>
              <a:prstGeom prst="rect">
                <a:avLst/>
              </a:prstGeom>
              <a:blipFill>
                <a:blip r:embed="rId12"/>
                <a:stretch>
                  <a:fillRect l="-17857" r="-7143" b="-2222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29" name="文本框 150">
                <a:extLst>
                  <a:ext uri="{FF2B5EF4-FFF2-40B4-BE49-F238E27FC236}">
                    <a16:creationId xmlns:a16="http://schemas.microsoft.com/office/drawing/2014/main" id="{EDD02249-D676-48BB-999C-38F409549923}"/>
                  </a:ext>
                </a:extLst>
              </p:cNvPr>
              <p:cNvSpPr txBox="1"/>
              <p:nvPr/>
            </p:nvSpPr>
            <p:spPr>
              <a:xfrm>
                <a:off x="9009323" y="3203652"/>
                <a:ext cx="301108" cy="169277"/>
              </a:xfrm>
              <a:prstGeom prst="rect">
                <a:avLst/>
              </a:prstGeom>
              <a:noFill/>
            </p:spPr>
            <p:txBody>
              <a:bodyPr wrap="non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altLang="zh-CN" sz="1100" b="1" i="1" dirty="0" smtClean="0">
                              <a:solidFill>
                                <a:prstClr val="black"/>
                              </a:solidFill>
                              <a:latin typeface="Cambria Math" panose="02040503050406030204" pitchFamily="18" charset="0"/>
                            </a:rPr>
                          </m:ctrlPr>
                        </m:sSubPr>
                        <m:e>
                          <m:r>
                            <a:rPr lang="zh-CN" altLang="en-US" sz="1100" b="1" i="1" dirty="0" smtClean="0">
                              <a:solidFill>
                                <a:prstClr val="black"/>
                              </a:solidFill>
                              <a:latin typeface="Cambria Math" panose="02040503050406030204" pitchFamily="18" charset="0"/>
                            </a:rPr>
                            <m:t>𝜽</m:t>
                          </m:r>
                        </m:e>
                        <m:sub>
                          <m:r>
                            <a:rPr lang="en-US" altLang="zh-CN" sz="1100" i="1" dirty="0" smtClean="0">
                              <a:solidFill>
                                <a:prstClr val="black"/>
                              </a:solidFill>
                              <a:latin typeface="Cambria Math" panose="02040503050406030204" pitchFamily="18" charset="0"/>
                            </a:rPr>
                            <m:t>𝑖</m:t>
                          </m:r>
                          <m:r>
                            <a:rPr lang="en-US" altLang="zh-CN" sz="1100" i="1" dirty="0" smtClean="0">
                              <a:solidFill>
                                <a:prstClr val="black"/>
                              </a:solidFill>
                              <a:latin typeface="Cambria Math" panose="02040503050406030204" pitchFamily="18" charset="0"/>
                            </a:rPr>
                            <m:t>+1</m:t>
                          </m:r>
                        </m:sub>
                      </m:sSub>
                    </m:oMath>
                  </m:oMathPara>
                </a14:m>
                <a:endParaRPr lang="zh-CN" altLang="en-US" sz="1100" b="1" dirty="0">
                  <a:solidFill>
                    <a:sysClr val="windowText" lastClr="000000"/>
                  </a:solidFill>
                  <a:latin typeface="Calibri" panose="020F0502020204030204"/>
                  <a:ea typeface="等线" panose="02010600030101010101" pitchFamily="2" charset="-122"/>
                </a:endParaRPr>
              </a:p>
            </p:txBody>
          </p:sp>
        </mc:Choice>
        <mc:Fallback xmlns="">
          <p:sp>
            <p:nvSpPr>
              <p:cNvPr id="229" name="文本框 150">
                <a:extLst>
                  <a:ext uri="{FF2B5EF4-FFF2-40B4-BE49-F238E27FC236}">
                    <a16:creationId xmlns:a16="http://schemas.microsoft.com/office/drawing/2014/main" id="{EDD02249-D676-48BB-999C-38F409549923}"/>
                  </a:ext>
                </a:extLst>
              </p:cNvPr>
              <p:cNvSpPr txBox="1">
                <a:spLocks noRot="1" noChangeAspect="1" noMove="1" noResize="1" noEditPoints="1" noAdjustHandles="1" noChangeArrowheads="1" noChangeShapeType="1" noTextEdit="1"/>
              </p:cNvSpPr>
              <p:nvPr/>
            </p:nvSpPr>
            <p:spPr>
              <a:xfrm>
                <a:off x="9009323" y="3203652"/>
                <a:ext cx="301108" cy="169277"/>
              </a:xfrm>
              <a:prstGeom prst="rect">
                <a:avLst/>
              </a:prstGeom>
              <a:blipFill>
                <a:blip r:embed="rId13"/>
                <a:stretch>
                  <a:fillRect l="-12245" r="-6122" b="-2222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0" name="文本框 150">
                <a:extLst>
                  <a:ext uri="{FF2B5EF4-FFF2-40B4-BE49-F238E27FC236}">
                    <a16:creationId xmlns:a16="http://schemas.microsoft.com/office/drawing/2014/main" id="{D616B6EF-6B6F-49B6-B5C0-6C5F25CCB0C7}"/>
                  </a:ext>
                </a:extLst>
              </p:cNvPr>
              <p:cNvSpPr txBox="1"/>
              <p:nvPr/>
            </p:nvSpPr>
            <p:spPr>
              <a:xfrm>
                <a:off x="9705161" y="3203652"/>
                <a:ext cx="301108" cy="169277"/>
              </a:xfrm>
              <a:prstGeom prst="rect">
                <a:avLst/>
              </a:prstGeom>
              <a:noFill/>
            </p:spPr>
            <p:txBody>
              <a:bodyPr wrap="non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altLang="zh-CN" sz="1100" b="1" i="1" dirty="0" smtClean="0">
                              <a:solidFill>
                                <a:prstClr val="black"/>
                              </a:solidFill>
                              <a:latin typeface="Cambria Math" panose="02040503050406030204" pitchFamily="18" charset="0"/>
                            </a:rPr>
                          </m:ctrlPr>
                        </m:sSubPr>
                        <m:e>
                          <m:r>
                            <a:rPr lang="zh-CN" altLang="en-US" sz="1100" b="1" i="1" dirty="0">
                              <a:solidFill>
                                <a:prstClr val="black"/>
                              </a:solidFill>
                              <a:latin typeface="Cambria Math" panose="02040503050406030204" pitchFamily="18" charset="0"/>
                            </a:rPr>
                            <m:t>𝜽</m:t>
                          </m:r>
                        </m:e>
                        <m:sub>
                          <m:r>
                            <a:rPr lang="en-US" altLang="zh-CN" sz="1100" i="1" dirty="0">
                              <a:solidFill>
                                <a:prstClr val="black"/>
                              </a:solidFill>
                              <a:latin typeface="Cambria Math" panose="02040503050406030204" pitchFamily="18" charset="0"/>
                            </a:rPr>
                            <m:t>𝑖</m:t>
                          </m:r>
                          <m:r>
                            <a:rPr lang="en-US" altLang="zh-CN" sz="1100" i="1" dirty="0">
                              <a:solidFill>
                                <a:prstClr val="black"/>
                              </a:solidFill>
                              <a:latin typeface="Cambria Math" panose="02040503050406030204" pitchFamily="18" charset="0"/>
                            </a:rPr>
                            <m:t>+2</m:t>
                          </m:r>
                        </m:sub>
                      </m:sSub>
                    </m:oMath>
                  </m:oMathPara>
                </a14:m>
                <a:endParaRPr lang="zh-CN" altLang="en-US" sz="1100" b="1" dirty="0">
                  <a:solidFill>
                    <a:sysClr val="windowText" lastClr="000000"/>
                  </a:solidFill>
                  <a:latin typeface="Calibri" panose="020F0502020204030204"/>
                  <a:ea typeface="等线" panose="02010600030101010101" pitchFamily="2" charset="-122"/>
                </a:endParaRPr>
              </a:p>
            </p:txBody>
          </p:sp>
        </mc:Choice>
        <mc:Fallback xmlns="">
          <p:sp>
            <p:nvSpPr>
              <p:cNvPr id="230" name="文本框 150">
                <a:extLst>
                  <a:ext uri="{FF2B5EF4-FFF2-40B4-BE49-F238E27FC236}">
                    <a16:creationId xmlns:a16="http://schemas.microsoft.com/office/drawing/2014/main" id="{D616B6EF-6B6F-49B6-B5C0-6C5F25CCB0C7}"/>
                  </a:ext>
                </a:extLst>
              </p:cNvPr>
              <p:cNvSpPr txBox="1">
                <a:spLocks noRot="1" noChangeAspect="1" noMove="1" noResize="1" noEditPoints="1" noAdjustHandles="1" noChangeArrowheads="1" noChangeShapeType="1" noTextEdit="1"/>
              </p:cNvSpPr>
              <p:nvPr/>
            </p:nvSpPr>
            <p:spPr>
              <a:xfrm>
                <a:off x="9705161" y="3203652"/>
                <a:ext cx="301108" cy="169277"/>
              </a:xfrm>
              <a:prstGeom prst="rect">
                <a:avLst/>
              </a:prstGeom>
              <a:blipFill>
                <a:blip r:embed="rId14"/>
                <a:stretch>
                  <a:fillRect l="-10204" r="-6122" b="-2222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1" name="文本框 150">
                <a:extLst>
                  <a:ext uri="{FF2B5EF4-FFF2-40B4-BE49-F238E27FC236}">
                    <a16:creationId xmlns:a16="http://schemas.microsoft.com/office/drawing/2014/main" id="{2E863C8A-BAC4-4929-81B9-4829B3DA0D87}"/>
                  </a:ext>
                </a:extLst>
              </p:cNvPr>
              <p:cNvSpPr txBox="1"/>
              <p:nvPr/>
            </p:nvSpPr>
            <p:spPr>
              <a:xfrm>
                <a:off x="8407196" y="3658110"/>
                <a:ext cx="180434" cy="161583"/>
              </a:xfrm>
              <a:prstGeom prst="rect">
                <a:avLst/>
              </a:prstGeom>
              <a:noFill/>
            </p:spPr>
            <p:txBody>
              <a:bodyPr wrap="non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altLang="zh-CN" sz="1050" i="1" dirty="0" smtClean="0">
                              <a:solidFill>
                                <a:prstClr val="black"/>
                              </a:solidFill>
                              <a:latin typeface="Cambria Math" panose="02040503050406030204" pitchFamily="18" charset="0"/>
                            </a:rPr>
                          </m:ctrlPr>
                        </m:sSubPr>
                        <m:e>
                          <m:r>
                            <a:rPr lang="en-US" altLang="zh-CN" sz="1050" b="1" i="1" dirty="0">
                              <a:solidFill>
                                <a:prstClr val="black"/>
                              </a:solidFill>
                              <a:latin typeface="Cambria Math" panose="02040503050406030204" pitchFamily="18" charset="0"/>
                            </a:rPr>
                            <m:t>𝑫</m:t>
                          </m:r>
                        </m:e>
                        <m:sub>
                          <m:r>
                            <a:rPr lang="en-US" altLang="zh-CN" sz="1050" i="1" dirty="0" smtClean="0">
                              <a:solidFill>
                                <a:prstClr val="black"/>
                              </a:solidFill>
                              <a:latin typeface="Cambria Math" panose="02040503050406030204" pitchFamily="18" charset="0"/>
                            </a:rPr>
                            <m:t>𝑖</m:t>
                          </m:r>
                        </m:sub>
                      </m:sSub>
                    </m:oMath>
                  </m:oMathPara>
                </a14:m>
                <a:endParaRPr lang="en-US" altLang="zh-SG" sz="1050" dirty="0">
                  <a:solidFill>
                    <a:prstClr val="black"/>
                  </a:solidFill>
                  <a:ea typeface="等线" panose="02010600030101010101" pitchFamily="2" charset="-122"/>
                </a:endParaRPr>
              </a:p>
            </p:txBody>
          </p:sp>
        </mc:Choice>
        <mc:Fallback xmlns="">
          <p:sp>
            <p:nvSpPr>
              <p:cNvPr id="231" name="文本框 150">
                <a:extLst>
                  <a:ext uri="{FF2B5EF4-FFF2-40B4-BE49-F238E27FC236}">
                    <a16:creationId xmlns:a16="http://schemas.microsoft.com/office/drawing/2014/main" id="{2E863C8A-BAC4-4929-81B9-4829B3DA0D87}"/>
                  </a:ext>
                </a:extLst>
              </p:cNvPr>
              <p:cNvSpPr txBox="1">
                <a:spLocks noRot="1" noChangeAspect="1" noMove="1" noResize="1" noEditPoints="1" noAdjustHandles="1" noChangeArrowheads="1" noChangeShapeType="1" noTextEdit="1"/>
              </p:cNvSpPr>
              <p:nvPr/>
            </p:nvSpPr>
            <p:spPr>
              <a:xfrm>
                <a:off x="8407196" y="3658110"/>
                <a:ext cx="180434" cy="161583"/>
              </a:xfrm>
              <a:prstGeom prst="rect">
                <a:avLst/>
              </a:prstGeom>
              <a:blipFill>
                <a:blip r:embed="rId15"/>
                <a:stretch>
                  <a:fillRect l="-16667" r="-6667" b="-1481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2" name="文本框 150">
                <a:extLst>
                  <a:ext uri="{FF2B5EF4-FFF2-40B4-BE49-F238E27FC236}">
                    <a16:creationId xmlns:a16="http://schemas.microsoft.com/office/drawing/2014/main" id="{6455290D-DBC3-49B4-8C6E-21B6955B56B4}"/>
                  </a:ext>
                </a:extLst>
              </p:cNvPr>
              <p:cNvSpPr txBox="1"/>
              <p:nvPr/>
            </p:nvSpPr>
            <p:spPr>
              <a:xfrm>
                <a:off x="9009333" y="3653960"/>
                <a:ext cx="308674" cy="161583"/>
              </a:xfrm>
              <a:prstGeom prst="rect">
                <a:avLst/>
              </a:prstGeom>
              <a:noFill/>
            </p:spPr>
            <p:txBody>
              <a:bodyPr wrap="non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altLang="zh-CN" sz="1050" i="1" dirty="0" smtClean="0">
                              <a:solidFill>
                                <a:prstClr val="black"/>
                              </a:solidFill>
                              <a:latin typeface="Cambria Math" panose="02040503050406030204" pitchFamily="18" charset="0"/>
                            </a:rPr>
                          </m:ctrlPr>
                        </m:sSubPr>
                        <m:e>
                          <m:r>
                            <a:rPr lang="en-US" altLang="zh-CN" sz="1050" b="1" i="1" dirty="0">
                              <a:solidFill>
                                <a:prstClr val="black"/>
                              </a:solidFill>
                              <a:latin typeface="Cambria Math" panose="02040503050406030204" pitchFamily="18" charset="0"/>
                            </a:rPr>
                            <m:t>𝑫</m:t>
                          </m:r>
                        </m:e>
                        <m:sub>
                          <m:r>
                            <a:rPr lang="en-US" altLang="zh-CN" sz="1050" i="1" dirty="0">
                              <a:solidFill>
                                <a:prstClr val="black"/>
                              </a:solidFill>
                              <a:latin typeface="Cambria Math" panose="02040503050406030204" pitchFamily="18" charset="0"/>
                            </a:rPr>
                            <m:t>𝑖</m:t>
                          </m:r>
                          <m:r>
                            <a:rPr lang="en-US" altLang="zh-CN" sz="1050" i="1" dirty="0" smtClean="0">
                              <a:solidFill>
                                <a:prstClr val="black"/>
                              </a:solidFill>
                              <a:latin typeface="Cambria Math" panose="02040503050406030204" pitchFamily="18" charset="0"/>
                            </a:rPr>
                            <m:t>+1</m:t>
                          </m:r>
                        </m:sub>
                      </m:sSub>
                    </m:oMath>
                  </m:oMathPara>
                </a14:m>
                <a:endParaRPr lang="en-US" altLang="zh-SG" sz="1050" dirty="0">
                  <a:solidFill>
                    <a:prstClr val="black"/>
                  </a:solidFill>
                  <a:ea typeface="等线" panose="02010600030101010101" pitchFamily="2" charset="-122"/>
                </a:endParaRPr>
              </a:p>
            </p:txBody>
          </p:sp>
        </mc:Choice>
        <mc:Fallback xmlns="">
          <p:sp>
            <p:nvSpPr>
              <p:cNvPr id="232" name="文本框 150">
                <a:extLst>
                  <a:ext uri="{FF2B5EF4-FFF2-40B4-BE49-F238E27FC236}">
                    <a16:creationId xmlns:a16="http://schemas.microsoft.com/office/drawing/2014/main" id="{6455290D-DBC3-49B4-8C6E-21B6955B56B4}"/>
                  </a:ext>
                </a:extLst>
              </p:cNvPr>
              <p:cNvSpPr txBox="1">
                <a:spLocks noRot="1" noChangeAspect="1" noMove="1" noResize="1" noEditPoints="1" noAdjustHandles="1" noChangeArrowheads="1" noChangeShapeType="1" noTextEdit="1"/>
              </p:cNvSpPr>
              <p:nvPr/>
            </p:nvSpPr>
            <p:spPr>
              <a:xfrm>
                <a:off x="9009333" y="3653960"/>
                <a:ext cx="308674" cy="161583"/>
              </a:xfrm>
              <a:prstGeom prst="rect">
                <a:avLst/>
              </a:prstGeom>
              <a:blipFill>
                <a:blip r:embed="rId16"/>
                <a:stretch>
                  <a:fillRect l="-9804" r="-1961" b="-1481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3" name="文本框 150">
                <a:extLst>
                  <a:ext uri="{FF2B5EF4-FFF2-40B4-BE49-F238E27FC236}">
                    <a16:creationId xmlns:a16="http://schemas.microsoft.com/office/drawing/2014/main" id="{4D87EEE9-50D2-4486-AB6B-32630D3C816F}"/>
                  </a:ext>
                </a:extLst>
              </p:cNvPr>
              <p:cNvSpPr txBox="1"/>
              <p:nvPr/>
            </p:nvSpPr>
            <p:spPr>
              <a:xfrm>
                <a:off x="9699146" y="3653960"/>
                <a:ext cx="308674" cy="161583"/>
              </a:xfrm>
              <a:prstGeom prst="rect">
                <a:avLst/>
              </a:prstGeom>
              <a:noFill/>
            </p:spPr>
            <p:txBody>
              <a:bodyPr wrap="non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altLang="zh-CN" sz="1050" i="1" dirty="0" smtClean="0">
                              <a:solidFill>
                                <a:prstClr val="black"/>
                              </a:solidFill>
                              <a:latin typeface="Cambria Math" panose="02040503050406030204" pitchFamily="18" charset="0"/>
                            </a:rPr>
                          </m:ctrlPr>
                        </m:sSubPr>
                        <m:e>
                          <m:r>
                            <a:rPr lang="en-US" altLang="zh-CN" sz="1050" b="1" i="1" dirty="0">
                              <a:solidFill>
                                <a:prstClr val="black"/>
                              </a:solidFill>
                              <a:latin typeface="Cambria Math" panose="02040503050406030204" pitchFamily="18" charset="0"/>
                            </a:rPr>
                            <m:t>𝑫</m:t>
                          </m:r>
                        </m:e>
                        <m:sub>
                          <m:r>
                            <a:rPr lang="en-US" altLang="zh-CN" sz="1050" i="1" dirty="0">
                              <a:solidFill>
                                <a:prstClr val="black"/>
                              </a:solidFill>
                              <a:latin typeface="Cambria Math" panose="02040503050406030204" pitchFamily="18" charset="0"/>
                            </a:rPr>
                            <m:t>𝑖</m:t>
                          </m:r>
                          <m:r>
                            <a:rPr lang="en-US" altLang="zh-CN" sz="1050" i="1" dirty="0" smtClean="0">
                              <a:solidFill>
                                <a:prstClr val="black"/>
                              </a:solidFill>
                              <a:latin typeface="Cambria Math" panose="02040503050406030204" pitchFamily="18" charset="0"/>
                            </a:rPr>
                            <m:t>+2</m:t>
                          </m:r>
                        </m:sub>
                      </m:sSub>
                    </m:oMath>
                  </m:oMathPara>
                </a14:m>
                <a:endParaRPr lang="en-US" altLang="zh-SG" sz="1050" dirty="0">
                  <a:solidFill>
                    <a:prstClr val="black"/>
                  </a:solidFill>
                  <a:ea typeface="等线" panose="02010600030101010101" pitchFamily="2" charset="-122"/>
                </a:endParaRPr>
              </a:p>
            </p:txBody>
          </p:sp>
        </mc:Choice>
        <mc:Fallback xmlns="">
          <p:sp>
            <p:nvSpPr>
              <p:cNvPr id="233" name="文本框 150">
                <a:extLst>
                  <a:ext uri="{FF2B5EF4-FFF2-40B4-BE49-F238E27FC236}">
                    <a16:creationId xmlns:a16="http://schemas.microsoft.com/office/drawing/2014/main" id="{4D87EEE9-50D2-4486-AB6B-32630D3C816F}"/>
                  </a:ext>
                </a:extLst>
              </p:cNvPr>
              <p:cNvSpPr txBox="1">
                <a:spLocks noRot="1" noChangeAspect="1" noMove="1" noResize="1" noEditPoints="1" noAdjustHandles="1" noChangeArrowheads="1" noChangeShapeType="1" noTextEdit="1"/>
              </p:cNvSpPr>
              <p:nvPr/>
            </p:nvSpPr>
            <p:spPr>
              <a:xfrm>
                <a:off x="9699146" y="3653960"/>
                <a:ext cx="308674" cy="161583"/>
              </a:xfrm>
              <a:prstGeom prst="rect">
                <a:avLst/>
              </a:prstGeom>
              <a:blipFill>
                <a:blip r:embed="rId17"/>
                <a:stretch>
                  <a:fillRect l="-9804" r="-3922" b="-1481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4" name="文本框 150">
                <a:extLst>
                  <a:ext uri="{FF2B5EF4-FFF2-40B4-BE49-F238E27FC236}">
                    <a16:creationId xmlns:a16="http://schemas.microsoft.com/office/drawing/2014/main" id="{07F6B2F3-87F0-4229-AE07-5AD7C06EF3AE}"/>
                  </a:ext>
                </a:extLst>
              </p:cNvPr>
              <p:cNvSpPr txBox="1"/>
              <p:nvPr/>
            </p:nvSpPr>
            <p:spPr>
              <a:xfrm>
                <a:off x="8726612" y="2779279"/>
                <a:ext cx="213199" cy="184666"/>
              </a:xfrm>
              <a:prstGeom prst="rect">
                <a:avLst/>
              </a:prstGeom>
              <a:noFill/>
            </p:spPr>
            <p:txBody>
              <a:bodyPr wrap="non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altLang="zh-CN" sz="1200" b="1" i="1" dirty="0" smtClean="0">
                              <a:solidFill>
                                <a:prstClr val="black"/>
                              </a:solidFill>
                              <a:latin typeface="Cambria Math" panose="02040503050406030204" pitchFamily="18" charset="0"/>
                            </a:rPr>
                          </m:ctrlPr>
                        </m:sSubPr>
                        <m:e>
                          <m:r>
                            <a:rPr lang="en-US" altLang="zh-CN" sz="1200" b="1" i="1" dirty="0" smtClean="0">
                              <a:solidFill>
                                <a:prstClr val="black"/>
                              </a:solidFill>
                              <a:latin typeface="Cambria Math" panose="02040503050406030204" pitchFamily="18" charset="0"/>
                            </a:rPr>
                            <m:t>𝑷</m:t>
                          </m:r>
                        </m:e>
                        <m:sub>
                          <m:r>
                            <a:rPr lang="en-US" altLang="zh-CN" sz="1200" i="1" dirty="0" smtClean="0">
                              <a:solidFill>
                                <a:prstClr val="black"/>
                              </a:solidFill>
                              <a:latin typeface="Cambria Math" panose="02040503050406030204" pitchFamily="18" charset="0"/>
                            </a:rPr>
                            <m:t>0</m:t>
                          </m:r>
                        </m:sub>
                      </m:sSub>
                    </m:oMath>
                  </m:oMathPara>
                </a14:m>
                <a:endParaRPr lang="zh-CN" altLang="en-US" sz="1200" b="1" dirty="0">
                  <a:solidFill>
                    <a:sysClr val="windowText" lastClr="000000"/>
                  </a:solidFill>
                  <a:latin typeface="Calibri" panose="020F0502020204030204"/>
                  <a:ea typeface="等线" panose="02010600030101010101" pitchFamily="2" charset="-122"/>
                </a:endParaRPr>
              </a:p>
            </p:txBody>
          </p:sp>
        </mc:Choice>
        <mc:Fallback xmlns="">
          <p:sp>
            <p:nvSpPr>
              <p:cNvPr id="234" name="文本框 150">
                <a:extLst>
                  <a:ext uri="{FF2B5EF4-FFF2-40B4-BE49-F238E27FC236}">
                    <a16:creationId xmlns:a16="http://schemas.microsoft.com/office/drawing/2014/main" id="{07F6B2F3-87F0-4229-AE07-5AD7C06EF3AE}"/>
                  </a:ext>
                </a:extLst>
              </p:cNvPr>
              <p:cNvSpPr txBox="1">
                <a:spLocks noRot="1" noChangeAspect="1" noMove="1" noResize="1" noEditPoints="1" noAdjustHandles="1" noChangeArrowheads="1" noChangeShapeType="1" noTextEdit="1"/>
              </p:cNvSpPr>
              <p:nvPr/>
            </p:nvSpPr>
            <p:spPr>
              <a:xfrm>
                <a:off x="8726612" y="2779279"/>
                <a:ext cx="213199" cy="184666"/>
              </a:xfrm>
              <a:prstGeom prst="rect">
                <a:avLst/>
              </a:prstGeom>
              <a:blipFill>
                <a:blip r:embed="rId18"/>
                <a:stretch>
                  <a:fillRect l="-17143" r="-2857" b="-13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5" name="文本框 150">
                <a:extLst>
                  <a:ext uri="{FF2B5EF4-FFF2-40B4-BE49-F238E27FC236}">
                    <a16:creationId xmlns:a16="http://schemas.microsoft.com/office/drawing/2014/main" id="{2CA5DBD9-D714-4F8D-8836-9832392E6135}"/>
                  </a:ext>
                </a:extLst>
              </p:cNvPr>
              <p:cNvSpPr txBox="1"/>
              <p:nvPr/>
            </p:nvSpPr>
            <p:spPr>
              <a:xfrm>
                <a:off x="9424032" y="2779279"/>
                <a:ext cx="218072" cy="184666"/>
              </a:xfrm>
              <a:prstGeom prst="rect">
                <a:avLst/>
              </a:prstGeom>
              <a:noFill/>
            </p:spPr>
            <p:txBody>
              <a:bodyPr wrap="non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altLang="zh-CN" sz="1200" b="1" i="1" dirty="0" smtClean="0">
                              <a:solidFill>
                                <a:prstClr val="black"/>
                              </a:solidFill>
                              <a:latin typeface="Cambria Math" panose="02040503050406030204" pitchFamily="18" charset="0"/>
                            </a:rPr>
                          </m:ctrlPr>
                        </m:sSubPr>
                        <m:e>
                          <m:r>
                            <a:rPr lang="en-US" altLang="zh-CN" sz="1200" b="1" i="1" dirty="0" smtClean="0">
                              <a:solidFill>
                                <a:prstClr val="black"/>
                              </a:solidFill>
                              <a:latin typeface="Cambria Math" panose="02040503050406030204" pitchFamily="18" charset="0"/>
                            </a:rPr>
                            <m:t>𝑷</m:t>
                          </m:r>
                        </m:e>
                        <m:sub>
                          <m:r>
                            <a:rPr lang="en-US" altLang="zh-CN" sz="1200" i="1" dirty="0" smtClean="0">
                              <a:solidFill>
                                <a:prstClr val="black"/>
                              </a:solidFill>
                              <a:latin typeface="Cambria Math" panose="02040503050406030204" pitchFamily="18" charset="0"/>
                            </a:rPr>
                            <m:t>𝑘</m:t>
                          </m:r>
                        </m:sub>
                      </m:sSub>
                    </m:oMath>
                  </m:oMathPara>
                </a14:m>
                <a:endParaRPr lang="zh-CN" altLang="en-US" sz="1200" b="1" dirty="0">
                  <a:solidFill>
                    <a:sysClr val="windowText" lastClr="000000"/>
                  </a:solidFill>
                  <a:latin typeface="Calibri" panose="020F0502020204030204"/>
                  <a:ea typeface="等线" panose="02010600030101010101" pitchFamily="2" charset="-122"/>
                </a:endParaRPr>
              </a:p>
            </p:txBody>
          </p:sp>
        </mc:Choice>
        <mc:Fallback xmlns="">
          <p:sp>
            <p:nvSpPr>
              <p:cNvPr id="235" name="文本框 150">
                <a:extLst>
                  <a:ext uri="{FF2B5EF4-FFF2-40B4-BE49-F238E27FC236}">
                    <a16:creationId xmlns:a16="http://schemas.microsoft.com/office/drawing/2014/main" id="{2CA5DBD9-D714-4F8D-8836-9832392E6135}"/>
                  </a:ext>
                </a:extLst>
              </p:cNvPr>
              <p:cNvSpPr txBox="1">
                <a:spLocks noRot="1" noChangeAspect="1" noMove="1" noResize="1" noEditPoints="1" noAdjustHandles="1" noChangeArrowheads="1" noChangeShapeType="1" noTextEdit="1"/>
              </p:cNvSpPr>
              <p:nvPr/>
            </p:nvSpPr>
            <p:spPr>
              <a:xfrm>
                <a:off x="9424032" y="2779279"/>
                <a:ext cx="218072" cy="184666"/>
              </a:xfrm>
              <a:prstGeom prst="rect">
                <a:avLst/>
              </a:prstGeom>
              <a:blipFill>
                <a:blip r:embed="rId19"/>
                <a:stretch>
                  <a:fillRect l="-16667" r="-2778" b="-13333"/>
                </a:stretch>
              </a:blipFill>
            </p:spPr>
            <p:txBody>
              <a:bodyPr/>
              <a:lstStyle/>
              <a:p>
                <a:r>
                  <a:rPr lang="zh-CN" altLang="en-US">
                    <a:noFill/>
                  </a:rPr>
                  <a:t> </a:t>
                </a:r>
              </a:p>
            </p:txBody>
          </p:sp>
        </mc:Fallback>
      </mc:AlternateContent>
      <p:sp>
        <p:nvSpPr>
          <p:cNvPr id="236" name="矩形: 圆角 235">
            <a:extLst>
              <a:ext uri="{FF2B5EF4-FFF2-40B4-BE49-F238E27FC236}">
                <a16:creationId xmlns:a16="http://schemas.microsoft.com/office/drawing/2014/main" id="{BE76A441-3367-42BA-B5EC-2F645BBB45C1}"/>
              </a:ext>
            </a:extLst>
          </p:cNvPr>
          <p:cNvSpPr/>
          <p:nvPr/>
        </p:nvSpPr>
        <p:spPr>
          <a:xfrm>
            <a:off x="8592000" y="2675907"/>
            <a:ext cx="1145926" cy="390301"/>
          </a:xfrm>
          <a:prstGeom prst="roundRect">
            <a:avLst/>
          </a:prstGeom>
          <a:noFill/>
          <a:ln w="19050" cap="flat" cmpd="sng" algn="ctr">
            <a:solidFill>
              <a:srgbClr val="4472C4">
                <a:lumMod val="50000"/>
              </a:srgbClr>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7" name="矩形: 圆角 236">
            <a:extLst>
              <a:ext uri="{FF2B5EF4-FFF2-40B4-BE49-F238E27FC236}">
                <a16:creationId xmlns:a16="http://schemas.microsoft.com/office/drawing/2014/main" id="{531459D8-ECEC-4A67-97A5-223F77A031AB}"/>
              </a:ext>
            </a:extLst>
          </p:cNvPr>
          <p:cNvSpPr/>
          <p:nvPr/>
        </p:nvSpPr>
        <p:spPr>
          <a:xfrm>
            <a:off x="8281946" y="3553622"/>
            <a:ext cx="410450" cy="384572"/>
          </a:xfrm>
          <a:prstGeom prst="roundRect">
            <a:avLst/>
          </a:prstGeom>
          <a:noFill/>
          <a:ln w="19050" cap="flat" cmpd="sng" algn="ctr">
            <a:solidFill>
              <a:srgbClr val="C00000"/>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aphicFrame>
        <p:nvGraphicFramePr>
          <p:cNvPr id="238" name="表格 237">
            <a:extLst>
              <a:ext uri="{FF2B5EF4-FFF2-40B4-BE49-F238E27FC236}">
                <a16:creationId xmlns:a16="http://schemas.microsoft.com/office/drawing/2014/main" id="{4F8FD919-FA32-454B-BA5E-DCA6D4EFCB55}"/>
              </a:ext>
            </a:extLst>
          </p:cNvPr>
          <p:cNvGraphicFramePr>
            <a:graphicFrameLocks noGrp="1"/>
          </p:cNvGraphicFramePr>
          <p:nvPr>
            <p:extLst>
              <p:ext uri="{D42A27DB-BD31-4B8C-83A1-F6EECF244321}">
                <p14:modId xmlns:p14="http://schemas.microsoft.com/office/powerpoint/2010/main" val="2510793605"/>
              </p:ext>
            </p:extLst>
          </p:nvPr>
        </p:nvGraphicFramePr>
        <p:xfrm>
          <a:off x="6921550" y="3466924"/>
          <a:ext cx="668970" cy="607626"/>
        </p:xfrm>
        <a:graphic>
          <a:graphicData uri="http://schemas.openxmlformats.org/drawingml/2006/table">
            <a:tbl>
              <a:tblPr firstRow="1" bandRow="1"/>
              <a:tblGrid>
                <a:gridCol w="111495">
                  <a:extLst>
                    <a:ext uri="{9D8B030D-6E8A-4147-A177-3AD203B41FA5}">
                      <a16:colId xmlns:a16="http://schemas.microsoft.com/office/drawing/2014/main" val="41108396"/>
                    </a:ext>
                  </a:extLst>
                </a:gridCol>
                <a:gridCol w="111495">
                  <a:extLst>
                    <a:ext uri="{9D8B030D-6E8A-4147-A177-3AD203B41FA5}">
                      <a16:colId xmlns:a16="http://schemas.microsoft.com/office/drawing/2014/main" val="3019223510"/>
                    </a:ext>
                  </a:extLst>
                </a:gridCol>
                <a:gridCol w="111495">
                  <a:extLst>
                    <a:ext uri="{9D8B030D-6E8A-4147-A177-3AD203B41FA5}">
                      <a16:colId xmlns:a16="http://schemas.microsoft.com/office/drawing/2014/main" val="3792206212"/>
                    </a:ext>
                  </a:extLst>
                </a:gridCol>
                <a:gridCol w="111495">
                  <a:extLst>
                    <a:ext uri="{9D8B030D-6E8A-4147-A177-3AD203B41FA5}">
                      <a16:colId xmlns:a16="http://schemas.microsoft.com/office/drawing/2014/main" val="2419927499"/>
                    </a:ext>
                  </a:extLst>
                </a:gridCol>
                <a:gridCol w="111495">
                  <a:extLst>
                    <a:ext uri="{9D8B030D-6E8A-4147-A177-3AD203B41FA5}">
                      <a16:colId xmlns:a16="http://schemas.microsoft.com/office/drawing/2014/main" val="645864278"/>
                    </a:ext>
                  </a:extLst>
                </a:gridCol>
                <a:gridCol w="111495">
                  <a:extLst>
                    <a:ext uri="{9D8B030D-6E8A-4147-A177-3AD203B41FA5}">
                      <a16:colId xmlns:a16="http://schemas.microsoft.com/office/drawing/2014/main" val="2129228856"/>
                    </a:ext>
                  </a:extLst>
                </a:gridCol>
              </a:tblGrid>
              <a:tr h="10127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zh-CN" altLang="en-US" sz="300" dirty="0"/>
                    </a:p>
                  </a:txBody>
                  <a:tcPr marL="28978" marR="28978" marT="14489" marB="14489">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7E6E6">
                        <a:lumMod val="90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zh-CN" altLang="en-US" sz="300" dirty="0"/>
                    </a:p>
                  </a:txBody>
                  <a:tcPr marL="28978" marR="28978" marT="14489" marB="14489">
                    <a:lnL w="12700" cmpd="sng">
                      <a:noFill/>
                    </a:lnL>
                    <a:lnR w="12700" cmpd="sng">
                      <a:noFill/>
                    </a:lnR>
                    <a:lnT w="12700" cmpd="sng">
                      <a:noFill/>
                    </a:lnT>
                    <a:lnB w="38100" cmpd="sng">
                      <a:noFill/>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zh-CN" altLang="en-US" sz="300" dirty="0"/>
                    </a:p>
                  </a:txBody>
                  <a:tcPr marL="28978" marR="28978" marT="14489" marB="14489">
                    <a:lnL w="12700" cmpd="sng">
                      <a:noFill/>
                    </a:lnL>
                    <a:lnR w="12700" cmpd="sng">
                      <a:noFill/>
                    </a:lnR>
                    <a:lnT w="12700" cmpd="sng">
                      <a:noFill/>
                    </a:lnT>
                    <a:lnB w="381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zh-CN" altLang="en-US" sz="300" dirty="0"/>
                    </a:p>
                  </a:txBody>
                  <a:tcPr marL="28978" marR="28978" marT="14489" marB="14489">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zh-CN" altLang="en-US" sz="300" dirty="0"/>
                    </a:p>
                  </a:txBody>
                  <a:tcPr marL="28978" marR="28978" marT="14489" marB="14489">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7E6E6">
                        <a:lumMod val="90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zh-CN" altLang="en-US" sz="300" dirty="0"/>
                    </a:p>
                  </a:txBody>
                  <a:tcPr marL="28978" marR="28978" marT="14489" marB="14489">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4206781849"/>
                  </a:ext>
                </a:extLst>
              </a:tr>
              <a:tr h="10127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28978" marR="28978" marT="14489" marB="14489">
                    <a:lnL w="12700" cmpd="sng">
                      <a:noFill/>
                    </a:lnL>
                    <a:lnR w="12700" cmpd="sng">
                      <a:noFill/>
                    </a:lnR>
                    <a:lnT w="38100" cmpd="sng">
                      <a:noFill/>
                    </a:lnT>
                    <a:lnB w="12700" cmpd="sng">
                      <a:noFill/>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l" defTabSz="914400" rtl="0" eaLnBrk="1" latinLnBrk="0" hangingPunct="1"/>
                      <a:endParaRPr lang="zh-CN" altLang="en-US" sz="300" b="1" kern="1200" dirty="0">
                        <a:solidFill>
                          <a:schemeClr val="lt1"/>
                        </a:solidFill>
                        <a:latin typeface="+mn-lt"/>
                        <a:ea typeface="+mn-ea"/>
                        <a:cs typeface="+mn-cs"/>
                      </a:endParaRPr>
                    </a:p>
                  </a:txBody>
                  <a:tcPr marL="28978" marR="28978" marT="14489" marB="14489">
                    <a:lnL w="12700" cmpd="sng">
                      <a:noFill/>
                    </a:lnL>
                    <a:lnR w="12700" cmpd="sng">
                      <a:noFill/>
                    </a:lnR>
                    <a:lnT w="38100" cmpd="sng">
                      <a:noFill/>
                    </a:lnT>
                    <a:lnB w="12700" cmpd="sng">
                      <a:noFill/>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l" defTabSz="914400" rtl="0" eaLnBrk="1" latinLnBrk="0" hangingPunct="1"/>
                      <a:endParaRPr lang="zh-CN" altLang="en-US" sz="300" b="1" kern="1200" dirty="0">
                        <a:solidFill>
                          <a:schemeClr val="lt1"/>
                        </a:solidFill>
                        <a:latin typeface="+mn-lt"/>
                        <a:ea typeface="+mn-ea"/>
                        <a:cs typeface="+mn-cs"/>
                      </a:endParaRPr>
                    </a:p>
                  </a:txBody>
                  <a:tcPr marL="28978" marR="28978" marT="14489" marB="14489">
                    <a:lnL w="12700" cmpd="sng">
                      <a:noFill/>
                    </a:lnL>
                    <a:lnR w="12700" cmpd="sng">
                      <a:noFill/>
                    </a:lnR>
                    <a:lnT w="38100" cmpd="sng">
                      <a:noFill/>
                    </a:lnT>
                    <a:lnB w="12700" cmpd="sng">
                      <a:noFill/>
                    </a:lnB>
                    <a:lnTlToBr w="12700" cmpd="sng">
                      <a:noFill/>
                      <a:prstDash val="solid"/>
                    </a:lnTlToBr>
                    <a:lnBlToTr w="12700" cmpd="sng">
                      <a:noFill/>
                      <a:prstDash val="solid"/>
                    </a:lnBlToTr>
                    <a:solidFill>
                      <a:sysClr val="windowText" lastClr="000000">
                        <a:lumMod val="95000"/>
                        <a:lumOff val="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28978" marR="28978" marT="14489" marB="14489">
                    <a:lnL w="12700" cmpd="sng">
                      <a:noFill/>
                    </a:lnL>
                    <a:lnR w="12700" cmpd="sng">
                      <a:noFill/>
                    </a:lnR>
                    <a:lnT w="381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28978" marR="28978" marT="14489" marB="14489">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E7E6E6">
                        <a:lumMod val="9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28978" marR="28978" marT="14489" marB="14489">
                    <a:lnL w="12700" cmpd="sng">
                      <a:noFill/>
                    </a:lnL>
                    <a:lnR w="12700" cmpd="sng">
                      <a:noFill/>
                    </a:lnR>
                    <a:lnT w="38100" cmpd="sng">
                      <a:noFill/>
                    </a:lnT>
                    <a:lnB w="12700" cmpd="sng">
                      <a:noFill/>
                    </a:lnB>
                    <a:lnTlToBr w="12700" cmpd="sng">
                      <a:noFill/>
                      <a:prstDash val="solid"/>
                    </a:lnTlToBr>
                    <a:lnBlToTr w="12700" cmpd="sng">
                      <a:noFill/>
                      <a:prstDash val="solid"/>
                    </a:lnBlToTr>
                    <a:solidFill>
                      <a:sysClr val="windowText" lastClr="000000">
                        <a:lumMod val="65000"/>
                        <a:lumOff val="35000"/>
                      </a:sysClr>
                    </a:solidFill>
                  </a:tcPr>
                </a:tc>
                <a:extLst>
                  <a:ext uri="{0D108BD9-81ED-4DB2-BD59-A6C34878D82A}">
                    <a16:rowId xmlns:a16="http://schemas.microsoft.com/office/drawing/2014/main" val="1785930229"/>
                  </a:ext>
                </a:extLst>
              </a:tr>
              <a:tr h="10127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28978" marR="28978" marT="14489" marB="14489">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28978" marR="28978" marT="14489" marB="14489">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7E6E6">
                        <a:lumMod val="9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28978" marR="28978" marT="14489" marB="14489">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Text" lastClr="000000">
                        <a:lumMod val="95000"/>
                        <a:lumOff val="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28978" marR="28978" marT="14489" marB="14489">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Text" lastClr="000000">
                        <a:lumMod val="95000"/>
                        <a:lumOff val="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200" dirty="0"/>
                    </a:p>
                  </a:txBody>
                  <a:tcPr marL="28978" marR="28978" marT="14489" marB="14489">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Text" lastClr="000000">
                        <a:lumMod val="85000"/>
                        <a:lumOff val="1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28978" marR="28978" marT="14489" marB="14489">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7E6E6">
                        <a:lumMod val="75000"/>
                      </a:srgbClr>
                    </a:solidFill>
                  </a:tcPr>
                </a:tc>
                <a:extLst>
                  <a:ext uri="{0D108BD9-81ED-4DB2-BD59-A6C34878D82A}">
                    <a16:rowId xmlns:a16="http://schemas.microsoft.com/office/drawing/2014/main" val="2098969378"/>
                  </a:ext>
                </a:extLst>
              </a:tr>
              <a:tr h="10127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28978" marR="28978" marT="14489" marB="14489">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28978" marR="28978" marT="14489" marB="14489">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28978" marR="28978" marT="14489" marB="14489">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Text" lastClr="000000">
                        <a:lumMod val="95000"/>
                        <a:lumOff val="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28978" marR="28978" marT="14489" marB="14489">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Text" lastClr="000000">
                        <a:lumMod val="65000"/>
                        <a:lumOff val="3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28978" marR="28978" marT="14489" marB="14489">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28978" marR="28978" marT="14489" marB="14489">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7E6E6">
                        <a:lumMod val="50000"/>
                      </a:srgbClr>
                    </a:solidFill>
                  </a:tcPr>
                </a:tc>
                <a:extLst>
                  <a:ext uri="{0D108BD9-81ED-4DB2-BD59-A6C34878D82A}">
                    <a16:rowId xmlns:a16="http://schemas.microsoft.com/office/drawing/2014/main" val="1046093797"/>
                  </a:ext>
                </a:extLst>
              </a:tr>
              <a:tr h="10127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28978" marR="28978" marT="14489" marB="14489">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Text" lastClr="000000">
                        <a:lumMod val="95000"/>
                        <a:lumOff val="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28978" marR="28978" marT="14489" marB="14489">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7E6E6">
                        <a:lumMod val="9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28978" marR="28978" marT="14489" marB="14489">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Text" lastClr="000000">
                        <a:lumMod val="95000"/>
                        <a:lumOff val="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28978" marR="28978" marT="14489" marB="14489">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28978" marR="28978" marT="14489" marB="14489">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7E6E6">
                        <a:lumMod val="75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28978" marR="28978" marT="14489" marB="14489">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1980287920"/>
                  </a:ext>
                </a:extLst>
              </a:tr>
              <a:tr h="10127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28978" marR="28978" marT="14489" marB="14489">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7E6E6">
                        <a:lumMod val="75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28978" marR="28978" marT="14489" marB="14489">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28978" marR="28978" marT="14489" marB="14489">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28978" marR="28978" marT="14489" marB="14489">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7E6E6">
                        <a:lumMod val="75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28978" marR="28978" marT="14489" marB="14489">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28978" marR="28978" marT="14489" marB="14489">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Text" lastClr="000000">
                        <a:lumMod val="65000"/>
                        <a:lumOff val="35000"/>
                      </a:sysClr>
                    </a:solidFill>
                  </a:tcPr>
                </a:tc>
                <a:extLst>
                  <a:ext uri="{0D108BD9-81ED-4DB2-BD59-A6C34878D82A}">
                    <a16:rowId xmlns:a16="http://schemas.microsoft.com/office/drawing/2014/main" val="3302543203"/>
                  </a:ext>
                </a:extLst>
              </a:tr>
            </a:tbl>
          </a:graphicData>
        </a:graphic>
      </p:graphicFrame>
      <mc:AlternateContent xmlns:mc="http://schemas.openxmlformats.org/markup-compatibility/2006" xmlns:a14="http://schemas.microsoft.com/office/drawing/2010/main">
        <mc:Choice Requires="a14">
          <p:sp>
            <p:nvSpPr>
              <p:cNvPr id="239" name="矩形 238">
                <a:extLst>
                  <a:ext uri="{FF2B5EF4-FFF2-40B4-BE49-F238E27FC236}">
                    <a16:creationId xmlns:a16="http://schemas.microsoft.com/office/drawing/2014/main" id="{7137F498-D89E-4BC9-A9FC-21D557B92CC4}"/>
                  </a:ext>
                </a:extLst>
              </p:cNvPr>
              <p:cNvSpPr/>
              <p:nvPr/>
            </p:nvSpPr>
            <p:spPr>
              <a:xfrm>
                <a:off x="6585034" y="4046332"/>
                <a:ext cx="1385115" cy="261610"/>
              </a:xfrm>
              <a:prstGeom prst="rect">
                <a:avLst/>
              </a:prstGeom>
            </p:spPr>
            <p:txBody>
              <a:bodyPr wrap="square">
                <a:spAutoFit/>
              </a:bodyPr>
              <a:lstStyle/>
              <a:p>
                <a:pPr algn="ctr" defTabSz="457200" fontAlgn="auto">
                  <a:spcBef>
                    <a:spcPts val="0"/>
                  </a:spcBef>
                  <a:spcAft>
                    <a:spcPts val="0"/>
                  </a:spcAft>
                </a:pPr>
                <a:r>
                  <a:rPr lang="en-US" altLang="zh-CN" sz="1100" dirty="0">
                    <a:solidFill>
                      <a:prstClr val="black"/>
                    </a:solidFill>
                    <a:latin typeface="Calibri" panose="020F0502020204030204"/>
                    <a:ea typeface="等线" panose="02010600030101010101" pitchFamily="2" charset="-122"/>
                  </a:rPr>
                  <a:t>Refined Depth </a:t>
                </a:r>
                <a14:m>
                  <m:oMath xmlns:m="http://schemas.openxmlformats.org/officeDocument/2006/math">
                    <m:sSubSup>
                      <m:sSubSupPr>
                        <m:ctrlPr>
                          <a:rPr lang="en-US" altLang="zh-CN" sz="1100" i="1">
                            <a:solidFill>
                              <a:prstClr val="black"/>
                            </a:solidFill>
                            <a:latin typeface="Cambria Math" panose="02040503050406030204" pitchFamily="18" charset="0"/>
                          </a:rPr>
                        </m:ctrlPr>
                      </m:sSubSupPr>
                      <m:e>
                        <m:r>
                          <a:rPr lang="en-US" altLang="zh-CN" sz="1100" b="1" i="1">
                            <a:solidFill>
                              <a:prstClr val="black"/>
                            </a:solidFill>
                            <a:latin typeface="Cambria Math" panose="02040503050406030204" pitchFamily="18" charset="0"/>
                          </a:rPr>
                          <m:t>𝑫</m:t>
                        </m:r>
                      </m:e>
                      <m:sub>
                        <m:r>
                          <a:rPr lang="en-US" altLang="zh-CN" sz="1100">
                            <a:solidFill>
                              <a:prstClr val="black"/>
                            </a:solidFill>
                            <a:latin typeface="Cambria Math" panose="02040503050406030204" pitchFamily="18" charset="0"/>
                          </a:rPr>
                          <m:t>𝑖</m:t>
                        </m:r>
                      </m:sub>
                      <m:sup>
                        <m:r>
                          <a:rPr lang="en-US" altLang="zh-CN" sz="1100">
                            <a:solidFill>
                              <a:prstClr val="black"/>
                            </a:solidFill>
                            <a:latin typeface="Cambria Math" panose="02040503050406030204" pitchFamily="18" charset="0"/>
                          </a:rPr>
                          <m:t>𝑟</m:t>
                        </m:r>
                      </m:sup>
                    </m:sSubSup>
                  </m:oMath>
                </a14:m>
                <a:endParaRPr lang="zh-CN" altLang="en-US" sz="1100" dirty="0">
                  <a:solidFill>
                    <a:prstClr val="black"/>
                  </a:solidFill>
                  <a:latin typeface="Calibri" panose="020F0502020204030204"/>
                  <a:ea typeface="等线" panose="02010600030101010101" pitchFamily="2" charset="-122"/>
                </a:endParaRPr>
              </a:p>
            </p:txBody>
          </p:sp>
        </mc:Choice>
        <mc:Fallback xmlns="">
          <p:sp>
            <p:nvSpPr>
              <p:cNvPr id="239" name="矩形 238">
                <a:extLst>
                  <a:ext uri="{FF2B5EF4-FFF2-40B4-BE49-F238E27FC236}">
                    <a16:creationId xmlns:a16="http://schemas.microsoft.com/office/drawing/2014/main" id="{7137F498-D89E-4BC9-A9FC-21D557B92CC4}"/>
                  </a:ext>
                </a:extLst>
              </p:cNvPr>
              <p:cNvSpPr>
                <a:spLocks noRot="1" noChangeAspect="1" noMove="1" noResize="1" noEditPoints="1" noAdjustHandles="1" noChangeArrowheads="1" noChangeShapeType="1" noTextEdit="1"/>
              </p:cNvSpPr>
              <p:nvPr/>
            </p:nvSpPr>
            <p:spPr>
              <a:xfrm>
                <a:off x="6585034" y="4046332"/>
                <a:ext cx="1385115" cy="261610"/>
              </a:xfrm>
              <a:prstGeom prst="rect">
                <a:avLst/>
              </a:prstGeom>
              <a:blipFill>
                <a:blip r:embed="rId20"/>
                <a:stretch>
                  <a:fillRect b="-16279"/>
                </a:stretch>
              </a:blipFill>
            </p:spPr>
            <p:txBody>
              <a:bodyPr/>
              <a:lstStyle/>
              <a:p>
                <a:r>
                  <a:rPr lang="zh-CN" altLang="en-US">
                    <a:noFill/>
                  </a:rPr>
                  <a:t> </a:t>
                </a:r>
              </a:p>
            </p:txBody>
          </p:sp>
        </mc:Fallback>
      </mc:AlternateContent>
      <p:cxnSp>
        <p:nvCxnSpPr>
          <p:cNvPr id="240" name="直接箭头连接符 239">
            <a:extLst>
              <a:ext uri="{FF2B5EF4-FFF2-40B4-BE49-F238E27FC236}">
                <a16:creationId xmlns:a16="http://schemas.microsoft.com/office/drawing/2014/main" id="{748C8A5E-3A3A-4D4D-B7F4-851C7A500A9A}"/>
              </a:ext>
            </a:extLst>
          </p:cNvPr>
          <p:cNvCxnSpPr>
            <a:cxnSpLocks/>
          </p:cNvCxnSpPr>
          <p:nvPr/>
        </p:nvCxnSpPr>
        <p:spPr>
          <a:xfrm flipH="1">
            <a:off x="7673943" y="3741330"/>
            <a:ext cx="573966" cy="0"/>
          </a:xfrm>
          <a:prstGeom prst="straightConnector1">
            <a:avLst/>
          </a:prstGeom>
          <a:noFill/>
          <a:ln w="19050" cap="flat" cmpd="sng" algn="ctr">
            <a:solidFill>
              <a:srgbClr val="C00000"/>
            </a:solidFill>
            <a:prstDash val="sysDash"/>
            <a:miter lim="800000"/>
            <a:tailEnd type="triangle" w="lg" len="lg"/>
          </a:ln>
          <a:effectLst/>
        </p:spPr>
      </p:cxnSp>
      <p:sp>
        <p:nvSpPr>
          <p:cNvPr id="241" name="箭头: 右 240">
            <a:extLst>
              <a:ext uri="{FF2B5EF4-FFF2-40B4-BE49-F238E27FC236}">
                <a16:creationId xmlns:a16="http://schemas.microsoft.com/office/drawing/2014/main" id="{EEFA3293-5382-4F00-9F1E-7656E7F5A922}"/>
              </a:ext>
            </a:extLst>
          </p:cNvPr>
          <p:cNvSpPr/>
          <p:nvPr/>
        </p:nvSpPr>
        <p:spPr>
          <a:xfrm flipH="1">
            <a:off x="6448512" y="3450738"/>
            <a:ext cx="356553" cy="166712"/>
          </a:xfrm>
          <a:prstGeom prst="rightArrow">
            <a:avLst>
              <a:gd name="adj1" fmla="val 31717"/>
              <a:gd name="adj2" fmla="val 83519"/>
            </a:avLst>
          </a:prstGeom>
          <a:solidFill>
            <a:srgbClr val="A9D18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cxnSp>
        <p:nvCxnSpPr>
          <p:cNvPr id="242" name="直接箭头连接符 241">
            <a:extLst>
              <a:ext uri="{FF2B5EF4-FFF2-40B4-BE49-F238E27FC236}">
                <a16:creationId xmlns:a16="http://schemas.microsoft.com/office/drawing/2014/main" id="{41174172-62BE-4FC8-9200-B0892DD608AC}"/>
              </a:ext>
            </a:extLst>
          </p:cNvPr>
          <p:cNvCxnSpPr>
            <a:cxnSpLocks/>
          </p:cNvCxnSpPr>
          <p:nvPr/>
        </p:nvCxnSpPr>
        <p:spPr>
          <a:xfrm flipH="1">
            <a:off x="7669709" y="2871058"/>
            <a:ext cx="895700" cy="0"/>
          </a:xfrm>
          <a:prstGeom prst="straightConnector1">
            <a:avLst/>
          </a:prstGeom>
          <a:noFill/>
          <a:ln w="19050" cap="flat" cmpd="sng" algn="ctr">
            <a:solidFill>
              <a:srgbClr val="4472C4">
                <a:lumMod val="50000"/>
              </a:srgbClr>
            </a:solidFill>
            <a:prstDash val="sysDash"/>
            <a:miter lim="800000"/>
            <a:tailEnd type="triangle" w="lg" len="lg"/>
          </a:ln>
          <a:effectLst/>
        </p:spPr>
      </p:cxnSp>
      <p:graphicFrame>
        <p:nvGraphicFramePr>
          <p:cNvPr id="243" name="表格 242">
            <a:extLst>
              <a:ext uri="{FF2B5EF4-FFF2-40B4-BE49-F238E27FC236}">
                <a16:creationId xmlns:a16="http://schemas.microsoft.com/office/drawing/2014/main" id="{ED3F180F-476E-42FC-B2A6-719355BD0B07}"/>
              </a:ext>
            </a:extLst>
          </p:cNvPr>
          <p:cNvGraphicFramePr>
            <a:graphicFrameLocks noGrp="1"/>
          </p:cNvGraphicFramePr>
          <p:nvPr>
            <p:extLst>
              <p:ext uri="{D42A27DB-BD31-4B8C-83A1-F6EECF244321}">
                <p14:modId xmlns:p14="http://schemas.microsoft.com/office/powerpoint/2010/main" val="562312690"/>
              </p:ext>
            </p:extLst>
          </p:nvPr>
        </p:nvGraphicFramePr>
        <p:xfrm>
          <a:off x="6916705" y="2644125"/>
          <a:ext cx="668970" cy="607626"/>
        </p:xfrm>
        <a:graphic>
          <a:graphicData uri="http://schemas.openxmlformats.org/drawingml/2006/table">
            <a:tbl>
              <a:tblPr firstRow="1" bandRow="1"/>
              <a:tblGrid>
                <a:gridCol w="111495">
                  <a:extLst>
                    <a:ext uri="{9D8B030D-6E8A-4147-A177-3AD203B41FA5}">
                      <a16:colId xmlns:a16="http://schemas.microsoft.com/office/drawing/2014/main" val="41108396"/>
                    </a:ext>
                  </a:extLst>
                </a:gridCol>
                <a:gridCol w="111495">
                  <a:extLst>
                    <a:ext uri="{9D8B030D-6E8A-4147-A177-3AD203B41FA5}">
                      <a16:colId xmlns:a16="http://schemas.microsoft.com/office/drawing/2014/main" val="3019223510"/>
                    </a:ext>
                  </a:extLst>
                </a:gridCol>
                <a:gridCol w="111495">
                  <a:extLst>
                    <a:ext uri="{9D8B030D-6E8A-4147-A177-3AD203B41FA5}">
                      <a16:colId xmlns:a16="http://schemas.microsoft.com/office/drawing/2014/main" val="3792206212"/>
                    </a:ext>
                  </a:extLst>
                </a:gridCol>
                <a:gridCol w="111495">
                  <a:extLst>
                    <a:ext uri="{9D8B030D-6E8A-4147-A177-3AD203B41FA5}">
                      <a16:colId xmlns:a16="http://schemas.microsoft.com/office/drawing/2014/main" val="2419927499"/>
                    </a:ext>
                  </a:extLst>
                </a:gridCol>
                <a:gridCol w="111495">
                  <a:extLst>
                    <a:ext uri="{9D8B030D-6E8A-4147-A177-3AD203B41FA5}">
                      <a16:colId xmlns:a16="http://schemas.microsoft.com/office/drawing/2014/main" val="645864278"/>
                    </a:ext>
                  </a:extLst>
                </a:gridCol>
                <a:gridCol w="111495">
                  <a:extLst>
                    <a:ext uri="{9D8B030D-6E8A-4147-A177-3AD203B41FA5}">
                      <a16:colId xmlns:a16="http://schemas.microsoft.com/office/drawing/2014/main" val="2129228856"/>
                    </a:ext>
                  </a:extLst>
                </a:gridCol>
              </a:tblGrid>
              <a:tr h="10127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zh-CN" altLang="en-US" sz="300" dirty="0"/>
                    </a:p>
                  </a:txBody>
                  <a:tcPr marL="28978" marR="28978" marT="14489" marB="14489">
                    <a:lnL w="12700" cmpd="sng">
                      <a:noFill/>
                    </a:lnL>
                    <a:lnR w="12700" cmpd="sng">
                      <a:noFill/>
                    </a:lnR>
                    <a:lnT w="12700" cmpd="sng">
                      <a:noFill/>
                    </a:lnT>
                    <a:lnB w="381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zh-CN" altLang="en-US" sz="300" dirty="0"/>
                    </a:p>
                  </a:txBody>
                  <a:tcPr marL="28978" marR="28978" marT="14489" marB="14489">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zh-CN" altLang="en-US" sz="300" dirty="0"/>
                    </a:p>
                  </a:txBody>
                  <a:tcPr marL="28978" marR="28978" marT="14489" marB="14489">
                    <a:lnL w="12700" cmpd="sng">
                      <a:noFill/>
                    </a:lnL>
                    <a:lnR w="12700" cmpd="sng">
                      <a:noFill/>
                    </a:lnR>
                    <a:lnT w="12700" cmpd="sng">
                      <a:noFill/>
                    </a:lnT>
                    <a:lnB w="381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zh-CN" altLang="en-US" sz="300" dirty="0"/>
                    </a:p>
                  </a:txBody>
                  <a:tcPr marL="28978" marR="28978" marT="14489" marB="14489">
                    <a:lnL w="12700" cmpd="sng">
                      <a:noFill/>
                    </a:lnL>
                    <a:lnR w="12700" cmpd="sng">
                      <a:noFill/>
                    </a:lnR>
                    <a:lnT w="12700" cmpd="sng">
                      <a:noFill/>
                    </a:lnT>
                    <a:lnB w="381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zh-CN" altLang="en-US" sz="300" dirty="0"/>
                    </a:p>
                  </a:txBody>
                  <a:tcPr marL="28978" marR="28978" marT="14489" marB="14489">
                    <a:lnL w="12700" cmpd="sng">
                      <a:noFill/>
                    </a:lnL>
                    <a:lnR w="12700" cmpd="sng">
                      <a:noFill/>
                    </a:lnR>
                    <a:lnT w="12700" cmpd="sng">
                      <a:noFill/>
                    </a:lnT>
                    <a:lnB w="381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zh-CN" altLang="en-US" sz="300" dirty="0"/>
                    </a:p>
                  </a:txBody>
                  <a:tcPr marL="28978" marR="28978" marT="14489" marB="14489">
                    <a:lnL w="12700" cmpd="sng">
                      <a:noFill/>
                    </a:lnL>
                    <a:lnR w="12700" cmpd="sng">
                      <a:noFill/>
                    </a:lnR>
                    <a:lnT w="12700" cmpd="sng">
                      <a:noFill/>
                    </a:lnT>
                    <a:lnB w="38100" cmpd="sng">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4206781849"/>
                  </a:ext>
                </a:extLst>
              </a:tr>
              <a:tr h="10127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28978" marR="28978" marT="14489" marB="14489">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l" defTabSz="914400" rtl="0" eaLnBrk="1" latinLnBrk="0" hangingPunct="1"/>
                      <a:endParaRPr lang="zh-CN" altLang="en-US" sz="300" b="1" kern="1200" dirty="0">
                        <a:solidFill>
                          <a:schemeClr val="lt1"/>
                        </a:solidFill>
                        <a:latin typeface="+mn-lt"/>
                        <a:ea typeface="+mn-ea"/>
                        <a:cs typeface="+mn-cs"/>
                      </a:endParaRPr>
                    </a:p>
                  </a:txBody>
                  <a:tcPr marL="28978" marR="28978" marT="14489" marB="14489">
                    <a:lnL w="12700" cmpd="sng">
                      <a:noFill/>
                    </a:lnL>
                    <a:lnR w="12700" cmpd="sng">
                      <a:noFill/>
                    </a:lnR>
                    <a:lnT w="381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l" defTabSz="914400" rtl="0" eaLnBrk="1" latinLnBrk="0" hangingPunct="1"/>
                      <a:endParaRPr lang="zh-CN" altLang="en-US" sz="300" b="1" kern="1200" dirty="0">
                        <a:solidFill>
                          <a:schemeClr val="lt1"/>
                        </a:solidFill>
                        <a:latin typeface="+mn-lt"/>
                        <a:ea typeface="+mn-ea"/>
                        <a:cs typeface="+mn-cs"/>
                      </a:endParaRPr>
                    </a:p>
                  </a:txBody>
                  <a:tcPr marL="28978" marR="28978" marT="14489" marB="14489">
                    <a:lnL w="12700" cmpd="sng">
                      <a:noFill/>
                    </a:lnL>
                    <a:lnR w="12700" cmpd="sng">
                      <a:noFill/>
                    </a:lnR>
                    <a:lnT w="381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28978" marR="28978" marT="14489" marB="14489">
                    <a:lnL w="12700" cmpd="sng">
                      <a:noFill/>
                    </a:lnL>
                    <a:lnR w="12700" cmpd="sng">
                      <a:noFill/>
                    </a:lnR>
                    <a:lnT w="381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28978" marR="28978" marT="14489" marB="14489">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28978" marR="28978" marT="14489" marB="14489">
                    <a:lnL w="12700" cmpd="sng">
                      <a:noFill/>
                    </a:lnL>
                    <a:lnR w="12700" cmpd="sng">
                      <a:noFill/>
                    </a:lnR>
                    <a:lnT w="38100" cmpd="sng">
                      <a:noFill/>
                    </a:lnT>
                    <a:lnB w="12700" cmpd="sng">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785930229"/>
                  </a:ext>
                </a:extLst>
              </a:tr>
              <a:tr h="10127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28978" marR="28978" marT="14489" marB="14489">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28978" marR="28978" marT="14489" marB="14489">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28978" marR="28978" marT="14489" marB="14489">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472C4">
                        <a:lumMod val="5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28978" marR="28978" marT="14489" marB="14489">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200" dirty="0"/>
                    </a:p>
                  </a:txBody>
                  <a:tcPr marL="28978" marR="28978" marT="14489" marB="14489">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28978" marR="28978" marT="14489" marB="14489">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098969378"/>
                  </a:ext>
                </a:extLst>
              </a:tr>
              <a:tr h="10127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28978" marR="28978" marT="14489" marB="14489">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28978" marR="28978" marT="14489" marB="14489">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28978" marR="28978" marT="14489" marB="14489">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28978" marR="28978" marT="14489" marB="14489">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472C4">
                        <a:lumMod val="75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28978" marR="28978" marT="14489" marB="14489">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28978" marR="28978" marT="14489" marB="14489">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472C4">
                        <a:lumMod val="60000"/>
                        <a:lumOff val="40000"/>
                      </a:srgbClr>
                    </a:solidFill>
                  </a:tcPr>
                </a:tc>
                <a:extLst>
                  <a:ext uri="{0D108BD9-81ED-4DB2-BD59-A6C34878D82A}">
                    <a16:rowId xmlns:a16="http://schemas.microsoft.com/office/drawing/2014/main" val="1046093797"/>
                  </a:ext>
                </a:extLst>
              </a:tr>
              <a:tr h="10127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28978" marR="28978" marT="14489" marB="14489">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472C4">
                        <a:lumMod val="5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28978" marR="28978" marT="14489" marB="14489">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28978" marR="28978" marT="14489" marB="14489">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472C4">
                        <a:lumMod val="5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28978" marR="28978" marT="14489" marB="14489">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28978" marR="28978" marT="14489" marB="14489">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28978" marR="28978" marT="14489" marB="14489">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980287920"/>
                  </a:ext>
                </a:extLst>
              </a:tr>
              <a:tr h="10127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28978" marR="28978" marT="14489" marB="14489">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28978" marR="28978" marT="14489" marB="14489">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472C4">
                        <a:lumMod val="75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28978" marR="28978" marT="14489" marB="14489">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28978" marR="28978" marT="14489" marB="14489">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28978" marR="28978" marT="14489" marB="14489">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28978" marR="28978" marT="14489" marB="14489">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472C4">
                        <a:lumMod val="75000"/>
                      </a:srgbClr>
                    </a:solidFill>
                  </a:tcPr>
                </a:tc>
                <a:extLst>
                  <a:ext uri="{0D108BD9-81ED-4DB2-BD59-A6C34878D82A}">
                    <a16:rowId xmlns:a16="http://schemas.microsoft.com/office/drawing/2014/main" val="3302543203"/>
                  </a:ext>
                </a:extLst>
              </a:tr>
            </a:tbl>
          </a:graphicData>
        </a:graphic>
      </p:graphicFrame>
      <p:sp>
        <p:nvSpPr>
          <p:cNvPr id="244" name="箭头: 右 243">
            <a:extLst>
              <a:ext uri="{FF2B5EF4-FFF2-40B4-BE49-F238E27FC236}">
                <a16:creationId xmlns:a16="http://schemas.microsoft.com/office/drawing/2014/main" id="{F1BF91C5-D239-46FF-B9AC-CAC9591381F8}"/>
              </a:ext>
            </a:extLst>
          </p:cNvPr>
          <p:cNvSpPr/>
          <p:nvPr/>
        </p:nvSpPr>
        <p:spPr>
          <a:xfrm flipH="1">
            <a:off x="6448512" y="2818346"/>
            <a:ext cx="356553" cy="166712"/>
          </a:xfrm>
          <a:prstGeom prst="rightArrow">
            <a:avLst>
              <a:gd name="adj1" fmla="val 31717"/>
              <a:gd name="adj2" fmla="val 83519"/>
            </a:avLst>
          </a:prstGeom>
          <a:solidFill>
            <a:srgbClr val="A9D18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mc:AlternateContent xmlns:mc="http://schemas.openxmlformats.org/markup-compatibility/2006" xmlns:a14="http://schemas.microsoft.com/office/drawing/2010/main">
        <mc:Choice Requires="a14">
          <p:sp>
            <p:nvSpPr>
              <p:cNvPr id="245" name="矩形 244">
                <a:extLst>
                  <a:ext uri="{FF2B5EF4-FFF2-40B4-BE49-F238E27FC236}">
                    <a16:creationId xmlns:a16="http://schemas.microsoft.com/office/drawing/2014/main" id="{B76DBB52-38CF-4706-B0B7-F66C9FE1CB7C}"/>
                  </a:ext>
                </a:extLst>
              </p:cNvPr>
              <p:cNvSpPr/>
              <p:nvPr/>
            </p:nvSpPr>
            <p:spPr>
              <a:xfrm>
                <a:off x="6402810" y="3181693"/>
                <a:ext cx="1788300" cy="301301"/>
              </a:xfrm>
              <a:prstGeom prst="rect">
                <a:avLst/>
              </a:prstGeom>
            </p:spPr>
            <p:txBody>
              <a:bodyPr wrap="square">
                <a:spAutoFit/>
              </a:bodyPr>
              <a:lstStyle/>
              <a:p>
                <a:pPr algn="ctr" defTabSz="457200" fontAlgn="auto">
                  <a:spcBef>
                    <a:spcPts val="0"/>
                  </a:spcBef>
                  <a:spcAft>
                    <a:spcPts val="0"/>
                  </a:spcAft>
                </a:pPr>
                <a:r>
                  <a:rPr lang="en-US" altLang="zh-CN" sz="1100" dirty="0">
                    <a:solidFill>
                      <a:prstClr val="black"/>
                    </a:solidFill>
                    <a:latin typeface="Calibri" panose="020F0502020204030204"/>
                    <a:ea typeface="等线" panose="02010600030101010101" pitchFamily="2" charset="-122"/>
                  </a:rPr>
                  <a:t>Feature Points </a:t>
                </a:r>
                <a14:m>
                  <m:oMath xmlns:m="http://schemas.openxmlformats.org/officeDocument/2006/math">
                    <m:sSubSup>
                      <m:sSubSupPr>
                        <m:ctrlPr>
                          <a:rPr lang="en-US" altLang="zh-CN" sz="1100" i="1">
                            <a:solidFill>
                              <a:prstClr val="black"/>
                            </a:solidFill>
                            <a:latin typeface="Cambria Math" panose="02040503050406030204" pitchFamily="18" charset="0"/>
                          </a:rPr>
                        </m:ctrlPr>
                      </m:sSubSupPr>
                      <m:e>
                        <m:r>
                          <a:rPr lang="en-US" altLang="zh-CN" sz="1100" b="1" i="1">
                            <a:solidFill>
                              <a:prstClr val="black"/>
                            </a:solidFill>
                            <a:latin typeface="Cambria Math" panose="02040503050406030204" pitchFamily="18" charset="0"/>
                          </a:rPr>
                          <m:t>𝑫</m:t>
                        </m:r>
                      </m:e>
                      <m:sub>
                        <m:r>
                          <a:rPr lang="en-US" altLang="zh-CN" sz="1100" i="1">
                            <a:solidFill>
                              <a:prstClr val="black"/>
                            </a:solidFill>
                            <a:latin typeface="Cambria Math" panose="02040503050406030204" pitchFamily="18" charset="0"/>
                          </a:rPr>
                          <m:t>𝑖</m:t>
                        </m:r>
                      </m:sub>
                      <m:sup>
                        <m:r>
                          <a:rPr lang="en-US" altLang="zh-CN" sz="1100" i="1" smtClean="0">
                            <a:solidFill>
                              <a:prstClr val="black"/>
                            </a:solidFill>
                            <a:latin typeface="Cambria Math" panose="02040503050406030204" pitchFamily="18" charset="0"/>
                          </a:rPr>
                          <m:t>𝑓</m:t>
                        </m:r>
                      </m:sup>
                    </m:sSubSup>
                  </m:oMath>
                </a14:m>
                <a:endParaRPr lang="zh-CN" altLang="en-US" sz="1100" dirty="0">
                  <a:solidFill>
                    <a:prstClr val="black"/>
                  </a:solidFill>
                  <a:latin typeface="Calibri" panose="020F0502020204030204"/>
                  <a:ea typeface="等线" panose="02010600030101010101" pitchFamily="2" charset="-122"/>
                </a:endParaRPr>
              </a:p>
            </p:txBody>
          </p:sp>
        </mc:Choice>
        <mc:Fallback xmlns="">
          <p:sp>
            <p:nvSpPr>
              <p:cNvPr id="245" name="矩形 244">
                <a:extLst>
                  <a:ext uri="{FF2B5EF4-FFF2-40B4-BE49-F238E27FC236}">
                    <a16:creationId xmlns:a16="http://schemas.microsoft.com/office/drawing/2014/main" id="{B76DBB52-38CF-4706-B0B7-F66C9FE1CB7C}"/>
                  </a:ext>
                </a:extLst>
              </p:cNvPr>
              <p:cNvSpPr>
                <a:spLocks noRot="1" noChangeAspect="1" noMove="1" noResize="1" noEditPoints="1" noAdjustHandles="1" noChangeArrowheads="1" noChangeShapeType="1" noTextEdit="1"/>
              </p:cNvSpPr>
              <p:nvPr/>
            </p:nvSpPr>
            <p:spPr>
              <a:xfrm>
                <a:off x="6402810" y="3181693"/>
                <a:ext cx="1788300" cy="301301"/>
              </a:xfrm>
              <a:prstGeom prst="rect">
                <a:avLst/>
              </a:prstGeom>
              <a:blipFill>
                <a:blip r:embed="rId21"/>
                <a:stretch>
                  <a:fillRect b="-12245"/>
                </a:stretch>
              </a:blipFill>
            </p:spPr>
            <p:txBody>
              <a:bodyPr/>
              <a:lstStyle/>
              <a:p>
                <a:r>
                  <a:rPr lang="zh-CN" altLang="en-US">
                    <a:noFill/>
                  </a:rPr>
                  <a:t> </a:t>
                </a:r>
              </a:p>
            </p:txBody>
          </p:sp>
        </mc:Fallback>
      </mc:AlternateContent>
      <p:sp>
        <p:nvSpPr>
          <p:cNvPr id="246" name="矩形 245">
            <a:extLst>
              <a:ext uri="{FF2B5EF4-FFF2-40B4-BE49-F238E27FC236}">
                <a16:creationId xmlns:a16="http://schemas.microsoft.com/office/drawing/2014/main" id="{58CDC9DC-05AC-4E88-BFA2-6F89A73CF87B}"/>
              </a:ext>
            </a:extLst>
          </p:cNvPr>
          <p:cNvSpPr/>
          <p:nvPr/>
        </p:nvSpPr>
        <p:spPr>
          <a:xfrm>
            <a:off x="6908733" y="2638817"/>
            <a:ext cx="681787" cy="612934"/>
          </a:xfrm>
          <a:prstGeom prst="rect">
            <a:avLst/>
          </a:prstGeom>
          <a:noFill/>
          <a:ln w="19050" cap="flat" cmpd="sng" algn="ctr">
            <a:solidFill>
              <a:srgbClr val="4472C4">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7" name="矩形 246">
            <a:extLst>
              <a:ext uri="{FF2B5EF4-FFF2-40B4-BE49-F238E27FC236}">
                <a16:creationId xmlns:a16="http://schemas.microsoft.com/office/drawing/2014/main" id="{C9B2EC26-60DF-4727-B867-56D4BF943FDE}"/>
              </a:ext>
            </a:extLst>
          </p:cNvPr>
          <p:cNvSpPr/>
          <p:nvPr/>
        </p:nvSpPr>
        <p:spPr>
          <a:xfrm>
            <a:off x="6913307" y="3466924"/>
            <a:ext cx="681787" cy="612934"/>
          </a:xfrm>
          <a:prstGeom prst="rect">
            <a:avLst/>
          </a:prstGeom>
          <a:noFill/>
          <a:ln w="19050" cap="flat" cmpd="sng" algn="ctr">
            <a:solidFill>
              <a:srgbClr val="FF8F8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8" name="文本框 247">
            <a:extLst>
              <a:ext uri="{FF2B5EF4-FFF2-40B4-BE49-F238E27FC236}">
                <a16:creationId xmlns:a16="http://schemas.microsoft.com/office/drawing/2014/main" id="{8F4A9E89-3D38-43D9-BAD0-875647AAC0E8}"/>
              </a:ext>
            </a:extLst>
          </p:cNvPr>
          <p:cNvSpPr txBox="1"/>
          <p:nvPr/>
        </p:nvSpPr>
        <p:spPr>
          <a:xfrm>
            <a:off x="8976635" y="2683929"/>
            <a:ext cx="299727" cy="369332"/>
          </a:xfrm>
          <a:prstGeom prst="rect">
            <a:avLst/>
          </a:prstGeom>
          <a:noFill/>
        </p:spPr>
        <p:txBody>
          <a:bodyPr wrap="square" rtlCol="0">
            <a:spAutoFit/>
          </a:bodyPr>
          <a:lstStyle/>
          <a:p>
            <a:pPr fontAlgn="auto">
              <a:spcBef>
                <a:spcPts val="0"/>
              </a:spcBef>
              <a:spcAft>
                <a:spcPts val="0"/>
              </a:spcAft>
            </a:pPr>
            <a:r>
              <a:rPr lang="en-US" altLang="zh-CN" b="1" dirty="0">
                <a:solidFill>
                  <a:prstClr val="black"/>
                </a:solidFill>
                <a:latin typeface="等线" panose="020F0502020204030204"/>
                <a:ea typeface="等线" panose="02010600030101010101" pitchFamily="2" charset="-122"/>
              </a:rPr>
              <a:t>…</a:t>
            </a:r>
            <a:endParaRPr lang="zh-CN" altLang="en-US" b="1" dirty="0">
              <a:solidFill>
                <a:prstClr val="black"/>
              </a:solidFill>
              <a:latin typeface="等线" panose="020F0502020204030204"/>
              <a:ea typeface="等线" panose="02010600030101010101" pitchFamily="2" charset="-122"/>
            </a:endParaRPr>
          </a:p>
        </p:txBody>
      </p:sp>
      <p:graphicFrame>
        <p:nvGraphicFramePr>
          <p:cNvPr id="249" name="表格 10">
            <a:extLst>
              <a:ext uri="{FF2B5EF4-FFF2-40B4-BE49-F238E27FC236}">
                <a16:creationId xmlns:a16="http://schemas.microsoft.com/office/drawing/2014/main" id="{B364A4EE-E577-446A-AACA-93AF6A2B7C40}"/>
              </a:ext>
            </a:extLst>
          </p:cNvPr>
          <p:cNvGraphicFramePr>
            <a:graphicFrameLocks noGrp="1"/>
          </p:cNvGraphicFramePr>
          <p:nvPr>
            <p:extLst>
              <p:ext uri="{D42A27DB-BD31-4B8C-83A1-F6EECF244321}">
                <p14:modId xmlns:p14="http://schemas.microsoft.com/office/powerpoint/2010/main" val="899369148"/>
              </p:ext>
            </p:extLst>
          </p:nvPr>
        </p:nvGraphicFramePr>
        <p:xfrm>
          <a:off x="6913307" y="4352465"/>
          <a:ext cx="682025" cy="619483"/>
        </p:xfrm>
        <a:graphic>
          <a:graphicData uri="http://schemas.openxmlformats.org/drawingml/2006/table">
            <a:tbl>
              <a:tblPr firstRow="1" bandRow="1"/>
              <a:tblGrid>
                <a:gridCol w="120727">
                  <a:extLst>
                    <a:ext uri="{9D8B030D-6E8A-4147-A177-3AD203B41FA5}">
                      <a16:colId xmlns:a16="http://schemas.microsoft.com/office/drawing/2014/main" val="41108396"/>
                    </a:ext>
                  </a:extLst>
                </a:gridCol>
                <a:gridCol w="106614">
                  <a:extLst>
                    <a:ext uri="{9D8B030D-6E8A-4147-A177-3AD203B41FA5}">
                      <a16:colId xmlns:a16="http://schemas.microsoft.com/office/drawing/2014/main" val="3019223510"/>
                    </a:ext>
                  </a:extLst>
                </a:gridCol>
                <a:gridCol w="113671">
                  <a:extLst>
                    <a:ext uri="{9D8B030D-6E8A-4147-A177-3AD203B41FA5}">
                      <a16:colId xmlns:a16="http://schemas.microsoft.com/office/drawing/2014/main" val="3792206212"/>
                    </a:ext>
                  </a:extLst>
                </a:gridCol>
                <a:gridCol w="113671">
                  <a:extLst>
                    <a:ext uri="{9D8B030D-6E8A-4147-A177-3AD203B41FA5}">
                      <a16:colId xmlns:a16="http://schemas.microsoft.com/office/drawing/2014/main" val="2419927499"/>
                    </a:ext>
                  </a:extLst>
                </a:gridCol>
                <a:gridCol w="113671">
                  <a:extLst>
                    <a:ext uri="{9D8B030D-6E8A-4147-A177-3AD203B41FA5}">
                      <a16:colId xmlns:a16="http://schemas.microsoft.com/office/drawing/2014/main" val="645864278"/>
                    </a:ext>
                  </a:extLst>
                </a:gridCol>
                <a:gridCol w="113671">
                  <a:extLst>
                    <a:ext uri="{9D8B030D-6E8A-4147-A177-3AD203B41FA5}">
                      <a16:colId xmlns:a16="http://schemas.microsoft.com/office/drawing/2014/main" val="2129228856"/>
                    </a:ext>
                  </a:extLst>
                </a:gridCol>
              </a:tblGrid>
              <a:tr h="10138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zh-CN" altLang="en-US" sz="300" dirty="0"/>
                    </a:p>
                  </a:txBody>
                  <a:tcPr marL="39820" marR="39820" marT="19910" marB="1991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4529"/>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zh-CN" altLang="en-US" sz="300" dirty="0"/>
                    </a:p>
                  </a:txBody>
                  <a:tcPr marL="39820" marR="39820" marT="19910" marB="1991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FFE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zh-CN" altLang="en-US" sz="300" dirty="0"/>
                    </a:p>
                  </a:txBody>
                  <a:tcPr marL="39820" marR="39820" marT="19910" marB="1991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FFE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zh-CN" altLang="en-US" sz="300" dirty="0"/>
                    </a:p>
                  </a:txBody>
                  <a:tcPr marL="39820" marR="39820" marT="19910" marB="1991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4529"/>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zh-CN" altLang="en-US" sz="300" dirty="0"/>
                    </a:p>
                  </a:txBody>
                  <a:tcPr marL="39820" marR="39820" marT="19910" marB="1991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4529"/>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zh-CN" altLang="en-US" sz="300" dirty="0"/>
                    </a:p>
                  </a:txBody>
                  <a:tcPr marL="39820" marR="39820" marT="19910" marB="1991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FFE5"/>
                    </a:solidFill>
                  </a:tcPr>
                </a:tc>
                <a:extLst>
                  <a:ext uri="{0D108BD9-81ED-4DB2-BD59-A6C34878D82A}">
                    <a16:rowId xmlns:a16="http://schemas.microsoft.com/office/drawing/2014/main" val="4206781849"/>
                  </a:ext>
                </a:extLst>
              </a:tr>
              <a:tr h="10362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39820" marR="39820" marT="19910" marB="19910">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4529"/>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l" defTabSz="914400" rtl="0" eaLnBrk="1" latinLnBrk="0" hangingPunct="1"/>
                      <a:endParaRPr lang="zh-CN" altLang="en-US" sz="300" b="1" kern="1200" dirty="0">
                        <a:solidFill>
                          <a:schemeClr val="lt1"/>
                        </a:solidFill>
                        <a:latin typeface="+mn-lt"/>
                        <a:ea typeface="+mn-ea"/>
                        <a:cs typeface="+mn-cs"/>
                      </a:endParaRPr>
                    </a:p>
                  </a:txBody>
                  <a:tcPr marL="39820" marR="39820" marT="19910" marB="19910">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FFE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l" defTabSz="914400" rtl="0" eaLnBrk="1" latinLnBrk="0" hangingPunct="1"/>
                      <a:endParaRPr lang="zh-CN" altLang="en-US" sz="300" b="1" kern="1200" dirty="0">
                        <a:solidFill>
                          <a:schemeClr val="lt1"/>
                        </a:solidFill>
                        <a:latin typeface="+mn-lt"/>
                        <a:ea typeface="+mn-ea"/>
                        <a:cs typeface="+mn-cs"/>
                      </a:endParaRPr>
                    </a:p>
                  </a:txBody>
                  <a:tcPr marL="39820" marR="39820" marT="19910" marB="19910">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FFE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39820" marR="39820" marT="19910" marB="19910">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4529"/>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39820" marR="39820" marT="19910" marB="19910">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4529"/>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39820" marR="39820" marT="19910" marB="19910">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FFE5"/>
                    </a:solidFill>
                  </a:tcPr>
                </a:tc>
                <a:extLst>
                  <a:ext uri="{0D108BD9-81ED-4DB2-BD59-A6C34878D82A}">
                    <a16:rowId xmlns:a16="http://schemas.microsoft.com/office/drawing/2014/main" val="1785930229"/>
                  </a:ext>
                </a:extLst>
              </a:tr>
              <a:tr h="10362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39820" marR="39820" marT="19910" marB="1991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4529"/>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39820" marR="39820" marT="19910" marB="1991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E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39820" marR="39820" marT="19910" marB="1991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E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39820" marR="39820" marT="19910" marB="1991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E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39820" marR="39820" marT="19910" marB="1991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E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39820" marR="39820" marT="19910" marB="1991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E5"/>
                    </a:solidFill>
                  </a:tcPr>
                </a:tc>
                <a:extLst>
                  <a:ext uri="{0D108BD9-81ED-4DB2-BD59-A6C34878D82A}">
                    <a16:rowId xmlns:a16="http://schemas.microsoft.com/office/drawing/2014/main" val="2098969378"/>
                  </a:ext>
                </a:extLst>
              </a:tr>
              <a:tr h="10362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39820" marR="39820" marT="19910" marB="1991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4529"/>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39820" marR="39820" marT="19910" marB="1991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E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39820" marR="39820" marT="19910" marB="1991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E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39820" marR="39820" marT="19910" marB="1991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E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39820" marR="39820" marT="19910" marB="1991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E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39820" marR="39820" marT="19910" marB="1991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E5"/>
                    </a:solidFill>
                  </a:tcPr>
                </a:tc>
                <a:extLst>
                  <a:ext uri="{0D108BD9-81ED-4DB2-BD59-A6C34878D82A}">
                    <a16:rowId xmlns:a16="http://schemas.microsoft.com/office/drawing/2014/main" val="1046093797"/>
                  </a:ext>
                </a:extLst>
              </a:tr>
              <a:tr h="10362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39820" marR="39820" marT="19910" marB="1991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4529"/>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39820" marR="39820" marT="19910" marB="1991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E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39820" marR="39820" marT="19910" marB="1991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E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39820" marR="39820" marT="19910" marB="1991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4529"/>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39820" marR="39820" marT="19910" marB="1991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E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39820" marR="39820" marT="19910" marB="1991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E5"/>
                    </a:solidFill>
                  </a:tcPr>
                </a:tc>
                <a:extLst>
                  <a:ext uri="{0D108BD9-81ED-4DB2-BD59-A6C34878D82A}">
                    <a16:rowId xmlns:a16="http://schemas.microsoft.com/office/drawing/2014/main" val="1980287920"/>
                  </a:ext>
                </a:extLst>
              </a:tr>
              <a:tr h="10362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39820" marR="39820" marT="19910" marB="1991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4529"/>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39820" marR="39820" marT="19910" marB="1991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E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39820" marR="39820" marT="19910" marB="1991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4529"/>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39820" marR="39820" marT="19910" marB="1991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4529"/>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39820" marR="39820" marT="19910" marB="1991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4529"/>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300" dirty="0"/>
                    </a:p>
                  </a:txBody>
                  <a:tcPr marL="39820" marR="39820" marT="19910" marB="1991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E5"/>
                    </a:solidFill>
                  </a:tcPr>
                </a:tc>
                <a:extLst>
                  <a:ext uri="{0D108BD9-81ED-4DB2-BD59-A6C34878D82A}">
                    <a16:rowId xmlns:a16="http://schemas.microsoft.com/office/drawing/2014/main" val="3302543203"/>
                  </a:ext>
                </a:extLst>
              </a:tr>
            </a:tbl>
          </a:graphicData>
        </a:graphic>
      </p:graphicFrame>
      <p:sp>
        <p:nvSpPr>
          <p:cNvPr id="250" name="箭头: 右 249">
            <a:extLst>
              <a:ext uri="{FF2B5EF4-FFF2-40B4-BE49-F238E27FC236}">
                <a16:creationId xmlns:a16="http://schemas.microsoft.com/office/drawing/2014/main" id="{8AD2452F-2DE9-4C7F-B9AA-55186F5AFC3A}"/>
              </a:ext>
            </a:extLst>
          </p:cNvPr>
          <p:cNvSpPr/>
          <p:nvPr/>
        </p:nvSpPr>
        <p:spPr>
          <a:xfrm flipH="1">
            <a:off x="6448512" y="4535365"/>
            <a:ext cx="333417" cy="166712"/>
          </a:xfrm>
          <a:prstGeom prst="rightArrow">
            <a:avLst>
              <a:gd name="adj1" fmla="val 31717"/>
              <a:gd name="adj2" fmla="val 83519"/>
            </a:avLst>
          </a:prstGeom>
          <a:solidFill>
            <a:srgbClr val="843C0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51" name="矩形 250">
            <a:extLst>
              <a:ext uri="{FF2B5EF4-FFF2-40B4-BE49-F238E27FC236}">
                <a16:creationId xmlns:a16="http://schemas.microsoft.com/office/drawing/2014/main" id="{7F4423DD-03FC-475E-AC83-FEA50163D27E}"/>
              </a:ext>
            </a:extLst>
          </p:cNvPr>
          <p:cNvSpPr/>
          <p:nvPr/>
        </p:nvSpPr>
        <p:spPr>
          <a:xfrm>
            <a:off x="8432249" y="4457730"/>
            <a:ext cx="1530404" cy="430887"/>
          </a:xfrm>
          <a:prstGeom prst="rect">
            <a:avLst/>
          </a:prstGeom>
        </p:spPr>
        <p:txBody>
          <a:bodyPr wrap="square">
            <a:spAutoFit/>
          </a:bodyPr>
          <a:lstStyle/>
          <a:p>
            <a:pPr algn="ctr" defTabSz="457200" fontAlgn="auto">
              <a:spcBef>
                <a:spcPts val="0"/>
              </a:spcBef>
              <a:spcAft>
                <a:spcPts val="0"/>
              </a:spcAft>
            </a:pPr>
            <a:r>
              <a:rPr lang="en-US" altLang="zh-CN" sz="1100" dirty="0">
                <a:solidFill>
                  <a:prstClr val="black"/>
                </a:solidFill>
                <a:latin typeface="Calibri" panose="020F0502020204030204"/>
                <a:ea typeface="等线" panose="02010600030101010101" pitchFamily="2" charset="-122"/>
              </a:rPr>
              <a:t>Motion-Optical Flow</a:t>
            </a:r>
          </a:p>
          <a:p>
            <a:pPr algn="ctr" defTabSz="457200" fontAlgn="auto">
              <a:spcBef>
                <a:spcPts val="0"/>
              </a:spcBef>
              <a:spcAft>
                <a:spcPts val="0"/>
              </a:spcAft>
            </a:pPr>
            <a:r>
              <a:rPr lang="en-US" altLang="zh-CN" sz="1100" dirty="0">
                <a:solidFill>
                  <a:prstClr val="black"/>
                </a:solidFill>
                <a:latin typeface="Calibri" panose="020F0502020204030204"/>
                <a:ea typeface="等线" panose="02010600030101010101" pitchFamily="2" charset="-122"/>
              </a:rPr>
              <a:t>Consistency Constraint</a:t>
            </a:r>
            <a:endParaRPr lang="zh-CN" altLang="en-US" sz="1100" dirty="0">
              <a:solidFill>
                <a:prstClr val="black"/>
              </a:solidFill>
              <a:latin typeface="Calibri" panose="020F0502020204030204"/>
              <a:ea typeface="等线" panose="02010600030101010101" pitchFamily="2" charset="-122"/>
            </a:endParaRPr>
          </a:p>
        </p:txBody>
      </p:sp>
      <mc:AlternateContent xmlns:mc="http://schemas.openxmlformats.org/markup-compatibility/2006" xmlns:a14="http://schemas.microsoft.com/office/drawing/2010/main">
        <mc:Choice Requires="a14">
          <p:sp>
            <p:nvSpPr>
              <p:cNvPr id="252" name="矩形 251">
                <a:extLst>
                  <a:ext uri="{FF2B5EF4-FFF2-40B4-BE49-F238E27FC236}">
                    <a16:creationId xmlns:a16="http://schemas.microsoft.com/office/drawing/2014/main" id="{550C794E-FC9F-4C8E-B438-6AF9B2135061}"/>
                  </a:ext>
                </a:extLst>
              </p:cNvPr>
              <p:cNvSpPr/>
              <p:nvPr/>
            </p:nvSpPr>
            <p:spPr>
              <a:xfrm>
                <a:off x="6618996" y="4939684"/>
                <a:ext cx="1310925" cy="261610"/>
              </a:xfrm>
              <a:prstGeom prst="rect">
                <a:avLst/>
              </a:prstGeom>
            </p:spPr>
            <p:txBody>
              <a:bodyPr wrap="square">
                <a:spAutoFit/>
              </a:bodyPr>
              <a:lstStyle/>
              <a:p>
                <a:pPr algn="ctr" defTabSz="457200" fontAlgn="auto">
                  <a:spcBef>
                    <a:spcPts val="0"/>
                  </a:spcBef>
                  <a:spcAft>
                    <a:spcPts val="0"/>
                  </a:spcAft>
                </a:pPr>
                <a:r>
                  <a:rPr lang="en-US" altLang="zh-CN" sz="1100" dirty="0">
                    <a:solidFill>
                      <a:prstClr val="black"/>
                    </a:solidFill>
                    <a:latin typeface="Calibri" panose="020F0502020204030204"/>
                    <a:ea typeface="等线" panose="02010600030101010101" pitchFamily="2" charset="-122"/>
                  </a:rPr>
                  <a:t>Confidence Mask </a:t>
                </a:r>
                <a14:m>
                  <m:oMath xmlns:m="http://schemas.openxmlformats.org/officeDocument/2006/math">
                    <m:r>
                      <a:rPr lang="zh-CN" altLang="en-US" sz="1100" i="1">
                        <a:solidFill>
                          <a:prstClr val="black"/>
                        </a:solidFill>
                        <a:latin typeface="Cambria Math" panose="02040503050406030204" pitchFamily="18" charset="0"/>
                      </a:rPr>
                      <m:t>𝜇</m:t>
                    </m:r>
                  </m:oMath>
                </a14:m>
                <a:endParaRPr lang="zh-CN" altLang="en-US" sz="1100" i="1" dirty="0">
                  <a:solidFill>
                    <a:prstClr val="black"/>
                  </a:solidFill>
                  <a:latin typeface="Calibri" panose="020F0502020204030204"/>
                  <a:ea typeface="等线" panose="02010600030101010101" pitchFamily="2" charset="-122"/>
                </a:endParaRPr>
              </a:p>
            </p:txBody>
          </p:sp>
        </mc:Choice>
        <mc:Fallback xmlns="">
          <p:sp>
            <p:nvSpPr>
              <p:cNvPr id="252" name="矩形 251">
                <a:extLst>
                  <a:ext uri="{FF2B5EF4-FFF2-40B4-BE49-F238E27FC236}">
                    <a16:creationId xmlns:a16="http://schemas.microsoft.com/office/drawing/2014/main" id="{550C794E-FC9F-4C8E-B438-6AF9B2135061}"/>
                  </a:ext>
                </a:extLst>
              </p:cNvPr>
              <p:cNvSpPr>
                <a:spLocks noRot="1" noChangeAspect="1" noMove="1" noResize="1" noEditPoints="1" noAdjustHandles="1" noChangeArrowheads="1" noChangeShapeType="1" noTextEdit="1"/>
              </p:cNvSpPr>
              <p:nvPr/>
            </p:nvSpPr>
            <p:spPr>
              <a:xfrm>
                <a:off x="6618996" y="4939684"/>
                <a:ext cx="1310925" cy="261610"/>
              </a:xfrm>
              <a:prstGeom prst="rect">
                <a:avLst/>
              </a:prstGeom>
              <a:blipFill>
                <a:blip r:embed="rId22"/>
                <a:stretch>
                  <a:fillRect b="-16279"/>
                </a:stretch>
              </a:blipFill>
            </p:spPr>
            <p:txBody>
              <a:bodyPr/>
              <a:lstStyle/>
              <a:p>
                <a:r>
                  <a:rPr lang="zh-CN" altLang="en-US">
                    <a:noFill/>
                  </a:rPr>
                  <a:t> </a:t>
                </a:r>
              </a:p>
            </p:txBody>
          </p:sp>
        </mc:Fallback>
      </mc:AlternateContent>
      <p:cxnSp>
        <p:nvCxnSpPr>
          <p:cNvPr id="253" name="直接箭头连接符 252">
            <a:extLst>
              <a:ext uri="{FF2B5EF4-FFF2-40B4-BE49-F238E27FC236}">
                <a16:creationId xmlns:a16="http://schemas.microsoft.com/office/drawing/2014/main" id="{721C2C3C-1DC7-4E37-B718-E20DBBD3DA95}"/>
              </a:ext>
            </a:extLst>
          </p:cNvPr>
          <p:cNvCxnSpPr>
            <a:cxnSpLocks/>
          </p:cNvCxnSpPr>
          <p:nvPr/>
        </p:nvCxnSpPr>
        <p:spPr>
          <a:xfrm flipH="1">
            <a:off x="7678177" y="4659100"/>
            <a:ext cx="797654" cy="0"/>
          </a:xfrm>
          <a:prstGeom prst="straightConnector1">
            <a:avLst/>
          </a:prstGeom>
          <a:noFill/>
          <a:ln w="19050" cap="flat" cmpd="sng" algn="ctr">
            <a:solidFill>
              <a:srgbClr val="ED7D31"/>
            </a:solidFill>
            <a:prstDash val="sysDash"/>
            <a:miter lim="800000"/>
            <a:tailEnd type="triangle" w="lg" len="lg"/>
          </a:ln>
          <a:effectLst/>
        </p:spPr>
      </p:cxnSp>
      <p:sp>
        <p:nvSpPr>
          <p:cNvPr id="254" name="矩形 253">
            <a:extLst>
              <a:ext uri="{FF2B5EF4-FFF2-40B4-BE49-F238E27FC236}">
                <a16:creationId xmlns:a16="http://schemas.microsoft.com/office/drawing/2014/main" id="{7911689B-6222-458D-8C09-8A6D671B5A36}"/>
              </a:ext>
            </a:extLst>
          </p:cNvPr>
          <p:cNvSpPr/>
          <p:nvPr/>
        </p:nvSpPr>
        <p:spPr>
          <a:xfrm>
            <a:off x="6913307" y="4351980"/>
            <a:ext cx="681787" cy="612934"/>
          </a:xfrm>
          <a:prstGeom prst="rect">
            <a:avLst/>
          </a:prstGeom>
          <a:noFill/>
          <a:ln w="19050" cap="flat" cmpd="sng" algn="ctr">
            <a:solidFill>
              <a:srgbClr val="ED7D31">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55" name="矩形 254">
            <a:extLst>
              <a:ext uri="{FF2B5EF4-FFF2-40B4-BE49-F238E27FC236}">
                <a16:creationId xmlns:a16="http://schemas.microsoft.com/office/drawing/2014/main" id="{4692470B-E62F-4432-A407-8C09EBC476DD}"/>
              </a:ext>
            </a:extLst>
          </p:cNvPr>
          <p:cNvSpPr/>
          <p:nvPr/>
        </p:nvSpPr>
        <p:spPr>
          <a:xfrm>
            <a:off x="2891039" y="3357804"/>
            <a:ext cx="1342937" cy="451406"/>
          </a:xfrm>
          <a:prstGeom prst="rect">
            <a:avLst/>
          </a:prstGeom>
        </p:spPr>
        <p:txBody>
          <a:bodyPr wrap="square">
            <a:spAutoFit/>
          </a:bodyPr>
          <a:lstStyle/>
          <a:p>
            <a:pPr algn="ctr" defTabSz="457200" fontAlgn="auto">
              <a:lnSpc>
                <a:spcPts val="1400"/>
              </a:lnSpc>
              <a:spcBef>
                <a:spcPts val="0"/>
              </a:spcBef>
              <a:spcAft>
                <a:spcPts val="0"/>
              </a:spcAft>
            </a:pPr>
            <a:r>
              <a:rPr lang="en-US" altLang="zh-CN" sz="1200" b="1" dirty="0">
                <a:solidFill>
                  <a:prstClr val="black">
                    <a:lumMod val="85000"/>
                    <a:lumOff val="15000"/>
                  </a:prstClr>
                </a:solidFill>
                <a:latin typeface="等线" panose="020F0502020204030204"/>
                <a:ea typeface="等线" panose="02010600030101010101" pitchFamily="2" charset="-122"/>
              </a:rPr>
              <a:t>Depth Map Generator</a:t>
            </a:r>
            <a:endParaRPr lang="zh-CN" altLang="en-US" sz="1200" b="1" dirty="0">
              <a:solidFill>
                <a:prstClr val="black">
                  <a:lumMod val="85000"/>
                  <a:lumOff val="15000"/>
                </a:prstClr>
              </a:solidFill>
              <a:latin typeface="等线" panose="020F0502020204030204"/>
              <a:ea typeface="等线" panose="02010600030101010101" pitchFamily="2" charset="-122"/>
            </a:endParaRPr>
          </a:p>
        </p:txBody>
      </p:sp>
      <p:sp>
        <p:nvSpPr>
          <p:cNvPr id="3" name="矩形 2">
            <a:extLst>
              <a:ext uri="{FF2B5EF4-FFF2-40B4-BE49-F238E27FC236}">
                <a16:creationId xmlns:a16="http://schemas.microsoft.com/office/drawing/2014/main" id="{9321E9B0-9AFA-4154-8CC5-8254648B92AA}"/>
              </a:ext>
            </a:extLst>
          </p:cNvPr>
          <p:cNvSpPr/>
          <p:nvPr/>
        </p:nvSpPr>
        <p:spPr>
          <a:xfrm>
            <a:off x="1832051" y="5393846"/>
            <a:ext cx="8316924" cy="338554"/>
          </a:xfrm>
          <a:prstGeom prst="rect">
            <a:avLst/>
          </a:prstGeom>
        </p:spPr>
        <p:txBody>
          <a:bodyPr wrap="square">
            <a:spAutoFit/>
          </a:bodyPr>
          <a:lstStyle/>
          <a:p>
            <a:r>
              <a:rPr lang="en-US" altLang="zh-CN" sz="1600" dirty="0">
                <a:solidFill>
                  <a:srgbClr val="000000"/>
                </a:solidFill>
                <a:latin typeface="微软雅黑" panose="020B0503020204020204" pitchFamily="34" charset="-122"/>
                <a:ea typeface="微软雅黑" panose="020B0503020204020204" pitchFamily="34" charset="-122"/>
              </a:rPr>
              <a:t>Workflow of the </a:t>
            </a:r>
            <a:r>
              <a:rPr lang="en-US" altLang="zh-CN" sz="1600" dirty="0">
                <a:solidFill>
                  <a:schemeClr val="accent6">
                    <a:lumMod val="60000"/>
                    <a:lumOff val="40000"/>
                  </a:schemeClr>
                </a:solidFill>
                <a:latin typeface="微软雅黑" panose="020B0503020204020204" pitchFamily="34" charset="-122"/>
                <a:ea typeface="微软雅黑" panose="020B0503020204020204" pitchFamily="34" charset="-122"/>
              </a:rPr>
              <a:t>motion-optical flow instructed self-supervised framework</a:t>
            </a:r>
            <a:r>
              <a:rPr lang="en-US" altLang="zh-CN" sz="1600" dirty="0">
                <a:solidFill>
                  <a:srgbClr val="000000"/>
                </a:solidFill>
                <a:latin typeface="微软雅黑" panose="020B0503020204020204" pitchFamily="34" charset="-122"/>
                <a:ea typeface="微软雅黑" panose="020B0503020204020204" pitchFamily="34" charset="-122"/>
              </a:rPr>
              <a:t> in LeoVR</a:t>
            </a:r>
            <a:r>
              <a:rPr lang="en-US" altLang="zh-CN" sz="1600" dirty="0">
                <a:latin typeface="微软雅黑" panose="020B0503020204020204" pitchFamily="34" charset="-122"/>
                <a:ea typeface="微软雅黑" panose="020B0503020204020204" pitchFamily="34" charset="-122"/>
              </a:rPr>
              <a:t> </a:t>
            </a:r>
            <a:endParaRPr lang="zh-CN" altLang="en-US" sz="16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489590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171"/>
                                        </p:tgtEl>
                                        <p:attrNameLst>
                                          <p:attrName>style.visibility</p:attrName>
                                        </p:attrNameLst>
                                      </p:cBhvr>
                                      <p:to>
                                        <p:strVal val="visible"/>
                                      </p:to>
                                    </p:set>
                                    <p:animEffect transition="in" filter="fade">
                                      <p:cBhvr>
                                        <p:cTn id="7" dur="500"/>
                                        <p:tgtEl>
                                          <p:spTgt spid="171"/>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202"/>
                                        </p:tgtEl>
                                        <p:attrNameLst>
                                          <p:attrName>style.visibility</p:attrName>
                                        </p:attrNameLst>
                                      </p:cBhvr>
                                      <p:to>
                                        <p:strVal val="visible"/>
                                      </p:to>
                                    </p:set>
                                    <p:animEffect transition="in" filter="fade">
                                      <p:cBhvr>
                                        <p:cTn id="10" dur="500"/>
                                        <p:tgtEl>
                                          <p:spTgt spid="202"/>
                                        </p:tgtEl>
                                      </p:cBhvr>
                                    </p:animEffect>
                                  </p:childTnLst>
                                </p:cTn>
                              </p:par>
                              <p:par>
                                <p:cTn id="11" presetID="10" presetClass="entr" presetSubtype="0" fill="hold" grpId="0" nodeType="withEffect">
                                  <p:stCondLst>
                                    <p:cond delay="1500"/>
                                  </p:stCondLst>
                                  <p:childTnLst>
                                    <p:set>
                                      <p:cBhvr>
                                        <p:cTn id="12" dur="1" fill="hold">
                                          <p:stCondLst>
                                            <p:cond delay="0"/>
                                          </p:stCondLst>
                                        </p:cTn>
                                        <p:tgtEl>
                                          <p:spTgt spid="205"/>
                                        </p:tgtEl>
                                        <p:attrNameLst>
                                          <p:attrName>style.visibility</p:attrName>
                                        </p:attrNameLst>
                                      </p:cBhvr>
                                      <p:to>
                                        <p:strVal val="visible"/>
                                      </p:to>
                                    </p:set>
                                    <p:animEffect transition="in" filter="fade">
                                      <p:cBhvr>
                                        <p:cTn id="13" dur="500"/>
                                        <p:tgtEl>
                                          <p:spTgt spid="205"/>
                                        </p:tgtEl>
                                      </p:cBhvr>
                                    </p:animEffect>
                                  </p:childTnLst>
                                </p:cTn>
                              </p:par>
                              <p:par>
                                <p:cTn id="14" presetID="10" presetClass="entr" presetSubtype="0" fill="hold" grpId="0" nodeType="withEffect">
                                  <p:stCondLst>
                                    <p:cond delay="1500"/>
                                  </p:stCondLst>
                                  <p:childTnLst>
                                    <p:set>
                                      <p:cBhvr>
                                        <p:cTn id="15" dur="1" fill="hold">
                                          <p:stCondLst>
                                            <p:cond delay="0"/>
                                          </p:stCondLst>
                                        </p:cTn>
                                        <p:tgtEl>
                                          <p:spTgt spid="206"/>
                                        </p:tgtEl>
                                        <p:attrNameLst>
                                          <p:attrName>style.visibility</p:attrName>
                                        </p:attrNameLst>
                                      </p:cBhvr>
                                      <p:to>
                                        <p:strVal val="visible"/>
                                      </p:to>
                                    </p:set>
                                    <p:animEffect transition="in" filter="fade">
                                      <p:cBhvr>
                                        <p:cTn id="16" dur="500"/>
                                        <p:tgtEl>
                                          <p:spTgt spid="206"/>
                                        </p:tgtEl>
                                      </p:cBhvr>
                                    </p:animEffect>
                                  </p:childTnLst>
                                </p:cTn>
                              </p:par>
                              <p:par>
                                <p:cTn id="17" presetID="10" presetClass="entr" presetSubtype="0" fill="hold" grpId="0" nodeType="withEffect">
                                  <p:stCondLst>
                                    <p:cond delay="1500"/>
                                  </p:stCondLst>
                                  <p:childTnLst>
                                    <p:set>
                                      <p:cBhvr>
                                        <p:cTn id="18" dur="1" fill="hold">
                                          <p:stCondLst>
                                            <p:cond delay="0"/>
                                          </p:stCondLst>
                                        </p:cTn>
                                        <p:tgtEl>
                                          <p:spTgt spid="210"/>
                                        </p:tgtEl>
                                        <p:attrNameLst>
                                          <p:attrName>style.visibility</p:attrName>
                                        </p:attrNameLst>
                                      </p:cBhvr>
                                      <p:to>
                                        <p:strVal val="visible"/>
                                      </p:to>
                                    </p:set>
                                    <p:animEffect transition="in" filter="fade">
                                      <p:cBhvr>
                                        <p:cTn id="19" dur="500"/>
                                        <p:tgtEl>
                                          <p:spTgt spid="210"/>
                                        </p:tgtEl>
                                      </p:cBhvr>
                                    </p:animEffect>
                                  </p:childTnLst>
                                </p:cTn>
                              </p:par>
                              <p:par>
                                <p:cTn id="20" presetID="10" presetClass="entr" presetSubtype="0" fill="hold" nodeType="withEffect">
                                  <p:stCondLst>
                                    <p:cond delay="1500"/>
                                  </p:stCondLst>
                                  <p:childTnLst>
                                    <p:set>
                                      <p:cBhvr>
                                        <p:cTn id="21" dur="1" fill="hold">
                                          <p:stCondLst>
                                            <p:cond delay="0"/>
                                          </p:stCondLst>
                                        </p:cTn>
                                        <p:tgtEl>
                                          <p:spTgt spid="249"/>
                                        </p:tgtEl>
                                        <p:attrNameLst>
                                          <p:attrName>style.visibility</p:attrName>
                                        </p:attrNameLst>
                                      </p:cBhvr>
                                      <p:to>
                                        <p:strVal val="visible"/>
                                      </p:to>
                                    </p:set>
                                    <p:animEffect transition="in" filter="fade">
                                      <p:cBhvr>
                                        <p:cTn id="22" dur="500"/>
                                        <p:tgtEl>
                                          <p:spTgt spid="249"/>
                                        </p:tgtEl>
                                      </p:cBhvr>
                                    </p:animEffect>
                                  </p:childTnLst>
                                </p:cTn>
                              </p:par>
                              <p:par>
                                <p:cTn id="23" presetID="10" presetClass="entr" presetSubtype="0" fill="hold" grpId="0" nodeType="withEffect">
                                  <p:stCondLst>
                                    <p:cond delay="1500"/>
                                  </p:stCondLst>
                                  <p:childTnLst>
                                    <p:set>
                                      <p:cBhvr>
                                        <p:cTn id="24" dur="1" fill="hold">
                                          <p:stCondLst>
                                            <p:cond delay="0"/>
                                          </p:stCondLst>
                                        </p:cTn>
                                        <p:tgtEl>
                                          <p:spTgt spid="250"/>
                                        </p:tgtEl>
                                        <p:attrNameLst>
                                          <p:attrName>style.visibility</p:attrName>
                                        </p:attrNameLst>
                                      </p:cBhvr>
                                      <p:to>
                                        <p:strVal val="visible"/>
                                      </p:to>
                                    </p:set>
                                    <p:animEffect transition="in" filter="fade">
                                      <p:cBhvr>
                                        <p:cTn id="25" dur="500"/>
                                        <p:tgtEl>
                                          <p:spTgt spid="250"/>
                                        </p:tgtEl>
                                      </p:cBhvr>
                                    </p:animEffect>
                                  </p:childTnLst>
                                </p:cTn>
                              </p:par>
                              <p:par>
                                <p:cTn id="26" presetID="10" presetClass="entr" presetSubtype="0" fill="hold" grpId="0" nodeType="withEffect">
                                  <p:stCondLst>
                                    <p:cond delay="1500"/>
                                  </p:stCondLst>
                                  <p:childTnLst>
                                    <p:set>
                                      <p:cBhvr>
                                        <p:cTn id="27" dur="1" fill="hold">
                                          <p:stCondLst>
                                            <p:cond delay="0"/>
                                          </p:stCondLst>
                                        </p:cTn>
                                        <p:tgtEl>
                                          <p:spTgt spid="251"/>
                                        </p:tgtEl>
                                        <p:attrNameLst>
                                          <p:attrName>style.visibility</p:attrName>
                                        </p:attrNameLst>
                                      </p:cBhvr>
                                      <p:to>
                                        <p:strVal val="visible"/>
                                      </p:to>
                                    </p:set>
                                    <p:animEffect transition="in" filter="fade">
                                      <p:cBhvr>
                                        <p:cTn id="28" dur="500"/>
                                        <p:tgtEl>
                                          <p:spTgt spid="251"/>
                                        </p:tgtEl>
                                      </p:cBhvr>
                                    </p:animEffect>
                                  </p:childTnLst>
                                </p:cTn>
                              </p:par>
                              <p:par>
                                <p:cTn id="29" presetID="10" presetClass="entr" presetSubtype="0" fill="hold" grpId="0" nodeType="withEffect">
                                  <p:stCondLst>
                                    <p:cond delay="1500"/>
                                  </p:stCondLst>
                                  <p:childTnLst>
                                    <p:set>
                                      <p:cBhvr>
                                        <p:cTn id="30" dur="1" fill="hold">
                                          <p:stCondLst>
                                            <p:cond delay="0"/>
                                          </p:stCondLst>
                                        </p:cTn>
                                        <p:tgtEl>
                                          <p:spTgt spid="252"/>
                                        </p:tgtEl>
                                        <p:attrNameLst>
                                          <p:attrName>style.visibility</p:attrName>
                                        </p:attrNameLst>
                                      </p:cBhvr>
                                      <p:to>
                                        <p:strVal val="visible"/>
                                      </p:to>
                                    </p:set>
                                    <p:animEffect transition="in" filter="fade">
                                      <p:cBhvr>
                                        <p:cTn id="31" dur="500"/>
                                        <p:tgtEl>
                                          <p:spTgt spid="252"/>
                                        </p:tgtEl>
                                      </p:cBhvr>
                                    </p:animEffect>
                                  </p:childTnLst>
                                </p:cTn>
                              </p:par>
                              <p:par>
                                <p:cTn id="32" presetID="10" presetClass="entr" presetSubtype="0" fill="hold" nodeType="withEffect">
                                  <p:stCondLst>
                                    <p:cond delay="1500"/>
                                  </p:stCondLst>
                                  <p:childTnLst>
                                    <p:set>
                                      <p:cBhvr>
                                        <p:cTn id="33" dur="1" fill="hold">
                                          <p:stCondLst>
                                            <p:cond delay="0"/>
                                          </p:stCondLst>
                                        </p:cTn>
                                        <p:tgtEl>
                                          <p:spTgt spid="253"/>
                                        </p:tgtEl>
                                        <p:attrNameLst>
                                          <p:attrName>style.visibility</p:attrName>
                                        </p:attrNameLst>
                                      </p:cBhvr>
                                      <p:to>
                                        <p:strVal val="visible"/>
                                      </p:to>
                                    </p:set>
                                    <p:animEffect transition="in" filter="fade">
                                      <p:cBhvr>
                                        <p:cTn id="34" dur="500"/>
                                        <p:tgtEl>
                                          <p:spTgt spid="253"/>
                                        </p:tgtEl>
                                      </p:cBhvr>
                                    </p:animEffect>
                                  </p:childTnLst>
                                </p:cTn>
                              </p:par>
                              <p:par>
                                <p:cTn id="35" presetID="10" presetClass="entr" presetSubtype="0" fill="hold" grpId="0" nodeType="withEffect">
                                  <p:stCondLst>
                                    <p:cond delay="1500"/>
                                  </p:stCondLst>
                                  <p:childTnLst>
                                    <p:set>
                                      <p:cBhvr>
                                        <p:cTn id="36" dur="1" fill="hold">
                                          <p:stCondLst>
                                            <p:cond delay="0"/>
                                          </p:stCondLst>
                                        </p:cTn>
                                        <p:tgtEl>
                                          <p:spTgt spid="254"/>
                                        </p:tgtEl>
                                        <p:attrNameLst>
                                          <p:attrName>style.visibility</p:attrName>
                                        </p:attrNameLst>
                                      </p:cBhvr>
                                      <p:to>
                                        <p:strVal val="visible"/>
                                      </p:to>
                                    </p:set>
                                    <p:animEffect transition="in" filter="fade">
                                      <p:cBhvr>
                                        <p:cTn id="37" dur="500"/>
                                        <p:tgtEl>
                                          <p:spTgt spid="25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0"/>
                                        </p:tgtEl>
                                        <p:attrNameLst>
                                          <p:attrName>style.visibility</p:attrName>
                                        </p:attrNameLst>
                                      </p:cBhvr>
                                      <p:to>
                                        <p:strVal val="visible"/>
                                      </p:to>
                                    </p:set>
                                    <p:animEffect transition="in" filter="fade">
                                      <p:cBhvr>
                                        <p:cTn id="42" dur="500"/>
                                        <p:tgtEl>
                                          <p:spTgt spid="20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1"/>
                                        </p:tgtEl>
                                        <p:attrNameLst>
                                          <p:attrName>style.visibility</p:attrName>
                                        </p:attrNameLst>
                                      </p:cBhvr>
                                      <p:to>
                                        <p:strVal val="visible"/>
                                      </p:to>
                                    </p:set>
                                    <p:animEffect transition="in" filter="fade">
                                      <p:cBhvr>
                                        <p:cTn id="45" dur="500"/>
                                        <p:tgtEl>
                                          <p:spTgt spid="20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03"/>
                                        </p:tgtEl>
                                        <p:attrNameLst>
                                          <p:attrName>style.visibility</p:attrName>
                                        </p:attrNameLst>
                                      </p:cBhvr>
                                      <p:to>
                                        <p:strVal val="visible"/>
                                      </p:to>
                                    </p:set>
                                    <p:animEffect transition="in" filter="fade">
                                      <p:cBhvr>
                                        <p:cTn id="48" dur="500"/>
                                        <p:tgtEl>
                                          <p:spTgt spid="20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04"/>
                                        </p:tgtEl>
                                        <p:attrNameLst>
                                          <p:attrName>style.visibility</p:attrName>
                                        </p:attrNameLst>
                                      </p:cBhvr>
                                      <p:to>
                                        <p:strVal val="visible"/>
                                      </p:to>
                                    </p:set>
                                    <p:animEffect transition="in" filter="fade">
                                      <p:cBhvr>
                                        <p:cTn id="51" dur="500"/>
                                        <p:tgtEl>
                                          <p:spTgt spid="20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07"/>
                                        </p:tgtEl>
                                        <p:attrNameLst>
                                          <p:attrName>style.visibility</p:attrName>
                                        </p:attrNameLst>
                                      </p:cBhvr>
                                      <p:to>
                                        <p:strVal val="visible"/>
                                      </p:to>
                                    </p:set>
                                    <p:animEffect transition="in" filter="fade">
                                      <p:cBhvr>
                                        <p:cTn id="54" dur="500"/>
                                        <p:tgtEl>
                                          <p:spTgt spid="20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08"/>
                                        </p:tgtEl>
                                        <p:attrNameLst>
                                          <p:attrName>style.visibility</p:attrName>
                                        </p:attrNameLst>
                                      </p:cBhvr>
                                      <p:to>
                                        <p:strVal val="visible"/>
                                      </p:to>
                                    </p:set>
                                    <p:animEffect transition="in" filter="fade">
                                      <p:cBhvr>
                                        <p:cTn id="57" dur="500"/>
                                        <p:tgtEl>
                                          <p:spTgt spid="20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11"/>
                                        </p:tgtEl>
                                        <p:attrNameLst>
                                          <p:attrName>style.visibility</p:attrName>
                                        </p:attrNameLst>
                                      </p:cBhvr>
                                      <p:to>
                                        <p:strVal val="visible"/>
                                      </p:to>
                                    </p:set>
                                    <p:animEffect transition="in" filter="fade">
                                      <p:cBhvr>
                                        <p:cTn id="60" dur="500"/>
                                        <p:tgtEl>
                                          <p:spTgt spid="211"/>
                                        </p:tgtEl>
                                      </p:cBhvr>
                                    </p:animEffect>
                                  </p:childTnLst>
                                </p:cTn>
                              </p:par>
                              <p:par>
                                <p:cTn id="61" presetID="10" presetClass="entr" presetSubtype="0" fill="hold" nodeType="withEffect">
                                  <p:stCondLst>
                                    <p:cond delay="0"/>
                                  </p:stCondLst>
                                  <p:childTnLst>
                                    <p:set>
                                      <p:cBhvr>
                                        <p:cTn id="62" dur="1" fill="hold">
                                          <p:stCondLst>
                                            <p:cond delay="0"/>
                                          </p:stCondLst>
                                        </p:cTn>
                                        <p:tgtEl>
                                          <p:spTgt spid="212"/>
                                        </p:tgtEl>
                                        <p:attrNameLst>
                                          <p:attrName>style.visibility</p:attrName>
                                        </p:attrNameLst>
                                      </p:cBhvr>
                                      <p:to>
                                        <p:strVal val="visible"/>
                                      </p:to>
                                    </p:set>
                                    <p:animEffect transition="in" filter="fade">
                                      <p:cBhvr>
                                        <p:cTn id="63" dur="500"/>
                                        <p:tgtEl>
                                          <p:spTgt spid="212"/>
                                        </p:tgtEl>
                                      </p:cBhvr>
                                    </p:animEffect>
                                  </p:childTnLst>
                                </p:cTn>
                              </p:par>
                              <p:par>
                                <p:cTn id="64" presetID="10" presetClass="entr" presetSubtype="0" fill="hold" nodeType="withEffect">
                                  <p:stCondLst>
                                    <p:cond delay="0"/>
                                  </p:stCondLst>
                                  <p:childTnLst>
                                    <p:set>
                                      <p:cBhvr>
                                        <p:cTn id="65" dur="1" fill="hold">
                                          <p:stCondLst>
                                            <p:cond delay="0"/>
                                          </p:stCondLst>
                                        </p:cTn>
                                        <p:tgtEl>
                                          <p:spTgt spid="213"/>
                                        </p:tgtEl>
                                        <p:attrNameLst>
                                          <p:attrName>style.visibility</p:attrName>
                                        </p:attrNameLst>
                                      </p:cBhvr>
                                      <p:to>
                                        <p:strVal val="visible"/>
                                      </p:to>
                                    </p:set>
                                    <p:animEffect transition="in" filter="fade">
                                      <p:cBhvr>
                                        <p:cTn id="66" dur="500"/>
                                        <p:tgtEl>
                                          <p:spTgt spid="213"/>
                                        </p:tgtEl>
                                      </p:cBhvr>
                                    </p:animEffect>
                                  </p:childTnLst>
                                </p:cTn>
                              </p:par>
                              <p:par>
                                <p:cTn id="67" presetID="10" presetClass="entr" presetSubtype="0" fill="hold" nodeType="withEffect">
                                  <p:stCondLst>
                                    <p:cond delay="0"/>
                                  </p:stCondLst>
                                  <p:childTnLst>
                                    <p:set>
                                      <p:cBhvr>
                                        <p:cTn id="68" dur="1" fill="hold">
                                          <p:stCondLst>
                                            <p:cond delay="0"/>
                                          </p:stCondLst>
                                        </p:cTn>
                                        <p:tgtEl>
                                          <p:spTgt spid="214"/>
                                        </p:tgtEl>
                                        <p:attrNameLst>
                                          <p:attrName>style.visibility</p:attrName>
                                        </p:attrNameLst>
                                      </p:cBhvr>
                                      <p:to>
                                        <p:strVal val="visible"/>
                                      </p:to>
                                    </p:set>
                                    <p:animEffect transition="in" filter="fade">
                                      <p:cBhvr>
                                        <p:cTn id="69" dur="500"/>
                                        <p:tgtEl>
                                          <p:spTgt spid="214"/>
                                        </p:tgtEl>
                                      </p:cBhvr>
                                    </p:animEffect>
                                  </p:childTnLst>
                                </p:cTn>
                              </p:par>
                              <p:par>
                                <p:cTn id="70" presetID="10" presetClass="entr" presetSubtype="0" fill="hold" nodeType="withEffect">
                                  <p:stCondLst>
                                    <p:cond delay="0"/>
                                  </p:stCondLst>
                                  <p:childTnLst>
                                    <p:set>
                                      <p:cBhvr>
                                        <p:cTn id="71" dur="1" fill="hold">
                                          <p:stCondLst>
                                            <p:cond delay="0"/>
                                          </p:stCondLst>
                                        </p:cTn>
                                        <p:tgtEl>
                                          <p:spTgt spid="215"/>
                                        </p:tgtEl>
                                        <p:attrNameLst>
                                          <p:attrName>style.visibility</p:attrName>
                                        </p:attrNameLst>
                                      </p:cBhvr>
                                      <p:to>
                                        <p:strVal val="visible"/>
                                      </p:to>
                                    </p:set>
                                    <p:animEffect transition="in" filter="fade">
                                      <p:cBhvr>
                                        <p:cTn id="72" dur="500"/>
                                        <p:tgtEl>
                                          <p:spTgt spid="215"/>
                                        </p:tgtEl>
                                      </p:cBhvr>
                                    </p:animEffect>
                                  </p:childTnLst>
                                </p:cTn>
                              </p:par>
                              <p:par>
                                <p:cTn id="73" presetID="10" presetClass="entr" presetSubtype="0" fill="hold" nodeType="withEffect">
                                  <p:stCondLst>
                                    <p:cond delay="0"/>
                                  </p:stCondLst>
                                  <p:childTnLst>
                                    <p:set>
                                      <p:cBhvr>
                                        <p:cTn id="74" dur="1" fill="hold">
                                          <p:stCondLst>
                                            <p:cond delay="0"/>
                                          </p:stCondLst>
                                        </p:cTn>
                                        <p:tgtEl>
                                          <p:spTgt spid="216"/>
                                        </p:tgtEl>
                                        <p:attrNameLst>
                                          <p:attrName>style.visibility</p:attrName>
                                        </p:attrNameLst>
                                      </p:cBhvr>
                                      <p:to>
                                        <p:strVal val="visible"/>
                                      </p:to>
                                    </p:set>
                                    <p:animEffect transition="in" filter="fade">
                                      <p:cBhvr>
                                        <p:cTn id="75" dur="500"/>
                                        <p:tgtEl>
                                          <p:spTgt spid="216"/>
                                        </p:tgtEl>
                                      </p:cBhvr>
                                    </p:animEffect>
                                  </p:childTnLst>
                                </p:cTn>
                              </p:par>
                              <p:par>
                                <p:cTn id="76" presetID="10" presetClass="entr" presetSubtype="0" fill="hold" nodeType="withEffect">
                                  <p:stCondLst>
                                    <p:cond delay="0"/>
                                  </p:stCondLst>
                                  <p:childTnLst>
                                    <p:set>
                                      <p:cBhvr>
                                        <p:cTn id="77" dur="1" fill="hold">
                                          <p:stCondLst>
                                            <p:cond delay="0"/>
                                          </p:stCondLst>
                                        </p:cTn>
                                        <p:tgtEl>
                                          <p:spTgt spid="217"/>
                                        </p:tgtEl>
                                        <p:attrNameLst>
                                          <p:attrName>style.visibility</p:attrName>
                                        </p:attrNameLst>
                                      </p:cBhvr>
                                      <p:to>
                                        <p:strVal val="visible"/>
                                      </p:to>
                                    </p:set>
                                    <p:animEffect transition="in" filter="fade">
                                      <p:cBhvr>
                                        <p:cTn id="78" dur="500"/>
                                        <p:tgtEl>
                                          <p:spTgt spid="217"/>
                                        </p:tgtEl>
                                      </p:cBhvr>
                                    </p:animEffect>
                                  </p:childTnLst>
                                </p:cTn>
                              </p:par>
                              <p:par>
                                <p:cTn id="79" presetID="10" presetClass="entr" presetSubtype="0" fill="hold" nodeType="withEffect">
                                  <p:stCondLst>
                                    <p:cond delay="0"/>
                                  </p:stCondLst>
                                  <p:childTnLst>
                                    <p:set>
                                      <p:cBhvr>
                                        <p:cTn id="80" dur="1" fill="hold">
                                          <p:stCondLst>
                                            <p:cond delay="0"/>
                                          </p:stCondLst>
                                        </p:cTn>
                                        <p:tgtEl>
                                          <p:spTgt spid="218"/>
                                        </p:tgtEl>
                                        <p:attrNameLst>
                                          <p:attrName>style.visibility</p:attrName>
                                        </p:attrNameLst>
                                      </p:cBhvr>
                                      <p:to>
                                        <p:strVal val="visible"/>
                                      </p:to>
                                    </p:set>
                                    <p:animEffect transition="in" filter="fade">
                                      <p:cBhvr>
                                        <p:cTn id="81" dur="500"/>
                                        <p:tgtEl>
                                          <p:spTgt spid="218"/>
                                        </p:tgtEl>
                                      </p:cBhvr>
                                    </p:animEffect>
                                  </p:childTnLst>
                                </p:cTn>
                              </p:par>
                              <p:par>
                                <p:cTn id="82" presetID="10" presetClass="entr" presetSubtype="0" fill="hold" nodeType="withEffect">
                                  <p:stCondLst>
                                    <p:cond delay="0"/>
                                  </p:stCondLst>
                                  <p:childTnLst>
                                    <p:set>
                                      <p:cBhvr>
                                        <p:cTn id="83" dur="1" fill="hold">
                                          <p:stCondLst>
                                            <p:cond delay="0"/>
                                          </p:stCondLst>
                                        </p:cTn>
                                        <p:tgtEl>
                                          <p:spTgt spid="219"/>
                                        </p:tgtEl>
                                        <p:attrNameLst>
                                          <p:attrName>style.visibility</p:attrName>
                                        </p:attrNameLst>
                                      </p:cBhvr>
                                      <p:to>
                                        <p:strVal val="visible"/>
                                      </p:to>
                                    </p:set>
                                    <p:animEffect transition="in" filter="fade">
                                      <p:cBhvr>
                                        <p:cTn id="84" dur="500"/>
                                        <p:tgtEl>
                                          <p:spTgt spid="219"/>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20"/>
                                        </p:tgtEl>
                                        <p:attrNameLst>
                                          <p:attrName>style.visibility</p:attrName>
                                        </p:attrNameLst>
                                      </p:cBhvr>
                                      <p:to>
                                        <p:strVal val="visible"/>
                                      </p:to>
                                    </p:set>
                                    <p:animEffect transition="in" filter="fade">
                                      <p:cBhvr>
                                        <p:cTn id="87" dur="500"/>
                                        <p:tgtEl>
                                          <p:spTgt spid="220"/>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221"/>
                                        </p:tgtEl>
                                        <p:attrNameLst>
                                          <p:attrName>style.visibility</p:attrName>
                                        </p:attrNameLst>
                                      </p:cBhvr>
                                      <p:to>
                                        <p:strVal val="visible"/>
                                      </p:to>
                                    </p:set>
                                    <p:animEffect transition="in" filter="fade">
                                      <p:cBhvr>
                                        <p:cTn id="90" dur="500"/>
                                        <p:tgtEl>
                                          <p:spTgt spid="221"/>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222"/>
                                        </p:tgtEl>
                                        <p:attrNameLst>
                                          <p:attrName>style.visibility</p:attrName>
                                        </p:attrNameLst>
                                      </p:cBhvr>
                                      <p:to>
                                        <p:strVal val="visible"/>
                                      </p:to>
                                    </p:set>
                                    <p:animEffect transition="in" filter="fade">
                                      <p:cBhvr>
                                        <p:cTn id="93" dur="500"/>
                                        <p:tgtEl>
                                          <p:spTgt spid="222"/>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223"/>
                                        </p:tgtEl>
                                        <p:attrNameLst>
                                          <p:attrName>style.visibility</p:attrName>
                                        </p:attrNameLst>
                                      </p:cBhvr>
                                      <p:to>
                                        <p:strVal val="visible"/>
                                      </p:to>
                                    </p:set>
                                    <p:animEffect transition="in" filter="fade">
                                      <p:cBhvr>
                                        <p:cTn id="96" dur="500"/>
                                        <p:tgtEl>
                                          <p:spTgt spid="223"/>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224"/>
                                        </p:tgtEl>
                                        <p:attrNameLst>
                                          <p:attrName>style.visibility</p:attrName>
                                        </p:attrNameLst>
                                      </p:cBhvr>
                                      <p:to>
                                        <p:strVal val="visible"/>
                                      </p:to>
                                    </p:set>
                                    <p:animEffect transition="in" filter="fade">
                                      <p:cBhvr>
                                        <p:cTn id="99" dur="500"/>
                                        <p:tgtEl>
                                          <p:spTgt spid="224"/>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225"/>
                                        </p:tgtEl>
                                        <p:attrNameLst>
                                          <p:attrName>style.visibility</p:attrName>
                                        </p:attrNameLst>
                                      </p:cBhvr>
                                      <p:to>
                                        <p:strVal val="visible"/>
                                      </p:to>
                                    </p:set>
                                    <p:animEffect transition="in" filter="fade">
                                      <p:cBhvr>
                                        <p:cTn id="102" dur="500"/>
                                        <p:tgtEl>
                                          <p:spTgt spid="225"/>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226"/>
                                        </p:tgtEl>
                                        <p:attrNameLst>
                                          <p:attrName>style.visibility</p:attrName>
                                        </p:attrNameLst>
                                      </p:cBhvr>
                                      <p:to>
                                        <p:strVal val="visible"/>
                                      </p:to>
                                    </p:set>
                                    <p:animEffect transition="in" filter="fade">
                                      <p:cBhvr>
                                        <p:cTn id="105" dur="500"/>
                                        <p:tgtEl>
                                          <p:spTgt spid="226"/>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227"/>
                                        </p:tgtEl>
                                        <p:attrNameLst>
                                          <p:attrName>style.visibility</p:attrName>
                                        </p:attrNameLst>
                                      </p:cBhvr>
                                      <p:to>
                                        <p:strVal val="visible"/>
                                      </p:to>
                                    </p:set>
                                    <p:animEffect transition="in" filter="fade">
                                      <p:cBhvr>
                                        <p:cTn id="108" dur="500"/>
                                        <p:tgtEl>
                                          <p:spTgt spid="227"/>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228"/>
                                        </p:tgtEl>
                                        <p:attrNameLst>
                                          <p:attrName>style.visibility</p:attrName>
                                        </p:attrNameLst>
                                      </p:cBhvr>
                                      <p:to>
                                        <p:strVal val="visible"/>
                                      </p:to>
                                    </p:set>
                                    <p:animEffect transition="in" filter="fade">
                                      <p:cBhvr>
                                        <p:cTn id="111" dur="500"/>
                                        <p:tgtEl>
                                          <p:spTgt spid="228"/>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229"/>
                                        </p:tgtEl>
                                        <p:attrNameLst>
                                          <p:attrName>style.visibility</p:attrName>
                                        </p:attrNameLst>
                                      </p:cBhvr>
                                      <p:to>
                                        <p:strVal val="visible"/>
                                      </p:to>
                                    </p:set>
                                    <p:animEffect transition="in" filter="fade">
                                      <p:cBhvr>
                                        <p:cTn id="114" dur="500"/>
                                        <p:tgtEl>
                                          <p:spTgt spid="229"/>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230"/>
                                        </p:tgtEl>
                                        <p:attrNameLst>
                                          <p:attrName>style.visibility</p:attrName>
                                        </p:attrNameLst>
                                      </p:cBhvr>
                                      <p:to>
                                        <p:strVal val="visible"/>
                                      </p:to>
                                    </p:set>
                                    <p:animEffect transition="in" filter="fade">
                                      <p:cBhvr>
                                        <p:cTn id="117" dur="500"/>
                                        <p:tgtEl>
                                          <p:spTgt spid="230"/>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231"/>
                                        </p:tgtEl>
                                        <p:attrNameLst>
                                          <p:attrName>style.visibility</p:attrName>
                                        </p:attrNameLst>
                                      </p:cBhvr>
                                      <p:to>
                                        <p:strVal val="visible"/>
                                      </p:to>
                                    </p:set>
                                    <p:animEffect transition="in" filter="fade">
                                      <p:cBhvr>
                                        <p:cTn id="120" dur="500"/>
                                        <p:tgtEl>
                                          <p:spTgt spid="231"/>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232"/>
                                        </p:tgtEl>
                                        <p:attrNameLst>
                                          <p:attrName>style.visibility</p:attrName>
                                        </p:attrNameLst>
                                      </p:cBhvr>
                                      <p:to>
                                        <p:strVal val="visible"/>
                                      </p:to>
                                    </p:set>
                                    <p:animEffect transition="in" filter="fade">
                                      <p:cBhvr>
                                        <p:cTn id="123" dur="500"/>
                                        <p:tgtEl>
                                          <p:spTgt spid="232"/>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233"/>
                                        </p:tgtEl>
                                        <p:attrNameLst>
                                          <p:attrName>style.visibility</p:attrName>
                                        </p:attrNameLst>
                                      </p:cBhvr>
                                      <p:to>
                                        <p:strVal val="visible"/>
                                      </p:to>
                                    </p:set>
                                    <p:animEffect transition="in" filter="fade">
                                      <p:cBhvr>
                                        <p:cTn id="126" dur="500"/>
                                        <p:tgtEl>
                                          <p:spTgt spid="233"/>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234"/>
                                        </p:tgtEl>
                                        <p:attrNameLst>
                                          <p:attrName>style.visibility</p:attrName>
                                        </p:attrNameLst>
                                      </p:cBhvr>
                                      <p:to>
                                        <p:strVal val="visible"/>
                                      </p:to>
                                    </p:set>
                                    <p:animEffect transition="in" filter="fade">
                                      <p:cBhvr>
                                        <p:cTn id="129" dur="500"/>
                                        <p:tgtEl>
                                          <p:spTgt spid="234"/>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235"/>
                                        </p:tgtEl>
                                        <p:attrNameLst>
                                          <p:attrName>style.visibility</p:attrName>
                                        </p:attrNameLst>
                                      </p:cBhvr>
                                      <p:to>
                                        <p:strVal val="visible"/>
                                      </p:to>
                                    </p:set>
                                    <p:animEffect transition="in" filter="fade">
                                      <p:cBhvr>
                                        <p:cTn id="132" dur="500"/>
                                        <p:tgtEl>
                                          <p:spTgt spid="235"/>
                                        </p:tgtEl>
                                      </p:cBhvr>
                                    </p:animEffect>
                                  </p:childTnLst>
                                </p:cTn>
                              </p:par>
                              <p:par>
                                <p:cTn id="133" presetID="10" presetClass="entr" presetSubtype="0" fill="hold" grpId="0" nodeType="withEffect">
                                  <p:stCondLst>
                                    <p:cond delay="0"/>
                                  </p:stCondLst>
                                  <p:childTnLst>
                                    <p:set>
                                      <p:cBhvr>
                                        <p:cTn id="134" dur="1" fill="hold">
                                          <p:stCondLst>
                                            <p:cond delay="0"/>
                                          </p:stCondLst>
                                        </p:cTn>
                                        <p:tgtEl>
                                          <p:spTgt spid="236"/>
                                        </p:tgtEl>
                                        <p:attrNameLst>
                                          <p:attrName>style.visibility</p:attrName>
                                        </p:attrNameLst>
                                      </p:cBhvr>
                                      <p:to>
                                        <p:strVal val="visible"/>
                                      </p:to>
                                    </p:set>
                                    <p:animEffect transition="in" filter="fade">
                                      <p:cBhvr>
                                        <p:cTn id="135" dur="500"/>
                                        <p:tgtEl>
                                          <p:spTgt spid="236"/>
                                        </p:tgtEl>
                                      </p:cBhvr>
                                    </p:animEffect>
                                  </p:childTnLst>
                                </p:cTn>
                              </p:par>
                              <p:par>
                                <p:cTn id="136" presetID="10" presetClass="entr" presetSubtype="0" fill="hold" grpId="0" nodeType="withEffect">
                                  <p:stCondLst>
                                    <p:cond delay="0"/>
                                  </p:stCondLst>
                                  <p:childTnLst>
                                    <p:set>
                                      <p:cBhvr>
                                        <p:cTn id="137" dur="1" fill="hold">
                                          <p:stCondLst>
                                            <p:cond delay="0"/>
                                          </p:stCondLst>
                                        </p:cTn>
                                        <p:tgtEl>
                                          <p:spTgt spid="237"/>
                                        </p:tgtEl>
                                        <p:attrNameLst>
                                          <p:attrName>style.visibility</p:attrName>
                                        </p:attrNameLst>
                                      </p:cBhvr>
                                      <p:to>
                                        <p:strVal val="visible"/>
                                      </p:to>
                                    </p:set>
                                    <p:animEffect transition="in" filter="fade">
                                      <p:cBhvr>
                                        <p:cTn id="138" dur="500"/>
                                        <p:tgtEl>
                                          <p:spTgt spid="237"/>
                                        </p:tgtEl>
                                      </p:cBhvr>
                                    </p:animEffect>
                                  </p:childTnLst>
                                </p:cTn>
                              </p:par>
                              <p:par>
                                <p:cTn id="139" presetID="10" presetClass="entr" presetSubtype="0" fill="hold" nodeType="withEffect">
                                  <p:stCondLst>
                                    <p:cond delay="0"/>
                                  </p:stCondLst>
                                  <p:childTnLst>
                                    <p:set>
                                      <p:cBhvr>
                                        <p:cTn id="140" dur="1" fill="hold">
                                          <p:stCondLst>
                                            <p:cond delay="0"/>
                                          </p:stCondLst>
                                        </p:cTn>
                                        <p:tgtEl>
                                          <p:spTgt spid="238"/>
                                        </p:tgtEl>
                                        <p:attrNameLst>
                                          <p:attrName>style.visibility</p:attrName>
                                        </p:attrNameLst>
                                      </p:cBhvr>
                                      <p:to>
                                        <p:strVal val="visible"/>
                                      </p:to>
                                    </p:set>
                                    <p:animEffect transition="in" filter="fade">
                                      <p:cBhvr>
                                        <p:cTn id="141" dur="500"/>
                                        <p:tgtEl>
                                          <p:spTgt spid="238"/>
                                        </p:tgtEl>
                                      </p:cBhvr>
                                    </p:animEffect>
                                  </p:childTnLst>
                                </p:cTn>
                              </p:par>
                              <p:par>
                                <p:cTn id="142" presetID="10" presetClass="entr" presetSubtype="0" fill="hold" grpId="0" nodeType="withEffect">
                                  <p:stCondLst>
                                    <p:cond delay="0"/>
                                  </p:stCondLst>
                                  <p:childTnLst>
                                    <p:set>
                                      <p:cBhvr>
                                        <p:cTn id="143" dur="1" fill="hold">
                                          <p:stCondLst>
                                            <p:cond delay="0"/>
                                          </p:stCondLst>
                                        </p:cTn>
                                        <p:tgtEl>
                                          <p:spTgt spid="239"/>
                                        </p:tgtEl>
                                        <p:attrNameLst>
                                          <p:attrName>style.visibility</p:attrName>
                                        </p:attrNameLst>
                                      </p:cBhvr>
                                      <p:to>
                                        <p:strVal val="visible"/>
                                      </p:to>
                                    </p:set>
                                    <p:animEffect transition="in" filter="fade">
                                      <p:cBhvr>
                                        <p:cTn id="144" dur="500"/>
                                        <p:tgtEl>
                                          <p:spTgt spid="239"/>
                                        </p:tgtEl>
                                      </p:cBhvr>
                                    </p:animEffect>
                                  </p:childTnLst>
                                </p:cTn>
                              </p:par>
                              <p:par>
                                <p:cTn id="145" presetID="10" presetClass="entr" presetSubtype="0" fill="hold" nodeType="withEffect">
                                  <p:stCondLst>
                                    <p:cond delay="0"/>
                                  </p:stCondLst>
                                  <p:childTnLst>
                                    <p:set>
                                      <p:cBhvr>
                                        <p:cTn id="146" dur="1" fill="hold">
                                          <p:stCondLst>
                                            <p:cond delay="0"/>
                                          </p:stCondLst>
                                        </p:cTn>
                                        <p:tgtEl>
                                          <p:spTgt spid="240"/>
                                        </p:tgtEl>
                                        <p:attrNameLst>
                                          <p:attrName>style.visibility</p:attrName>
                                        </p:attrNameLst>
                                      </p:cBhvr>
                                      <p:to>
                                        <p:strVal val="visible"/>
                                      </p:to>
                                    </p:set>
                                    <p:animEffect transition="in" filter="fade">
                                      <p:cBhvr>
                                        <p:cTn id="147" dur="500"/>
                                        <p:tgtEl>
                                          <p:spTgt spid="240"/>
                                        </p:tgtEl>
                                      </p:cBhvr>
                                    </p:animEffect>
                                  </p:childTnLst>
                                </p:cTn>
                              </p:par>
                              <p:par>
                                <p:cTn id="148" presetID="10" presetClass="entr" presetSubtype="0" fill="hold" grpId="0" nodeType="withEffect">
                                  <p:stCondLst>
                                    <p:cond delay="0"/>
                                  </p:stCondLst>
                                  <p:childTnLst>
                                    <p:set>
                                      <p:cBhvr>
                                        <p:cTn id="149" dur="1" fill="hold">
                                          <p:stCondLst>
                                            <p:cond delay="0"/>
                                          </p:stCondLst>
                                        </p:cTn>
                                        <p:tgtEl>
                                          <p:spTgt spid="241"/>
                                        </p:tgtEl>
                                        <p:attrNameLst>
                                          <p:attrName>style.visibility</p:attrName>
                                        </p:attrNameLst>
                                      </p:cBhvr>
                                      <p:to>
                                        <p:strVal val="visible"/>
                                      </p:to>
                                    </p:set>
                                    <p:animEffect transition="in" filter="fade">
                                      <p:cBhvr>
                                        <p:cTn id="150" dur="500"/>
                                        <p:tgtEl>
                                          <p:spTgt spid="241"/>
                                        </p:tgtEl>
                                      </p:cBhvr>
                                    </p:animEffect>
                                  </p:childTnLst>
                                </p:cTn>
                              </p:par>
                              <p:par>
                                <p:cTn id="151" presetID="10" presetClass="entr" presetSubtype="0" fill="hold" nodeType="withEffect">
                                  <p:stCondLst>
                                    <p:cond delay="0"/>
                                  </p:stCondLst>
                                  <p:childTnLst>
                                    <p:set>
                                      <p:cBhvr>
                                        <p:cTn id="152" dur="1" fill="hold">
                                          <p:stCondLst>
                                            <p:cond delay="0"/>
                                          </p:stCondLst>
                                        </p:cTn>
                                        <p:tgtEl>
                                          <p:spTgt spid="242"/>
                                        </p:tgtEl>
                                        <p:attrNameLst>
                                          <p:attrName>style.visibility</p:attrName>
                                        </p:attrNameLst>
                                      </p:cBhvr>
                                      <p:to>
                                        <p:strVal val="visible"/>
                                      </p:to>
                                    </p:set>
                                    <p:animEffect transition="in" filter="fade">
                                      <p:cBhvr>
                                        <p:cTn id="153" dur="500"/>
                                        <p:tgtEl>
                                          <p:spTgt spid="242"/>
                                        </p:tgtEl>
                                      </p:cBhvr>
                                    </p:animEffect>
                                  </p:childTnLst>
                                </p:cTn>
                              </p:par>
                              <p:par>
                                <p:cTn id="154" presetID="10" presetClass="entr" presetSubtype="0" fill="hold" nodeType="withEffect">
                                  <p:stCondLst>
                                    <p:cond delay="0"/>
                                  </p:stCondLst>
                                  <p:childTnLst>
                                    <p:set>
                                      <p:cBhvr>
                                        <p:cTn id="155" dur="1" fill="hold">
                                          <p:stCondLst>
                                            <p:cond delay="0"/>
                                          </p:stCondLst>
                                        </p:cTn>
                                        <p:tgtEl>
                                          <p:spTgt spid="243"/>
                                        </p:tgtEl>
                                        <p:attrNameLst>
                                          <p:attrName>style.visibility</p:attrName>
                                        </p:attrNameLst>
                                      </p:cBhvr>
                                      <p:to>
                                        <p:strVal val="visible"/>
                                      </p:to>
                                    </p:set>
                                    <p:animEffect transition="in" filter="fade">
                                      <p:cBhvr>
                                        <p:cTn id="156" dur="500"/>
                                        <p:tgtEl>
                                          <p:spTgt spid="243"/>
                                        </p:tgtEl>
                                      </p:cBhvr>
                                    </p:animEffect>
                                  </p:childTnLst>
                                </p:cTn>
                              </p:par>
                              <p:par>
                                <p:cTn id="157" presetID="10" presetClass="entr" presetSubtype="0" fill="hold" grpId="0" nodeType="withEffect">
                                  <p:stCondLst>
                                    <p:cond delay="0"/>
                                  </p:stCondLst>
                                  <p:childTnLst>
                                    <p:set>
                                      <p:cBhvr>
                                        <p:cTn id="158" dur="1" fill="hold">
                                          <p:stCondLst>
                                            <p:cond delay="0"/>
                                          </p:stCondLst>
                                        </p:cTn>
                                        <p:tgtEl>
                                          <p:spTgt spid="244"/>
                                        </p:tgtEl>
                                        <p:attrNameLst>
                                          <p:attrName>style.visibility</p:attrName>
                                        </p:attrNameLst>
                                      </p:cBhvr>
                                      <p:to>
                                        <p:strVal val="visible"/>
                                      </p:to>
                                    </p:set>
                                    <p:animEffect transition="in" filter="fade">
                                      <p:cBhvr>
                                        <p:cTn id="159" dur="500"/>
                                        <p:tgtEl>
                                          <p:spTgt spid="244"/>
                                        </p:tgtEl>
                                      </p:cBhvr>
                                    </p:animEffect>
                                  </p:childTnLst>
                                </p:cTn>
                              </p:par>
                              <p:par>
                                <p:cTn id="160" presetID="10" presetClass="entr" presetSubtype="0" fill="hold" grpId="0" nodeType="withEffect">
                                  <p:stCondLst>
                                    <p:cond delay="0"/>
                                  </p:stCondLst>
                                  <p:childTnLst>
                                    <p:set>
                                      <p:cBhvr>
                                        <p:cTn id="161" dur="1" fill="hold">
                                          <p:stCondLst>
                                            <p:cond delay="0"/>
                                          </p:stCondLst>
                                        </p:cTn>
                                        <p:tgtEl>
                                          <p:spTgt spid="245"/>
                                        </p:tgtEl>
                                        <p:attrNameLst>
                                          <p:attrName>style.visibility</p:attrName>
                                        </p:attrNameLst>
                                      </p:cBhvr>
                                      <p:to>
                                        <p:strVal val="visible"/>
                                      </p:to>
                                    </p:set>
                                    <p:animEffect transition="in" filter="fade">
                                      <p:cBhvr>
                                        <p:cTn id="162" dur="500"/>
                                        <p:tgtEl>
                                          <p:spTgt spid="245"/>
                                        </p:tgtEl>
                                      </p:cBhvr>
                                    </p:animEffect>
                                  </p:childTnLst>
                                </p:cTn>
                              </p:par>
                              <p:par>
                                <p:cTn id="163" presetID="10" presetClass="entr" presetSubtype="0" fill="hold" grpId="0" nodeType="withEffect">
                                  <p:stCondLst>
                                    <p:cond delay="0"/>
                                  </p:stCondLst>
                                  <p:childTnLst>
                                    <p:set>
                                      <p:cBhvr>
                                        <p:cTn id="164" dur="1" fill="hold">
                                          <p:stCondLst>
                                            <p:cond delay="0"/>
                                          </p:stCondLst>
                                        </p:cTn>
                                        <p:tgtEl>
                                          <p:spTgt spid="246"/>
                                        </p:tgtEl>
                                        <p:attrNameLst>
                                          <p:attrName>style.visibility</p:attrName>
                                        </p:attrNameLst>
                                      </p:cBhvr>
                                      <p:to>
                                        <p:strVal val="visible"/>
                                      </p:to>
                                    </p:set>
                                    <p:animEffect transition="in" filter="fade">
                                      <p:cBhvr>
                                        <p:cTn id="165" dur="500"/>
                                        <p:tgtEl>
                                          <p:spTgt spid="246"/>
                                        </p:tgtEl>
                                      </p:cBhvr>
                                    </p:animEffect>
                                  </p:childTnLst>
                                </p:cTn>
                              </p:par>
                              <p:par>
                                <p:cTn id="166" presetID="10" presetClass="entr" presetSubtype="0" fill="hold" grpId="0" nodeType="withEffect">
                                  <p:stCondLst>
                                    <p:cond delay="0"/>
                                  </p:stCondLst>
                                  <p:childTnLst>
                                    <p:set>
                                      <p:cBhvr>
                                        <p:cTn id="167" dur="1" fill="hold">
                                          <p:stCondLst>
                                            <p:cond delay="0"/>
                                          </p:stCondLst>
                                        </p:cTn>
                                        <p:tgtEl>
                                          <p:spTgt spid="247"/>
                                        </p:tgtEl>
                                        <p:attrNameLst>
                                          <p:attrName>style.visibility</p:attrName>
                                        </p:attrNameLst>
                                      </p:cBhvr>
                                      <p:to>
                                        <p:strVal val="visible"/>
                                      </p:to>
                                    </p:set>
                                    <p:animEffect transition="in" filter="fade">
                                      <p:cBhvr>
                                        <p:cTn id="168" dur="500"/>
                                        <p:tgtEl>
                                          <p:spTgt spid="247"/>
                                        </p:tgtEl>
                                      </p:cBhvr>
                                    </p:animEffect>
                                  </p:childTnLst>
                                </p:cTn>
                              </p:par>
                              <p:par>
                                <p:cTn id="169" presetID="10" presetClass="entr" presetSubtype="0" fill="hold" grpId="0" nodeType="withEffect">
                                  <p:stCondLst>
                                    <p:cond delay="0"/>
                                  </p:stCondLst>
                                  <p:childTnLst>
                                    <p:set>
                                      <p:cBhvr>
                                        <p:cTn id="170" dur="1" fill="hold">
                                          <p:stCondLst>
                                            <p:cond delay="0"/>
                                          </p:stCondLst>
                                        </p:cTn>
                                        <p:tgtEl>
                                          <p:spTgt spid="248"/>
                                        </p:tgtEl>
                                        <p:attrNameLst>
                                          <p:attrName>style.visibility</p:attrName>
                                        </p:attrNameLst>
                                      </p:cBhvr>
                                      <p:to>
                                        <p:strVal val="visible"/>
                                      </p:to>
                                    </p:set>
                                    <p:animEffect transition="in" filter="fade">
                                      <p:cBhvr>
                                        <p:cTn id="171" dur="500"/>
                                        <p:tgtEl>
                                          <p:spTgt spid="248"/>
                                        </p:tgtEl>
                                      </p:cBhvr>
                                    </p:animEffect>
                                  </p:childTnLst>
                                </p:cTn>
                              </p:par>
                              <p:par>
                                <p:cTn id="172" presetID="10" presetClass="entr" presetSubtype="0" fill="hold" grpId="0" nodeType="withEffect">
                                  <p:stCondLst>
                                    <p:cond delay="0"/>
                                  </p:stCondLst>
                                  <p:childTnLst>
                                    <p:set>
                                      <p:cBhvr>
                                        <p:cTn id="173" dur="1" fill="hold">
                                          <p:stCondLst>
                                            <p:cond delay="0"/>
                                          </p:stCondLst>
                                        </p:cTn>
                                        <p:tgtEl>
                                          <p:spTgt spid="209"/>
                                        </p:tgtEl>
                                        <p:attrNameLst>
                                          <p:attrName>style.visibility</p:attrName>
                                        </p:attrNameLst>
                                      </p:cBhvr>
                                      <p:to>
                                        <p:strVal val="visible"/>
                                      </p:to>
                                    </p:set>
                                    <p:animEffect transition="in" filter="fade">
                                      <p:cBhvr>
                                        <p:cTn id="174" dur="500"/>
                                        <p:tgtEl>
                                          <p:spTgt spid="209"/>
                                        </p:tgtEl>
                                      </p:cBhvr>
                                    </p:animEffect>
                                  </p:childTnLst>
                                </p:cTn>
                              </p:par>
                            </p:childTnLst>
                          </p:cTn>
                        </p:par>
                        <p:par>
                          <p:cTn id="175" fill="hold">
                            <p:stCondLst>
                              <p:cond delay="500"/>
                            </p:stCondLst>
                            <p:childTnLst>
                              <p:par>
                                <p:cTn id="176" presetID="10" presetClass="entr" presetSubtype="0" fill="hold" grpId="0" nodeType="afterEffect">
                                  <p:stCondLst>
                                    <p:cond delay="0"/>
                                  </p:stCondLst>
                                  <p:childTnLst>
                                    <p:set>
                                      <p:cBhvr>
                                        <p:cTn id="177" dur="1" fill="hold">
                                          <p:stCondLst>
                                            <p:cond delay="0"/>
                                          </p:stCondLst>
                                        </p:cTn>
                                        <p:tgtEl>
                                          <p:spTgt spid="3"/>
                                        </p:tgtEl>
                                        <p:attrNameLst>
                                          <p:attrName>style.visibility</p:attrName>
                                        </p:attrNameLst>
                                      </p:cBhvr>
                                      <p:to>
                                        <p:strVal val="visible"/>
                                      </p:to>
                                    </p:set>
                                    <p:animEffect transition="in" filter="fade">
                                      <p:cBhvr>
                                        <p:cTn id="17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0" animBg="1"/>
      <p:bldP spid="200" grpId="0" animBg="1"/>
      <p:bldP spid="201" grpId="0" animBg="1"/>
      <p:bldP spid="202" grpId="0" animBg="1"/>
      <p:bldP spid="203" grpId="0"/>
      <p:bldP spid="204" grpId="0"/>
      <p:bldP spid="205" grpId="0"/>
      <p:bldP spid="206" grpId="0"/>
      <p:bldP spid="207" grpId="0"/>
      <p:bldP spid="208" grpId="0"/>
      <p:bldP spid="209" grpId="0" animBg="1"/>
      <p:bldP spid="210" grpId="0"/>
      <p:bldP spid="211" grpId="0"/>
      <p:bldP spid="220" grpId="0" animBg="1"/>
      <p:bldP spid="221" grpId="0" animBg="1"/>
      <p:bldP spid="222" grpId="0" animBg="1"/>
      <p:bldP spid="223" grpId="0" animBg="1"/>
      <p:bldP spid="224" grpId="0" animBg="1"/>
      <p:bldP spid="225" grpId="0" animBg="1"/>
      <p:bldP spid="226" grpId="0" animBg="1"/>
      <p:bldP spid="227" grpId="0" animBg="1"/>
      <p:bldP spid="228" grpId="0"/>
      <p:bldP spid="229" grpId="0"/>
      <p:bldP spid="230" grpId="0"/>
      <p:bldP spid="231" grpId="0"/>
      <p:bldP spid="232" grpId="0"/>
      <p:bldP spid="233" grpId="0"/>
      <p:bldP spid="234" grpId="0"/>
      <p:bldP spid="235" grpId="0"/>
      <p:bldP spid="236" grpId="0" animBg="1"/>
      <p:bldP spid="237" grpId="0" animBg="1"/>
      <p:bldP spid="239" grpId="0"/>
      <p:bldP spid="241" grpId="0" animBg="1"/>
      <p:bldP spid="244" grpId="0" animBg="1"/>
      <p:bldP spid="245" grpId="0"/>
      <p:bldP spid="246" grpId="0" animBg="1"/>
      <p:bldP spid="247" grpId="0" animBg="1"/>
      <p:bldP spid="248" grpId="0"/>
      <p:bldP spid="250" grpId="0" animBg="1"/>
      <p:bldP spid="251" grpId="0"/>
      <p:bldP spid="252" grpId="0"/>
      <p:bldP spid="254"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FE07BDE-0893-4DD4-B67E-962137AA0DE6}"/>
              </a:ext>
            </a:extLst>
          </p:cNvPr>
          <p:cNvPicPr>
            <a:picLocks noChangeAspect="1"/>
          </p:cNvPicPr>
          <p:nvPr/>
        </p:nvPicPr>
        <p:blipFill>
          <a:blip r:embed="rId3"/>
          <a:stretch>
            <a:fillRect/>
          </a:stretch>
        </p:blipFill>
        <p:spPr>
          <a:xfrm>
            <a:off x="6023992" y="3150846"/>
            <a:ext cx="5373858" cy="3173492"/>
          </a:xfrm>
          <a:prstGeom prst="rect">
            <a:avLst/>
          </a:prstGeom>
        </p:spPr>
      </p:pic>
      <p:sp>
        <p:nvSpPr>
          <p:cNvPr id="2" name="标题 1">
            <a:extLst>
              <a:ext uri="{FF2B5EF4-FFF2-40B4-BE49-F238E27FC236}">
                <a16:creationId xmlns:a16="http://schemas.microsoft.com/office/drawing/2014/main" id="{F6ED519A-F57D-4E31-B550-35A760B2E666}"/>
              </a:ext>
            </a:extLst>
          </p:cNvPr>
          <p:cNvSpPr>
            <a:spLocks noGrp="1"/>
          </p:cNvSpPr>
          <p:nvPr>
            <p:ph type="title"/>
          </p:nvPr>
        </p:nvSpPr>
        <p:spPr>
          <a:xfrm>
            <a:off x="711200" y="274638"/>
            <a:ext cx="10871200" cy="1020762"/>
          </a:xfrm>
        </p:spPr>
        <p:txBody>
          <a:bodyPr/>
          <a:lstStyle/>
          <a:p>
            <a:r>
              <a:rPr lang="en-US" altLang="zh-CN" sz="3600" dirty="0">
                <a:latin typeface="Comic Sans MS" panose="030F0702030302020204" pitchFamily="66" charset="0"/>
              </a:rPr>
              <a:t>Experiment</a:t>
            </a:r>
            <a:endParaRPr lang="zh-CN" altLang="en-US" sz="3600" dirty="0">
              <a:latin typeface="Comic Sans MS" panose="030F0702030302020204" pitchFamily="66" charset="0"/>
            </a:endParaRPr>
          </a:p>
        </p:txBody>
      </p:sp>
      <p:sp>
        <p:nvSpPr>
          <p:cNvPr id="4" name="灯片编号占位符 3">
            <a:extLst>
              <a:ext uri="{FF2B5EF4-FFF2-40B4-BE49-F238E27FC236}">
                <a16:creationId xmlns:a16="http://schemas.microsoft.com/office/drawing/2014/main" id="{B5160C23-4657-40A3-A540-5575C53CB733}"/>
              </a:ext>
            </a:extLst>
          </p:cNvPr>
          <p:cNvSpPr>
            <a:spLocks noGrp="1"/>
          </p:cNvSpPr>
          <p:nvPr>
            <p:ph type="sldNum" sz="quarter" idx="12"/>
          </p:nvPr>
        </p:nvSpPr>
        <p:spPr>
          <a:xfrm>
            <a:off x="9011840" y="6381328"/>
            <a:ext cx="2844800" cy="476250"/>
          </a:xfrm>
        </p:spPr>
        <p:txBody>
          <a:bodyPr/>
          <a:lstStyle/>
          <a:p>
            <a:fld id="{87AB51E9-348C-4DC8-84CE-839F8B9DCC07}" type="slidenum">
              <a:rPr lang="en-US" altLang="zh-CN" smtClean="0"/>
              <a:t>18</a:t>
            </a:fld>
            <a:endParaRPr lang="en-US" altLang="zh-CN"/>
          </a:p>
        </p:txBody>
      </p:sp>
      <p:pic>
        <p:nvPicPr>
          <p:cNvPr id="6" name="图片 5">
            <a:extLst>
              <a:ext uri="{FF2B5EF4-FFF2-40B4-BE49-F238E27FC236}">
                <a16:creationId xmlns:a16="http://schemas.microsoft.com/office/drawing/2014/main" id="{671E7C6D-C7BD-4A34-82F1-3FC057AD87F8}"/>
              </a:ext>
            </a:extLst>
          </p:cNvPr>
          <p:cNvPicPr>
            <a:picLocks noChangeAspect="1"/>
          </p:cNvPicPr>
          <p:nvPr/>
        </p:nvPicPr>
        <p:blipFill>
          <a:blip r:embed="rId4"/>
          <a:stretch>
            <a:fillRect/>
          </a:stretch>
        </p:blipFill>
        <p:spPr>
          <a:xfrm>
            <a:off x="1343472" y="1301997"/>
            <a:ext cx="9186709" cy="1443583"/>
          </a:xfrm>
          <a:prstGeom prst="rect">
            <a:avLst/>
          </a:prstGeom>
        </p:spPr>
      </p:pic>
      <p:pic>
        <p:nvPicPr>
          <p:cNvPr id="7" name="图片 6">
            <a:extLst>
              <a:ext uri="{FF2B5EF4-FFF2-40B4-BE49-F238E27FC236}">
                <a16:creationId xmlns:a16="http://schemas.microsoft.com/office/drawing/2014/main" id="{8709BA7E-ED51-41D0-A513-E98E17169A22}"/>
              </a:ext>
            </a:extLst>
          </p:cNvPr>
          <p:cNvPicPr>
            <a:picLocks noChangeAspect="1"/>
          </p:cNvPicPr>
          <p:nvPr/>
        </p:nvPicPr>
        <p:blipFill>
          <a:blip r:embed="rId5"/>
          <a:stretch>
            <a:fillRect/>
          </a:stretch>
        </p:blipFill>
        <p:spPr>
          <a:xfrm>
            <a:off x="790385" y="3271578"/>
            <a:ext cx="4945575" cy="2944865"/>
          </a:xfrm>
          <a:prstGeom prst="rect">
            <a:avLst/>
          </a:prstGeom>
        </p:spPr>
      </p:pic>
      <p:sp>
        <p:nvSpPr>
          <p:cNvPr id="9" name="矩形 8">
            <a:extLst>
              <a:ext uri="{FF2B5EF4-FFF2-40B4-BE49-F238E27FC236}">
                <a16:creationId xmlns:a16="http://schemas.microsoft.com/office/drawing/2014/main" id="{6E2C9FBF-8A94-4F7E-BA75-81F3C6B42E3C}"/>
              </a:ext>
            </a:extLst>
          </p:cNvPr>
          <p:cNvSpPr/>
          <p:nvPr/>
        </p:nvSpPr>
        <p:spPr>
          <a:xfrm>
            <a:off x="1294441" y="6309320"/>
            <a:ext cx="3960440" cy="338554"/>
          </a:xfrm>
          <a:prstGeom prst="rect">
            <a:avLst/>
          </a:prstGeom>
        </p:spPr>
        <p:txBody>
          <a:bodyPr wrap="square">
            <a:spAutoFit/>
          </a:bodyPr>
          <a:lstStyle/>
          <a:p>
            <a:r>
              <a:rPr lang="en-US" altLang="zh-CN" sz="1600" dirty="0">
                <a:latin typeface="微软雅黑" panose="020B0503020204020204" pitchFamily="34" charset="-122"/>
                <a:ea typeface="微软雅黑" panose="020B0503020204020204" pitchFamily="34" charset="-122"/>
              </a:rPr>
              <a:t>Architecture of Depth Map Generator </a:t>
            </a:r>
            <a:endParaRPr lang="zh-CN" altLang="en-US" sz="1600" dirty="0">
              <a:latin typeface="微软雅黑" panose="020B0503020204020204" pitchFamily="34" charset="-122"/>
              <a:ea typeface="微软雅黑" panose="020B0503020204020204" pitchFamily="34" charset="-122"/>
            </a:endParaRPr>
          </a:p>
        </p:txBody>
      </p:sp>
      <p:sp>
        <p:nvSpPr>
          <p:cNvPr id="313" name="矩形 312">
            <a:extLst>
              <a:ext uri="{FF2B5EF4-FFF2-40B4-BE49-F238E27FC236}">
                <a16:creationId xmlns:a16="http://schemas.microsoft.com/office/drawing/2014/main" id="{15BAD15C-C487-4C7A-B886-D85B3F94446F}"/>
              </a:ext>
            </a:extLst>
          </p:cNvPr>
          <p:cNvSpPr/>
          <p:nvPr/>
        </p:nvSpPr>
        <p:spPr>
          <a:xfrm>
            <a:off x="7248128" y="6309320"/>
            <a:ext cx="3816424" cy="338554"/>
          </a:xfrm>
          <a:prstGeom prst="rect">
            <a:avLst/>
          </a:prstGeom>
        </p:spPr>
        <p:txBody>
          <a:bodyPr wrap="square">
            <a:spAutoFit/>
          </a:bodyPr>
          <a:lstStyle/>
          <a:p>
            <a:r>
              <a:rPr lang="en-US" altLang="zh-CN" sz="1600" dirty="0">
                <a:latin typeface="微软雅黑" panose="020B0503020204020204" pitchFamily="34" charset="-122"/>
                <a:ea typeface="微软雅黑" panose="020B0503020204020204" pitchFamily="34" charset="-122"/>
              </a:rPr>
              <a:t>Livox Mid-40 and Velodyne VLP-16 </a:t>
            </a:r>
            <a:endParaRPr lang="zh-CN" altLang="en-US" sz="1600" dirty="0">
              <a:latin typeface="微软雅黑" panose="020B0503020204020204" pitchFamily="34" charset="-122"/>
              <a:ea typeface="微软雅黑" panose="020B0503020204020204" pitchFamily="34" charset="-122"/>
            </a:endParaRPr>
          </a:p>
        </p:txBody>
      </p:sp>
      <p:sp>
        <p:nvSpPr>
          <p:cNvPr id="315" name="矩形 314">
            <a:extLst>
              <a:ext uri="{FF2B5EF4-FFF2-40B4-BE49-F238E27FC236}">
                <a16:creationId xmlns:a16="http://schemas.microsoft.com/office/drawing/2014/main" id="{2F199F1D-90D0-4D64-9F21-4CA4B11127D6}"/>
              </a:ext>
            </a:extLst>
          </p:cNvPr>
          <p:cNvSpPr/>
          <p:nvPr/>
        </p:nvSpPr>
        <p:spPr>
          <a:xfrm>
            <a:off x="3575720" y="2730406"/>
            <a:ext cx="5040560" cy="338554"/>
          </a:xfrm>
          <a:prstGeom prst="rect">
            <a:avLst/>
          </a:prstGeom>
        </p:spPr>
        <p:txBody>
          <a:bodyPr wrap="square">
            <a:spAutoFit/>
          </a:bodyPr>
          <a:lstStyle/>
          <a:p>
            <a:r>
              <a:rPr lang="en-US" altLang="zh-CN" sz="1600" dirty="0">
                <a:latin typeface="微软雅黑" panose="020B0503020204020204" pitchFamily="34" charset="-122"/>
                <a:ea typeface="微软雅黑" panose="020B0503020204020204" pitchFamily="34" charset="-122"/>
              </a:rPr>
              <a:t>Details of Data Collection in Different Scenarios </a:t>
            </a:r>
            <a:endParaRPr lang="zh-CN" altLang="en-US" sz="16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2614839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6ED519A-F57D-4E31-B550-35A760B2E666}"/>
              </a:ext>
            </a:extLst>
          </p:cNvPr>
          <p:cNvSpPr>
            <a:spLocks noGrp="1"/>
          </p:cNvSpPr>
          <p:nvPr>
            <p:ph type="title"/>
          </p:nvPr>
        </p:nvSpPr>
        <p:spPr>
          <a:xfrm>
            <a:off x="711200" y="274638"/>
            <a:ext cx="10871200" cy="1020762"/>
          </a:xfrm>
        </p:spPr>
        <p:txBody>
          <a:bodyPr/>
          <a:lstStyle/>
          <a:p>
            <a:r>
              <a:rPr lang="en-US" altLang="zh-CN" sz="3600" dirty="0">
                <a:latin typeface="Comic Sans MS" panose="030F0702030302020204" pitchFamily="66" charset="0"/>
              </a:rPr>
              <a:t>Experiment</a:t>
            </a:r>
            <a:endParaRPr lang="zh-CN" altLang="en-US" sz="3600" dirty="0">
              <a:latin typeface="Comic Sans MS" panose="030F0702030302020204" pitchFamily="66" charset="0"/>
            </a:endParaRPr>
          </a:p>
        </p:txBody>
      </p:sp>
      <p:sp>
        <p:nvSpPr>
          <p:cNvPr id="4" name="灯片编号占位符 3">
            <a:extLst>
              <a:ext uri="{FF2B5EF4-FFF2-40B4-BE49-F238E27FC236}">
                <a16:creationId xmlns:a16="http://schemas.microsoft.com/office/drawing/2014/main" id="{B5160C23-4657-40A3-A540-5575C53CB733}"/>
              </a:ext>
            </a:extLst>
          </p:cNvPr>
          <p:cNvSpPr>
            <a:spLocks noGrp="1"/>
          </p:cNvSpPr>
          <p:nvPr>
            <p:ph type="sldNum" sz="quarter" idx="12"/>
          </p:nvPr>
        </p:nvSpPr>
        <p:spPr>
          <a:xfrm>
            <a:off x="9011840" y="6381328"/>
            <a:ext cx="2844800" cy="476250"/>
          </a:xfrm>
        </p:spPr>
        <p:txBody>
          <a:bodyPr/>
          <a:lstStyle/>
          <a:p>
            <a:fld id="{87AB51E9-348C-4DC8-84CE-839F8B9DCC07}" type="slidenum">
              <a:rPr lang="en-US" altLang="zh-CN" smtClean="0"/>
              <a:t>19</a:t>
            </a:fld>
            <a:endParaRPr lang="en-US" altLang="zh-CN"/>
          </a:p>
        </p:txBody>
      </p:sp>
      <p:sp>
        <p:nvSpPr>
          <p:cNvPr id="10" name="内容占位符 2">
            <a:extLst>
              <a:ext uri="{FF2B5EF4-FFF2-40B4-BE49-F238E27FC236}">
                <a16:creationId xmlns:a16="http://schemas.microsoft.com/office/drawing/2014/main" id="{DD73EFCD-5E80-4BEA-A33E-7FC117821269}"/>
              </a:ext>
            </a:extLst>
          </p:cNvPr>
          <p:cNvSpPr>
            <a:spLocks noGrp="1"/>
          </p:cNvSpPr>
          <p:nvPr>
            <p:ph idx="1"/>
          </p:nvPr>
        </p:nvSpPr>
        <p:spPr>
          <a:xfrm>
            <a:off x="719403" y="1340768"/>
            <a:ext cx="9697077" cy="476250"/>
          </a:xfrm>
        </p:spPr>
        <p:txBody>
          <a:bodyPr/>
          <a:lstStyle/>
          <a:p>
            <a:r>
              <a:rPr lang="en-US" altLang="zh-CN" sz="2400" dirty="0"/>
              <a:t>Overall Performance</a:t>
            </a:r>
          </a:p>
        </p:txBody>
      </p:sp>
      <p:pic>
        <p:nvPicPr>
          <p:cNvPr id="11" name="图片 10">
            <a:extLst>
              <a:ext uri="{FF2B5EF4-FFF2-40B4-BE49-F238E27FC236}">
                <a16:creationId xmlns:a16="http://schemas.microsoft.com/office/drawing/2014/main" id="{08ACB881-E961-4438-8026-68340AB0B2DE}"/>
              </a:ext>
            </a:extLst>
          </p:cNvPr>
          <p:cNvPicPr>
            <a:picLocks noChangeAspect="1"/>
          </p:cNvPicPr>
          <p:nvPr/>
        </p:nvPicPr>
        <p:blipFill>
          <a:blip r:embed="rId3"/>
          <a:stretch>
            <a:fillRect/>
          </a:stretch>
        </p:blipFill>
        <p:spPr>
          <a:xfrm>
            <a:off x="335360" y="1772816"/>
            <a:ext cx="4824536" cy="4373759"/>
          </a:xfrm>
          <a:prstGeom prst="rect">
            <a:avLst/>
          </a:prstGeom>
        </p:spPr>
      </p:pic>
      <p:sp>
        <p:nvSpPr>
          <p:cNvPr id="12" name="文本框 11">
            <a:extLst>
              <a:ext uri="{FF2B5EF4-FFF2-40B4-BE49-F238E27FC236}">
                <a16:creationId xmlns:a16="http://schemas.microsoft.com/office/drawing/2014/main" id="{2D30FA42-343D-426B-B077-7648263037CB}"/>
              </a:ext>
            </a:extLst>
          </p:cNvPr>
          <p:cNvSpPr txBox="1"/>
          <p:nvPr/>
        </p:nvSpPr>
        <p:spPr>
          <a:xfrm>
            <a:off x="261936" y="6134130"/>
            <a:ext cx="4815180" cy="369332"/>
          </a:xfrm>
          <a:prstGeom prst="rect">
            <a:avLst/>
          </a:prstGeom>
          <a:noFill/>
        </p:spPr>
        <p:txBody>
          <a:bodyPr wrap="square" rtlCol="0">
            <a:spAutoFit/>
          </a:bodyPr>
          <a:lstStyle/>
          <a:p>
            <a:pPr algn="ctr"/>
            <a:r>
              <a:rPr lang="en-US" altLang="zh-CN" dirty="0">
                <a:latin typeface="微软雅黑" panose="020B0503020204020204" pitchFamily="34" charset="-122"/>
                <a:ea typeface="微软雅黑" panose="020B0503020204020204" pitchFamily="34" charset="-122"/>
              </a:rPr>
              <a:t>Generated Depth Map from LeoVR</a:t>
            </a:r>
            <a:endParaRPr lang="zh-CN" altLang="en-US" dirty="0">
              <a:latin typeface="微软雅黑" panose="020B0503020204020204" pitchFamily="34" charset="-122"/>
              <a:ea typeface="微软雅黑" panose="020B0503020204020204" pitchFamily="34" charset="-122"/>
            </a:endParaRPr>
          </a:p>
        </p:txBody>
      </p:sp>
      <p:pic>
        <p:nvPicPr>
          <p:cNvPr id="13" name="图片 12">
            <a:extLst>
              <a:ext uri="{FF2B5EF4-FFF2-40B4-BE49-F238E27FC236}">
                <a16:creationId xmlns:a16="http://schemas.microsoft.com/office/drawing/2014/main" id="{CD0106EE-F67C-4BA3-8CE9-D6CA6EF1BCDE}"/>
              </a:ext>
            </a:extLst>
          </p:cNvPr>
          <p:cNvPicPr>
            <a:picLocks noChangeAspect="1"/>
          </p:cNvPicPr>
          <p:nvPr/>
        </p:nvPicPr>
        <p:blipFill>
          <a:blip r:embed="rId4"/>
          <a:stretch>
            <a:fillRect/>
          </a:stretch>
        </p:blipFill>
        <p:spPr>
          <a:xfrm>
            <a:off x="5231904" y="1988840"/>
            <a:ext cx="3435345" cy="1972613"/>
          </a:xfrm>
          <a:prstGeom prst="rect">
            <a:avLst/>
          </a:prstGeom>
        </p:spPr>
      </p:pic>
      <p:pic>
        <p:nvPicPr>
          <p:cNvPr id="14" name="图片 13">
            <a:extLst>
              <a:ext uri="{FF2B5EF4-FFF2-40B4-BE49-F238E27FC236}">
                <a16:creationId xmlns:a16="http://schemas.microsoft.com/office/drawing/2014/main" id="{AD831896-C85E-4A0E-B441-2DDBACC65209}"/>
              </a:ext>
            </a:extLst>
          </p:cNvPr>
          <p:cNvPicPr>
            <a:picLocks noChangeAspect="1"/>
          </p:cNvPicPr>
          <p:nvPr/>
        </p:nvPicPr>
        <p:blipFill>
          <a:blip r:embed="rId5"/>
          <a:stretch>
            <a:fillRect/>
          </a:stretch>
        </p:blipFill>
        <p:spPr>
          <a:xfrm>
            <a:off x="8679073" y="1942746"/>
            <a:ext cx="3304603" cy="1972613"/>
          </a:xfrm>
          <a:prstGeom prst="rect">
            <a:avLst/>
          </a:prstGeom>
        </p:spPr>
      </p:pic>
      <p:pic>
        <p:nvPicPr>
          <p:cNvPr id="15" name="图片 14">
            <a:extLst>
              <a:ext uri="{FF2B5EF4-FFF2-40B4-BE49-F238E27FC236}">
                <a16:creationId xmlns:a16="http://schemas.microsoft.com/office/drawing/2014/main" id="{BEE1CC2E-D615-4A61-BC1C-42033FD19EF5}"/>
              </a:ext>
            </a:extLst>
          </p:cNvPr>
          <p:cNvPicPr>
            <a:picLocks noChangeAspect="1"/>
          </p:cNvPicPr>
          <p:nvPr/>
        </p:nvPicPr>
        <p:blipFill>
          <a:blip r:embed="rId6"/>
          <a:stretch>
            <a:fillRect/>
          </a:stretch>
        </p:blipFill>
        <p:spPr>
          <a:xfrm>
            <a:off x="5180935" y="4244803"/>
            <a:ext cx="3435345" cy="2072238"/>
          </a:xfrm>
          <a:prstGeom prst="rect">
            <a:avLst/>
          </a:prstGeom>
        </p:spPr>
      </p:pic>
      <p:sp>
        <p:nvSpPr>
          <p:cNvPr id="17" name="文本框 16">
            <a:extLst>
              <a:ext uri="{FF2B5EF4-FFF2-40B4-BE49-F238E27FC236}">
                <a16:creationId xmlns:a16="http://schemas.microsoft.com/office/drawing/2014/main" id="{3030256E-37A5-4F4B-9FFD-4D129E098D8A}"/>
              </a:ext>
            </a:extLst>
          </p:cNvPr>
          <p:cNvSpPr txBox="1"/>
          <p:nvPr/>
        </p:nvSpPr>
        <p:spPr>
          <a:xfrm>
            <a:off x="8965548" y="3933056"/>
            <a:ext cx="3107116" cy="338554"/>
          </a:xfrm>
          <a:prstGeom prst="rect">
            <a:avLst/>
          </a:prstGeom>
          <a:noFill/>
        </p:spPr>
        <p:txBody>
          <a:bodyPr wrap="square" rtlCol="0">
            <a:spAutoFit/>
          </a:bodyPr>
          <a:lstStyle/>
          <a:p>
            <a:pPr algn="ctr"/>
            <a:r>
              <a:rPr lang="en-US" altLang="zh-CN" sz="1600" dirty="0">
                <a:latin typeface="微软雅黑" panose="020B0503020204020204" pitchFamily="34" charset="-122"/>
                <a:ea typeface="微软雅黑" panose="020B0503020204020204" pitchFamily="34" charset="-122"/>
              </a:rPr>
              <a:t>Different </a:t>
            </a:r>
            <a:r>
              <a:rPr lang="en-US" altLang="zh-CN" sz="1600" dirty="0" err="1">
                <a:latin typeface="微软雅黑" panose="020B0503020204020204" pitchFamily="34" charset="-122"/>
                <a:ea typeface="微软雅黑" panose="020B0503020204020204" pitchFamily="34" charset="-122"/>
              </a:rPr>
              <a:t>LiDARs</a:t>
            </a:r>
            <a:endParaRPr lang="zh-CN" altLang="en-US" sz="1600" dirty="0">
              <a:latin typeface="微软雅黑" panose="020B0503020204020204" pitchFamily="34" charset="-122"/>
              <a:ea typeface="微软雅黑" panose="020B0503020204020204" pitchFamily="34" charset="-122"/>
            </a:endParaRPr>
          </a:p>
        </p:txBody>
      </p:sp>
      <p:sp>
        <p:nvSpPr>
          <p:cNvPr id="18" name="文本框 17">
            <a:extLst>
              <a:ext uri="{FF2B5EF4-FFF2-40B4-BE49-F238E27FC236}">
                <a16:creationId xmlns:a16="http://schemas.microsoft.com/office/drawing/2014/main" id="{71C46443-9E1D-4CA6-B6A8-DD4ACA411031}"/>
              </a:ext>
            </a:extLst>
          </p:cNvPr>
          <p:cNvSpPr txBox="1"/>
          <p:nvPr/>
        </p:nvSpPr>
        <p:spPr>
          <a:xfrm>
            <a:off x="5591944" y="3933056"/>
            <a:ext cx="3107116" cy="338554"/>
          </a:xfrm>
          <a:prstGeom prst="rect">
            <a:avLst/>
          </a:prstGeom>
          <a:noFill/>
        </p:spPr>
        <p:txBody>
          <a:bodyPr wrap="square" rtlCol="0">
            <a:spAutoFit/>
          </a:bodyPr>
          <a:lstStyle/>
          <a:p>
            <a:pPr algn="ctr"/>
            <a:r>
              <a:rPr lang="en-US" altLang="zh-CN" sz="1600" dirty="0">
                <a:latin typeface="微软雅黑" panose="020B0503020204020204" pitchFamily="34" charset="-122"/>
                <a:ea typeface="微软雅黑" panose="020B0503020204020204" pitchFamily="34" charset="-122"/>
              </a:rPr>
              <a:t>Different Environments</a:t>
            </a:r>
            <a:endParaRPr lang="zh-CN" altLang="en-US" sz="1600" dirty="0">
              <a:latin typeface="微软雅黑" panose="020B0503020204020204" pitchFamily="34" charset="-122"/>
              <a:ea typeface="微软雅黑" panose="020B0503020204020204" pitchFamily="34" charset="-122"/>
            </a:endParaRPr>
          </a:p>
        </p:txBody>
      </p:sp>
      <p:sp>
        <p:nvSpPr>
          <p:cNvPr id="19" name="文本框 18">
            <a:extLst>
              <a:ext uri="{FF2B5EF4-FFF2-40B4-BE49-F238E27FC236}">
                <a16:creationId xmlns:a16="http://schemas.microsoft.com/office/drawing/2014/main" id="{CECE37BC-7028-4B01-9264-0F9A3D71A517}"/>
              </a:ext>
            </a:extLst>
          </p:cNvPr>
          <p:cNvSpPr txBox="1"/>
          <p:nvPr/>
        </p:nvSpPr>
        <p:spPr>
          <a:xfrm>
            <a:off x="5519936" y="6186790"/>
            <a:ext cx="3107116" cy="338554"/>
          </a:xfrm>
          <a:prstGeom prst="rect">
            <a:avLst/>
          </a:prstGeom>
          <a:noFill/>
        </p:spPr>
        <p:txBody>
          <a:bodyPr wrap="square" rtlCol="0">
            <a:spAutoFit/>
          </a:bodyPr>
          <a:lstStyle/>
          <a:p>
            <a:pPr algn="ctr"/>
            <a:r>
              <a:rPr lang="en-US" altLang="zh-CN" sz="1600" dirty="0">
                <a:latin typeface="微软雅黑" panose="020B0503020204020204" pitchFamily="34" charset="-122"/>
                <a:ea typeface="微软雅黑" panose="020B0503020204020204" pitchFamily="34" charset="-122"/>
              </a:rPr>
              <a:t>Self-supervised Methods</a:t>
            </a:r>
            <a:endParaRPr lang="zh-CN" altLang="en-US" sz="1600" dirty="0">
              <a:latin typeface="微软雅黑" panose="020B0503020204020204" pitchFamily="34" charset="-122"/>
              <a:ea typeface="微软雅黑" panose="020B0503020204020204" pitchFamily="34" charset="-122"/>
            </a:endParaRPr>
          </a:p>
        </p:txBody>
      </p:sp>
      <p:sp>
        <p:nvSpPr>
          <p:cNvPr id="20" name="文本框 19">
            <a:extLst>
              <a:ext uri="{FF2B5EF4-FFF2-40B4-BE49-F238E27FC236}">
                <a16:creationId xmlns:a16="http://schemas.microsoft.com/office/drawing/2014/main" id="{CAAB8A39-22A1-450A-95EE-30A46A37F84D}"/>
              </a:ext>
            </a:extLst>
          </p:cNvPr>
          <p:cNvSpPr txBox="1"/>
          <p:nvPr/>
        </p:nvSpPr>
        <p:spPr>
          <a:xfrm>
            <a:off x="8904312" y="6186790"/>
            <a:ext cx="3107116" cy="338554"/>
          </a:xfrm>
          <a:prstGeom prst="rect">
            <a:avLst/>
          </a:prstGeom>
          <a:noFill/>
        </p:spPr>
        <p:txBody>
          <a:bodyPr wrap="square" rtlCol="0">
            <a:spAutoFit/>
          </a:bodyPr>
          <a:lstStyle/>
          <a:p>
            <a:pPr algn="ctr"/>
            <a:r>
              <a:rPr lang="en-US" altLang="zh-CN" sz="1600" dirty="0">
                <a:latin typeface="微软雅黑" panose="020B0503020204020204" pitchFamily="34" charset="-122"/>
                <a:ea typeface="微软雅黑" panose="020B0503020204020204" pitchFamily="34" charset="-122"/>
              </a:rPr>
              <a:t>System Efficiency</a:t>
            </a:r>
            <a:endParaRPr lang="zh-CN" altLang="en-US" sz="1600" dirty="0">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943656F3-AEF8-4253-9730-3A1E8A6AB6DE}"/>
              </a:ext>
            </a:extLst>
          </p:cNvPr>
          <p:cNvPicPr>
            <a:picLocks noChangeAspect="1"/>
          </p:cNvPicPr>
          <p:nvPr/>
        </p:nvPicPr>
        <p:blipFill>
          <a:blip r:embed="rId7"/>
          <a:stretch>
            <a:fillRect/>
          </a:stretch>
        </p:blipFill>
        <p:spPr>
          <a:xfrm>
            <a:off x="8688288" y="4251967"/>
            <a:ext cx="3304603" cy="2003633"/>
          </a:xfrm>
          <a:prstGeom prst="rect">
            <a:avLst/>
          </a:prstGeom>
        </p:spPr>
      </p:pic>
      <p:grpSp>
        <p:nvGrpSpPr>
          <p:cNvPr id="24" name="组合 23">
            <a:extLst>
              <a:ext uri="{FF2B5EF4-FFF2-40B4-BE49-F238E27FC236}">
                <a16:creationId xmlns:a16="http://schemas.microsoft.com/office/drawing/2014/main" id="{4B89FED9-4B60-470C-BBBA-E4CE064FA9AA}"/>
              </a:ext>
            </a:extLst>
          </p:cNvPr>
          <p:cNvGrpSpPr/>
          <p:nvPr/>
        </p:nvGrpSpPr>
        <p:grpSpPr>
          <a:xfrm>
            <a:off x="5777488" y="2650778"/>
            <a:ext cx="2838792" cy="338554"/>
            <a:chOff x="5777488" y="2650778"/>
            <a:chExt cx="2838792" cy="338554"/>
          </a:xfrm>
        </p:grpSpPr>
        <p:cxnSp>
          <p:nvCxnSpPr>
            <p:cNvPr id="21" name="直接连接符 20">
              <a:extLst>
                <a:ext uri="{FF2B5EF4-FFF2-40B4-BE49-F238E27FC236}">
                  <a16:creationId xmlns:a16="http://schemas.microsoft.com/office/drawing/2014/main" id="{B52D28C4-A405-45B8-996F-B888F8BFDFAD}"/>
                </a:ext>
              </a:extLst>
            </p:cNvPr>
            <p:cNvCxnSpPr>
              <a:cxnSpLocks/>
            </p:cNvCxnSpPr>
            <p:nvPr/>
          </p:nvCxnSpPr>
          <p:spPr>
            <a:xfrm>
              <a:off x="5777488" y="2989332"/>
              <a:ext cx="2694776" cy="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6" name="文本框 25">
              <a:extLst>
                <a:ext uri="{FF2B5EF4-FFF2-40B4-BE49-F238E27FC236}">
                  <a16:creationId xmlns:a16="http://schemas.microsoft.com/office/drawing/2014/main" id="{BD4C8B51-8471-4629-92E2-0611B225CC2A}"/>
                </a:ext>
              </a:extLst>
            </p:cNvPr>
            <p:cNvSpPr txBox="1"/>
            <p:nvPr/>
          </p:nvSpPr>
          <p:spPr>
            <a:xfrm>
              <a:off x="7504516" y="2650778"/>
              <a:ext cx="1111764" cy="338554"/>
            </a:xfrm>
            <a:prstGeom prst="rect">
              <a:avLst/>
            </a:prstGeom>
            <a:noFill/>
          </p:spPr>
          <p:txBody>
            <a:bodyPr wrap="square" rtlCol="0">
              <a:spAutoFit/>
            </a:bodyPr>
            <a:lstStyle/>
            <a:p>
              <a:pPr algn="ctr"/>
              <a:r>
                <a:rPr lang="en-US" altLang="zh-CN" sz="1600" dirty="0">
                  <a:solidFill>
                    <a:srgbClr val="FF0000"/>
                  </a:solidFill>
                  <a:latin typeface="微软雅黑" panose="020B0503020204020204" pitchFamily="34" charset="-122"/>
                  <a:ea typeface="微软雅黑" panose="020B0503020204020204" pitchFamily="34" charset="-122"/>
                </a:rPr>
                <a:t>&lt;20cm</a:t>
              </a:r>
              <a:endParaRPr lang="zh-CN" altLang="en-US" sz="1600" dirty="0">
                <a:solidFill>
                  <a:srgbClr val="FF0000"/>
                </a:solidFill>
                <a:latin typeface="微软雅黑" panose="020B0503020204020204" pitchFamily="34" charset="-122"/>
                <a:ea typeface="微软雅黑" panose="020B0503020204020204" pitchFamily="34" charset="-122"/>
              </a:endParaRPr>
            </a:p>
          </p:txBody>
        </p:sp>
      </p:grpSp>
      <p:grpSp>
        <p:nvGrpSpPr>
          <p:cNvPr id="27" name="组合 26">
            <a:extLst>
              <a:ext uri="{FF2B5EF4-FFF2-40B4-BE49-F238E27FC236}">
                <a16:creationId xmlns:a16="http://schemas.microsoft.com/office/drawing/2014/main" id="{1348D7D7-A184-4957-9092-1BFFEB962548}"/>
              </a:ext>
            </a:extLst>
          </p:cNvPr>
          <p:cNvGrpSpPr/>
          <p:nvPr/>
        </p:nvGrpSpPr>
        <p:grpSpPr>
          <a:xfrm>
            <a:off x="9040767" y="2500360"/>
            <a:ext cx="2671857" cy="712911"/>
            <a:chOff x="9040767" y="2500360"/>
            <a:chExt cx="2671857" cy="712911"/>
          </a:xfrm>
        </p:grpSpPr>
        <p:sp>
          <p:nvSpPr>
            <p:cNvPr id="25" name="矩形 24">
              <a:extLst>
                <a:ext uri="{FF2B5EF4-FFF2-40B4-BE49-F238E27FC236}">
                  <a16:creationId xmlns:a16="http://schemas.microsoft.com/office/drawing/2014/main" id="{BE2B84F5-7E9F-40EA-B054-DD9E24D33DEA}"/>
                </a:ext>
              </a:extLst>
            </p:cNvPr>
            <p:cNvSpPr/>
            <p:nvPr/>
          </p:nvSpPr>
          <p:spPr>
            <a:xfrm>
              <a:off x="9212833" y="2924944"/>
              <a:ext cx="627583" cy="288327"/>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a:extLst>
                <a:ext uri="{FF2B5EF4-FFF2-40B4-BE49-F238E27FC236}">
                  <a16:creationId xmlns:a16="http://schemas.microsoft.com/office/drawing/2014/main" id="{5ABA8094-C357-4814-BE43-47F784C6C03B}"/>
                </a:ext>
              </a:extLst>
            </p:cNvPr>
            <p:cNvSpPr/>
            <p:nvPr/>
          </p:nvSpPr>
          <p:spPr>
            <a:xfrm>
              <a:off x="10220945" y="2542976"/>
              <a:ext cx="627583" cy="597992"/>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a:extLst>
                <a:ext uri="{FF2B5EF4-FFF2-40B4-BE49-F238E27FC236}">
                  <a16:creationId xmlns:a16="http://schemas.microsoft.com/office/drawing/2014/main" id="{F5BFA13F-D07C-435A-891D-CE4CAF6F22A2}"/>
                </a:ext>
              </a:extLst>
            </p:cNvPr>
            <p:cNvSpPr txBox="1"/>
            <p:nvPr/>
          </p:nvSpPr>
          <p:spPr>
            <a:xfrm>
              <a:off x="9040767" y="2577542"/>
              <a:ext cx="1004985" cy="338554"/>
            </a:xfrm>
            <a:prstGeom prst="rect">
              <a:avLst/>
            </a:prstGeom>
            <a:noFill/>
          </p:spPr>
          <p:txBody>
            <a:bodyPr wrap="square" rtlCol="0">
              <a:spAutoFit/>
            </a:bodyPr>
            <a:lstStyle/>
            <a:p>
              <a:pPr algn="ctr"/>
              <a:r>
                <a:rPr lang="en-US" altLang="zh-CN" sz="1600" dirty="0">
                  <a:solidFill>
                    <a:srgbClr val="FF0000"/>
                  </a:solidFill>
                  <a:latin typeface="微软雅黑" panose="020B0503020204020204" pitchFamily="34" charset="-122"/>
                  <a:ea typeface="微软雅黑" panose="020B0503020204020204" pitchFamily="34" charset="-122"/>
                </a:rPr>
                <a:t>~3cm</a:t>
              </a:r>
              <a:endParaRPr lang="zh-CN" altLang="en-US" sz="1600" dirty="0">
                <a:solidFill>
                  <a:srgbClr val="FF0000"/>
                </a:solidFill>
                <a:latin typeface="微软雅黑" panose="020B0503020204020204" pitchFamily="34" charset="-122"/>
                <a:ea typeface="微软雅黑" panose="020B0503020204020204" pitchFamily="34" charset="-122"/>
              </a:endParaRPr>
            </a:p>
          </p:txBody>
        </p:sp>
        <p:sp>
          <p:nvSpPr>
            <p:cNvPr id="31" name="文本框 30">
              <a:extLst>
                <a:ext uri="{FF2B5EF4-FFF2-40B4-BE49-F238E27FC236}">
                  <a16:creationId xmlns:a16="http://schemas.microsoft.com/office/drawing/2014/main" id="{84E93579-F369-431E-9242-2B25267949A3}"/>
                </a:ext>
              </a:extLst>
            </p:cNvPr>
            <p:cNvSpPr txBox="1"/>
            <p:nvPr/>
          </p:nvSpPr>
          <p:spPr>
            <a:xfrm>
              <a:off x="10707639" y="2500360"/>
              <a:ext cx="1004985" cy="338554"/>
            </a:xfrm>
            <a:prstGeom prst="rect">
              <a:avLst/>
            </a:prstGeom>
            <a:noFill/>
          </p:spPr>
          <p:txBody>
            <a:bodyPr wrap="square" rtlCol="0">
              <a:spAutoFit/>
            </a:bodyPr>
            <a:lstStyle/>
            <a:p>
              <a:pPr algn="ctr"/>
              <a:r>
                <a:rPr lang="en-US" altLang="zh-CN" sz="1600" dirty="0">
                  <a:solidFill>
                    <a:srgbClr val="FF0000"/>
                  </a:solidFill>
                  <a:latin typeface="微软雅黑" panose="020B0503020204020204" pitchFamily="34" charset="-122"/>
                  <a:ea typeface="微软雅黑" panose="020B0503020204020204" pitchFamily="34" charset="-122"/>
                </a:rPr>
                <a:t>&gt;10cm</a:t>
              </a:r>
              <a:endParaRPr lang="zh-CN" altLang="en-US" sz="1600" dirty="0">
                <a:solidFill>
                  <a:srgbClr val="FF0000"/>
                </a:solidFill>
                <a:latin typeface="微软雅黑" panose="020B0503020204020204" pitchFamily="34" charset="-122"/>
                <a:ea typeface="微软雅黑" panose="020B0503020204020204" pitchFamily="34" charset="-122"/>
              </a:endParaRPr>
            </a:p>
          </p:txBody>
        </p:sp>
      </p:grpSp>
      <p:grpSp>
        <p:nvGrpSpPr>
          <p:cNvPr id="28" name="组合 27">
            <a:extLst>
              <a:ext uri="{FF2B5EF4-FFF2-40B4-BE49-F238E27FC236}">
                <a16:creationId xmlns:a16="http://schemas.microsoft.com/office/drawing/2014/main" id="{7CE3E18A-6E64-4354-BEF2-9854C27CE0D3}"/>
              </a:ext>
            </a:extLst>
          </p:cNvPr>
          <p:cNvGrpSpPr/>
          <p:nvPr/>
        </p:nvGrpSpPr>
        <p:grpSpPr>
          <a:xfrm>
            <a:off x="5777488" y="5229200"/>
            <a:ext cx="1974696" cy="338554"/>
            <a:chOff x="5777488" y="5229200"/>
            <a:chExt cx="1974696" cy="338554"/>
          </a:xfrm>
        </p:grpSpPr>
        <p:sp>
          <p:nvSpPr>
            <p:cNvPr id="33" name="矩形 32">
              <a:extLst>
                <a:ext uri="{FF2B5EF4-FFF2-40B4-BE49-F238E27FC236}">
                  <a16:creationId xmlns:a16="http://schemas.microsoft.com/office/drawing/2014/main" id="{005D150F-6831-4346-AF54-4BD4C705EB39}"/>
                </a:ext>
              </a:extLst>
            </p:cNvPr>
            <p:cNvSpPr/>
            <p:nvPr/>
          </p:nvSpPr>
          <p:spPr>
            <a:xfrm>
              <a:off x="5777488" y="5266854"/>
              <a:ext cx="1110600" cy="288327"/>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a:extLst>
                <a:ext uri="{FF2B5EF4-FFF2-40B4-BE49-F238E27FC236}">
                  <a16:creationId xmlns:a16="http://schemas.microsoft.com/office/drawing/2014/main" id="{4B003723-2D05-4BE1-9D63-1FDFDA58EBBB}"/>
                </a:ext>
              </a:extLst>
            </p:cNvPr>
            <p:cNvSpPr txBox="1"/>
            <p:nvPr/>
          </p:nvSpPr>
          <p:spPr>
            <a:xfrm>
              <a:off x="6965320" y="5229200"/>
              <a:ext cx="786864" cy="338554"/>
            </a:xfrm>
            <a:prstGeom prst="rect">
              <a:avLst/>
            </a:prstGeom>
            <a:noFill/>
          </p:spPr>
          <p:txBody>
            <a:bodyPr wrap="square" rtlCol="0">
              <a:spAutoFit/>
            </a:bodyPr>
            <a:lstStyle/>
            <a:p>
              <a:pPr algn="ctr"/>
              <a:r>
                <a:rPr lang="en-US" altLang="zh-CN" sz="1600" dirty="0">
                  <a:solidFill>
                    <a:srgbClr val="FF0000"/>
                  </a:solidFill>
                  <a:latin typeface="微软雅黑" panose="020B0503020204020204" pitchFamily="34" charset="-122"/>
                  <a:ea typeface="微软雅黑" panose="020B0503020204020204" pitchFamily="34" charset="-122"/>
                </a:rPr>
                <a:t>&lt;5cm</a:t>
              </a:r>
              <a:endParaRPr lang="zh-CN" altLang="en-US" sz="1600" dirty="0">
                <a:solidFill>
                  <a:srgbClr val="FF0000"/>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20983068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nodeType="clickEffect">
                                  <p:stCondLst>
                                    <p:cond delay="0"/>
                                  </p:stCondLst>
                                  <p:childTnLst>
                                    <p:animEffect transition="out" filter="fade">
                                      <p:cBhvr>
                                        <p:cTn id="6" dur="500" tmFilter="0, 0; .2, .5; .8, .5; 1, 0"/>
                                        <p:tgtEl>
                                          <p:spTgt spid="24"/>
                                        </p:tgtEl>
                                      </p:cBhvr>
                                    </p:animEffect>
                                    <p:animScale>
                                      <p:cBhvr>
                                        <p:cTn id="7" dur="250" autoRev="1" fill="hold"/>
                                        <p:tgtEl>
                                          <p:spTgt spid="24"/>
                                        </p:tgtEl>
                                      </p:cBhvr>
                                      <p:by x="105000" y="105000"/>
                                    </p:animScale>
                                  </p:childTnLst>
                                </p:cTn>
                              </p:par>
                              <p:par>
                                <p:cTn id="8" presetID="26" presetClass="emph" presetSubtype="0" repeatCount="3000" fill="hold" grpId="0" nodeType="withEffect">
                                  <p:stCondLst>
                                    <p:cond delay="0"/>
                                  </p:stCondLst>
                                  <p:childTnLst>
                                    <p:animEffect transition="out" filter="fade">
                                      <p:cBhvr>
                                        <p:cTn id="9" dur="500" tmFilter="0, 0; .2, .5; .8, .5; 1, 0"/>
                                        <p:tgtEl>
                                          <p:spTgt spid="18"/>
                                        </p:tgtEl>
                                      </p:cBhvr>
                                    </p:animEffect>
                                    <p:animScale>
                                      <p:cBhvr>
                                        <p:cTn id="10" dur="250" autoRev="1" fill="hold"/>
                                        <p:tgtEl>
                                          <p:spTgt spid="18"/>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26" presetClass="emph" presetSubtype="0" repeatCount="3000" fill="hold" grpId="0" nodeType="clickEffect">
                                  <p:stCondLst>
                                    <p:cond delay="0"/>
                                  </p:stCondLst>
                                  <p:childTnLst>
                                    <p:animEffect transition="out" filter="fade">
                                      <p:cBhvr>
                                        <p:cTn id="14" dur="500" tmFilter="0, 0; .2, .5; .8, .5; 1, 0"/>
                                        <p:tgtEl>
                                          <p:spTgt spid="17"/>
                                        </p:tgtEl>
                                      </p:cBhvr>
                                    </p:animEffect>
                                    <p:animScale>
                                      <p:cBhvr>
                                        <p:cTn id="15" dur="250" autoRev="1" fill="hold"/>
                                        <p:tgtEl>
                                          <p:spTgt spid="17"/>
                                        </p:tgtEl>
                                      </p:cBhvr>
                                      <p:by x="105000" y="105000"/>
                                    </p:animScale>
                                  </p:childTnLst>
                                </p:cTn>
                              </p:par>
                              <p:par>
                                <p:cTn id="16" presetID="26" presetClass="emph" presetSubtype="0" repeatCount="3000" fill="hold" nodeType="withEffect">
                                  <p:stCondLst>
                                    <p:cond delay="0"/>
                                  </p:stCondLst>
                                  <p:childTnLst>
                                    <p:animEffect transition="out" filter="fade">
                                      <p:cBhvr>
                                        <p:cTn id="17" dur="500" tmFilter="0, 0; .2, .5; .8, .5; 1, 0"/>
                                        <p:tgtEl>
                                          <p:spTgt spid="27"/>
                                        </p:tgtEl>
                                      </p:cBhvr>
                                    </p:animEffect>
                                    <p:animScale>
                                      <p:cBhvr>
                                        <p:cTn id="18" dur="250" autoRev="1" fill="hold"/>
                                        <p:tgtEl>
                                          <p:spTgt spid="27"/>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26" presetClass="emph" presetSubtype="0" repeatCount="3000" fill="hold" nodeType="clickEffect">
                                  <p:stCondLst>
                                    <p:cond delay="0"/>
                                  </p:stCondLst>
                                  <p:childTnLst>
                                    <p:animEffect transition="out" filter="fade">
                                      <p:cBhvr>
                                        <p:cTn id="22" dur="500" tmFilter="0, 0; .2, .5; .8, .5; 1, 0"/>
                                        <p:tgtEl>
                                          <p:spTgt spid="28"/>
                                        </p:tgtEl>
                                      </p:cBhvr>
                                    </p:animEffect>
                                    <p:animScale>
                                      <p:cBhvr>
                                        <p:cTn id="23" dur="250" autoRev="1" fill="hold"/>
                                        <p:tgtEl>
                                          <p:spTgt spid="28"/>
                                        </p:tgtEl>
                                      </p:cBhvr>
                                      <p:by x="105000" y="105000"/>
                                    </p:animScale>
                                  </p:childTnLst>
                                </p:cTn>
                              </p:par>
                              <p:par>
                                <p:cTn id="24" presetID="26" presetClass="emph" presetSubtype="0" repeatCount="3000" fill="hold" grpId="0" nodeType="withEffect">
                                  <p:stCondLst>
                                    <p:cond delay="0"/>
                                  </p:stCondLst>
                                  <p:childTnLst>
                                    <p:animEffect transition="out" filter="fade">
                                      <p:cBhvr>
                                        <p:cTn id="25" dur="500" tmFilter="0, 0; .2, .5; .8, .5; 1, 0"/>
                                        <p:tgtEl>
                                          <p:spTgt spid="19"/>
                                        </p:tgtEl>
                                      </p:cBhvr>
                                    </p:animEffect>
                                    <p:animScale>
                                      <p:cBhvr>
                                        <p:cTn id="26" dur="250" autoRev="1" fill="hold"/>
                                        <p:tgtEl>
                                          <p:spTgt spid="19"/>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26" presetClass="emph" presetSubtype="0" repeatCount="3000" fill="hold" grpId="0" nodeType="clickEffect">
                                  <p:stCondLst>
                                    <p:cond delay="0"/>
                                  </p:stCondLst>
                                  <p:childTnLst>
                                    <p:animEffect transition="out" filter="fade">
                                      <p:cBhvr>
                                        <p:cTn id="30" dur="500" tmFilter="0, 0; .2, .5; .8, .5; 1, 0"/>
                                        <p:tgtEl>
                                          <p:spTgt spid="20"/>
                                        </p:tgtEl>
                                      </p:cBhvr>
                                    </p:animEffect>
                                    <p:animScale>
                                      <p:cBhvr>
                                        <p:cTn id="31" dur="250" autoRev="1" fill="hold"/>
                                        <p:tgtEl>
                                          <p:spTgt spid="2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4000" dirty="0">
                <a:latin typeface="Comic Sans MS" panose="030F0702030302020204" pitchFamily="66" charset="0"/>
              </a:rPr>
              <a:t>Environment Depth Estimation</a:t>
            </a:r>
            <a:endParaRPr lang="zh-CN" altLang="en-US" sz="4000" dirty="0">
              <a:latin typeface="Comic Sans MS" panose="030F0702030302020204" pitchFamily="66" charset="0"/>
            </a:endParaRPr>
          </a:p>
        </p:txBody>
      </p:sp>
      <p:grpSp>
        <p:nvGrpSpPr>
          <p:cNvPr id="11" name="组合 10">
            <a:extLst>
              <a:ext uri="{FF2B5EF4-FFF2-40B4-BE49-F238E27FC236}">
                <a16:creationId xmlns:a16="http://schemas.microsoft.com/office/drawing/2014/main" id="{D576626F-B723-4BB2-B044-A9EA0E9C9B8E}"/>
              </a:ext>
            </a:extLst>
          </p:cNvPr>
          <p:cNvGrpSpPr/>
          <p:nvPr/>
        </p:nvGrpSpPr>
        <p:grpSpPr>
          <a:xfrm>
            <a:off x="623392" y="1268760"/>
            <a:ext cx="10373651" cy="2995713"/>
            <a:chOff x="330861" y="1484784"/>
            <a:chExt cx="10961637" cy="3165512"/>
          </a:xfrm>
        </p:grpSpPr>
        <p:grpSp>
          <p:nvGrpSpPr>
            <p:cNvPr id="3" name="组合 2">
              <a:extLst>
                <a:ext uri="{FF2B5EF4-FFF2-40B4-BE49-F238E27FC236}">
                  <a16:creationId xmlns:a16="http://schemas.microsoft.com/office/drawing/2014/main" id="{50773577-C958-4302-87C2-715ADB978A47}"/>
                </a:ext>
              </a:extLst>
            </p:cNvPr>
            <p:cNvGrpSpPr/>
            <p:nvPr/>
          </p:nvGrpSpPr>
          <p:grpSpPr>
            <a:xfrm>
              <a:off x="767408" y="1484784"/>
              <a:ext cx="10525090" cy="3165512"/>
              <a:chOff x="711200" y="2294688"/>
              <a:chExt cx="10525090" cy="3165512"/>
            </a:xfrm>
          </p:grpSpPr>
          <p:pic>
            <p:nvPicPr>
              <p:cNvPr id="1026" name="Picture 2" descr="Paper Analysis on Monocular Depth Prediction for Autonomous Driving –  evinpinar's blog – On tech, AI, music, misc...">
                <a:extLst>
                  <a:ext uri="{FF2B5EF4-FFF2-40B4-BE49-F238E27FC236}">
                    <a16:creationId xmlns:a16="http://schemas.microsoft.com/office/drawing/2014/main" id="{AA588C23-2480-49F8-9FA8-CA286EA82E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200" y="2294688"/>
                <a:ext cx="5143957" cy="31655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nalyze Driving Scenes with GluonCV 0.8 | by Yi Zhu | Apache MXNet | Medium">
                <a:extLst>
                  <a:ext uri="{FF2B5EF4-FFF2-40B4-BE49-F238E27FC236}">
                    <a16:creationId xmlns:a16="http://schemas.microsoft.com/office/drawing/2014/main" id="{E3AB59CE-B461-4D31-B870-9F8337451C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9585" y="2294688"/>
                <a:ext cx="5246705" cy="3165512"/>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文本框 9">
              <a:extLst>
                <a:ext uri="{FF2B5EF4-FFF2-40B4-BE49-F238E27FC236}">
                  <a16:creationId xmlns:a16="http://schemas.microsoft.com/office/drawing/2014/main" id="{C77785ED-0663-486F-96D3-DAEEC648D9AB}"/>
                </a:ext>
              </a:extLst>
            </p:cNvPr>
            <p:cNvSpPr txBox="1"/>
            <p:nvPr/>
          </p:nvSpPr>
          <p:spPr>
            <a:xfrm rot="16200000">
              <a:off x="-166711" y="3610052"/>
              <a:ext cx="1364476" cy="369332"/>
            </a:xfrm>
            <a:prstGeom prst="rect">
              <a:avLst/>
            </a:prstGeom>
            <a:noFill/>
          </p:spPr>
          <p:txBody>
            <a:bodyPr wrap="none" rtlCol="0">
              <a:spAutoFit/>
            </a:bodyPr>
            <a:lstStyle/>
            <a:p>
              <a:r>
                <a:rPr lang="en-US" altLang="zh-CN" b="1" dirty="0">
                  <a:solidFill>
                    <a:srgbClr val="EA4A54"/>
                  </a:solidFill>
                </a:rPr>
                <a:t>Depth Map</a:t>
              </a:r>
              <a:endParaRPr lang="zh-CN" altLang="en-US" b="1" dirty="0">
                <a:solidFill>
                  <a:srgbClr val="EA4A54"/>
                </a:solidFill>
              </a:endParaRPr>
            </a:p>
          </p:txBody>
        </p:sp>
        <p:sp>
          <p:nvSpPr>
            <p:cNvPr id="13" name="文本框 12">
              <a:extLst>
                <a:ext uri="{FF2B5EF4-FFF2-40B4-BE49-F238E27FC236}">
                  <a16:creationId xmlns:a16="http://schemas.microsoft.com/office/drawing/2014/main" id="{22CCD4A2-D05E-401D-B69D-9213433ABFC5}"/>
                </a:ext>
              </a:extLst>
            </p:cNvPr>
            <p:cNvSpPr txBox="1"/>
            <p:nvPr/>
          </p:nvSpPr>
          <p:spPr>
            <a:xfrm rot="16200000">
              <a:off x="-198770" y="2064348"/>
              <a:ext cx="1428596" cy="369332"/>
            </a:xfrm>
            <a:prstGeom prst="rect">
              <a:avLst/>
            </a:prstGeom>
            <a:noFill/>
          </p:spPr>
          <p:txBody>
            <a:bodyPr wrap="none" rtlCol="0">
              <a:spAutoFit/>
            </a:bodyPr>
            <a:lstStyle/>
            <a:p>
              <a:r>
                <a:rPr lang="en-US" altLang="zh-CN" b="1" dirty="0"/>
                <a:t>RGB Image</a:t>
              </a:r>
              <a:endParaRPr lang="zh-CN" altLang="en-US" b="1" dirty="0"/>
            </a:p>
          </p:txBody>
        </p:sp>
      </p:grpSp>
      <p:pic>
        <p:nvPicPr>
          <p:cNvPr id="17" name="图片 16" descr="图标&#10;&#10;描述已自动生成">
            <a:extLst>
              <a:ext uri="{FF2B5EF4-FFF2-40B4-BE49-F238E27FC236}">
                <a16:creationId xmlns:a16="http://schemas.microsoft.com/office/drawing/2014/main" id="{540CED35-8E61-4DDB-8E75-06F7560DCF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1384" y="4799442"/>
            <a:ext cx="1002916" cy="1020762"/>
          </a:xfrm>
          <a:prstGeom prst="rect">
            <a:avLst/>
          </a:prstGeom>
        </p:spPr>
      </p:pic>
      <p:grpSp>
        <p:nvGrpSpPr>
          <p:cNvPr id="22" name="组合 21">
            <a:extLst>
              <a:ext uri="{FF2B5EF4-FFF2-40B4-BE49-F238E27FC236}">
                <a16:creationId xmlns:a16="http://schemas.microsoft.com/office/drawing/2014/main" id="{580F8061-388E-4CB3-8D8F-7B200F4A21A4}"/>
              </a:ext>
            </a:extLst>
          </p:cNvPr>
          <p:cNvGrpSpPr/>
          <p:nvPr/>
        </p:nvGrpSpPr>
        <p:grpSpPr>
          <a:xfrm>
            <a:off x="4728091" y="4540303"/>
            <a:ext cx="2845991" cy="1985041"/>
            <a:chOff x="4731803" y="4581128"/>
            <a:chExt cx="2736060" cy="1908365"/>
          </a:xfrm>
        </p:grpSpPr>
        <p:pic>
          <p:nvPicPr>
            <p:cNvPr id="19" name="Picture 2" descr="Driverless cars: mapping the trouble ahead | Financial Times">
              <a:extLst>
                <a:ext uri="{FF2B5EF4-FFF2-40B4-BE49-F238E27FC236}">
                  <a16:creationId xmlns:a16="http://schemas.microsoft.com/office/drawing/2014/main" id="{3583D0DD-A836-4F08-A059-F99305267D9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31803" y="4581128"/>
              <a:ext cx="2736060" cy="153903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23" name="文本框 22">
              <a:extLst>
                <a:ext uri="{FF2B5EF4-FFF2-40B4-BE49-F238E27FC236}">
                  <a16:creationId xmlns:a16="http://schemas.microsoft.com/office/drawing/2014/main" id="{18534F6F-9310-4460-922C-5E907DA27159}"/>
                </a:ext>
              </a:extLst>
            </p:cNvPr>
            <p:cNvSpPr txBox="1"/>
            <p:nvPr/>
          </p:nvSpPr>
          <p:spPr>
            <a:xfrm>
              <a:off x="4801249" y="6120161"/>
              <a:ext cx="2373214" cy="369332"/>
            </a:xfrm>
            <a:prstGeom prst="rect">
              <a:avLst/>
            </a:prstGeom>
            <a:noFill/>
            <a:scene3d>
              <a:camera prst="isometricOffAxis1Right">
                <a:rot lat="1080000" lon="20820000" rev="0"/>
              </a:camera>
              <a:lightRig rig="threePt" dir="t"/>
            </a:scene3d>
          </p:spPr>
          <p:txBody>
            <a:bodyPr wrap="none" rtlCol="0">
              <a:spAutoFit/>
            </a:bodyPr>
            <a:lstStyle/>
            <a:p>
              <a:r>
                <a:rPr lang="en-US" altLang="zh-CN" b="1" dirty="0">
                  <a:solidFill>
                    <a:schemeClr val="accent6">
                      <a:lumMod val="60000"/>
                      <a:lumOff val="40000"/>
                    </a:schemeClr>
                  </a:solidFill>
                </a:rPr>
                <a:t>Obstacle Avoidance</a:t>
              </a:r>
              <a:endParaRPr lang="zh-CN" altLang="en-US" b="1" dirty="0">
                <a:solidFill>
                  <a:schemeClr val="accent6">
                    <a:lumMod val="60000"/>
                    <a:lumOff val="40000"/>
                  </a:schemeClr>
                </a:solidFill>
              </a:endParaRPr>
            </a:p>
          </p:txBody>
        </p:sp>
      </p:grpSp>
      <p:grpSp>
        <p:nvGrpSpPr>
          <p:cNvPr id="18" name="组合 17">
            <a:extLst>
              <a:ext uri="{FF2B5EF4-FFF2-40B4-BE49-F238E27FC236}">
                <a16:creationId xmlns:a16="http://schemas.microsoft.com/office/drawing/2014/main" id="{9DDFF87A-827E-4605-9515-73307F6E5CC7}"/>
              </a:ext>
            </a:extLst>
          </p:cNvPr>
          <p:cNvGrpSpPr/>
          <p:nvPr/>
        </p:nvGrpSpPr>
        <p:grpSpPr>
          <a:xfrm>
            <a:off x="1828456" y="4540303"/>
            <a:ext cx="2611359" cy="1985041"/>
            <a:chOff x="2188497" y="4581128"/>
            <a:chExt cx="2510491" cy="1908365"/>
          </a:xfrm>
        </p:grpSpPr>
        <p:pic>
          <p:nvPicPr>
            <p:cNvPr id="20" name="Picture 4" descr="What is Autel EVO 2 Dynamic Track 2.0? | Autelpilot">
              <a:extLst>
                <a:ext uri="{FF2B5EF4-FFF2-40B4-BE49-F238E27FC236}">
                  <a16:creationId xmlns:a16="http://schemas.microsoft.com/office/drawing/2014/main" id="{AD6C5726-73A6-486B-AC08-5C15B1E5B2FA}"/>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8942"/>
            <a:stretch/>
          </p:blipFill>
          <p:spPr bwMode="auto">
            <a:xfrm>
              <a:off x="2207568" y="4581128"/>
              <a:ext cx="2491420" cy="153903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24" name="文本框 23">
              <a:extLst>
                <a:ext uri="{FF2B5EF4-FFF2-40B4-BE49-F238E27FC236}">
                  <a16:creationId xmlns:a16="http://schemas.microsoft.com/office/drawing/2014/main" id="{53A6FC10-5189-4FA9-A16C-D30B640FF5E9}"/>
                </a:ext>
              </a:extLst>
            </p:cNvPr>
            <p:cNvSpPr txBox="1"/>
            <p:nvPr/>
          </p:nvSpPr>
          <p:spPr>
            <a:xfrm>
              <a:off x="2188497" y="6120161"/>
              <a:ext cx="2467342" cy="369332"/>
            </a:xfrm>
            <a:prstGeom prst="rect">
              <a:avLst/>
            </a:prstGeom>
            <a:noFill/>
            <a:scene3d>
              <a:camera prst="isometricOffAxis1Right">
                <a:rot lat="1080000" lon="20820000" rev="0"/>
              </a:camera>
              <a:lightRig rig="threePt" dir="t"/>
            </a:scene3d>
          </p:spPr>
          <p:txBody>
            <a:bodyPr wrap="none" rtlCol="0">
              <a:spAutoFit/>
            </a:bodyPr>
            <a:lstStyle/>
            <a:p>
              <a:r>
                <a:rPr lang="en-US" altLang="zh-CN" b="1" dirty="0">
                  <a:solidFill>
                    <a:schemeClr val="accent6">
                      <a:lumMod val="60000"/>
                      <a:lumOff val="40000"/>
                    </a:schemeClr>
                  </a:solidFill>
                </a:rPr>
                <a:t>Real-time Navigation</a:t>
              </a:r>
              <a:endParaRPr lang="zh-CN" altLang="en-US" b="1" dirty="0">
                <a:solidFill>
                  <a:schemeClr val="accent6">
                    <a:lumMod val="60000"/>
                    <a:lumOff val="40000"/>
                  </a:schemeClr>
                </a:solidFill>
              </a:endParaRPr>
            </a:p>
          </p:txBody>
        </p:sp>
      </p:grpSp>
      <p:grpSp>
        <p:nvGrpSpPr>
          <p:cNvPr id="26" name="组合 25">
            <a:extLst>
              <a:ext uri="{FF2B5EF4-FFF2-40B4-BE49-F238E27FC236}">
                <a16:creationId xmlns:a16="http://schemas.microsoft.com/office/drawing/2014/main" id="{D79BC753-24DB-47C2-B52C-B3CA730EB46A}"/>
              </a:ext>
            </a:extLst>
          </p:cNvPr>
          <p:cNvGrpSpPr/>
          <p:nvPr/>
        </p:nvGrpSpPr>
        <p:grpSpPr>
          <a:xfrm>
            <a:off x="7824191" y="4540304"/>
            <a:ext cx="2696442" cy="1985040"/>
            <a:chOff x="7464152" y="4581128"/>
            <a:chExt cx="2592288" cy="1908365"/>
          </a:xfrm>
        </p:grpSpPr>
        <p:pic>
          <p:nvPicPr>
            <p:cNvPr id="21" name="Picture 6" descr="DeepMap Signs Deal to Provide HD Mapping Technology to Ridecell &amp; Einride -  FutureCar.com - via @FutureCar_Media">
              <a:extLst>
                <a:ext uri="{FF2B5EF4-FFF2-40B4-BE49-F238E27FC236}">
                  <a16:creationId xmlns:a16="http://schemas.microsoft.com/office/drawing/2014/main" id="{A321DE16-0172-4C17-9111-A782CF938BB9}"/>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8624"/>
            <a:stretch/>
          </p:blipFill>
          <p:spPr bwMode="auto">
            <a:xfrm>
              <a:off x="7464152" y="4581128"/>
              <a:ext cx="2592288" cy="153903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25" name="文本框 24">
              <a:extLst>
                <a:ext uri="{FF2B5EF4-FFF2-40B4-BE49-F238E27FC236}">
                  <a16:creationId xmlns:a16="http://schemas.microsoft.com/office/drawing/2014/main" id="{BD211F68-7E6B-4DBA-88D1-6FC9CC69BA45}"/>
                </a:ext>
              </a:extLst>
            </p:cNvPr>
            <p:cNvSpPr txBox="1"/>
            <p:nvPr/>
          </p:nvSpPr>
          <p:spPr>
            <a:xfrm>
              <a:off x="7757552" y="6120161"/>
              <a:ext cx="1890261" cy="369332"/>
            </a:xfrm>
            <a:prstGeom prst="rect">
              <a:avLst/>
            </a:prstGeom>
            <a:noFill/>
            <a:scene3d>
              <a:camera prst="isometricOffAxis1Right">
                <a:rot lat="1080000" lon="20820000" rev="0"/>
              </a:camera>
              <a:lightRig rig="threePt" dir="t"/>
            </a:scene3d>
          </p:spPr>
          <p:txBody>
            <a:bodyPr wrap="none" rtlCol="0">
              <a:spAutoFit/>
            </a:bodyPr>
            <a:lstStyle/>
            <a:p>
              <a:r>
                <a:rPr lang="en-US" altLang="zh-CN" b="1" dirty="0">
                  <a:solidFill>
                    <a:schemeClr val="accent6">
                      <a:lumMod val="60000"/>
                      <a:lumOff val="40000"/>
                    </a:schemeClr>
                  </a:solidFill>
                </a:rPr>
                <a:t>Dense Mapping</a:t>
              </a:r>
              <a:endParaRPr lang="zh-CN" altLang="en-US" b="1" dirty="0">
                <a:solidFill>
                  <a:schemeClr val="accent6">
                    <a:lumMod val="60000"/>
                    <a:lumOff val="40000"/>
                  </a:schemeClr>
                </a:solidFill>
              </a:endParaRPr>
            </a:p>
          </p:txBody>
        </p:sp>
      </p:grpSp>
      <p:grpSp>
        <p:nvGrpSpPr>
          <p:cNvPr id="32" name="组合 31">
            <a:extLst>
              <a:ext uri="{FF2B5EF4-FFF2-40B4-BE49-F238E27FC236}">
                <a16:creationId xmlns:a16="http://schemas.microsoft.com/office/drawing/2014/main" id="{A0B23908-441D-49DF-B5A7-8DC7C4A9CEBE}"/>
              </a:ext>
            </a:extLst>
          </p:cNvPr>
          <p:cNvGrpSpPr/>
          <p:nvPr/>
        </p:nvGrpSpPr>
        <p:grpSpPr>
          <a:xfrm>
            <a:off x="2383992" y="1844824"/>
            <a:ext cx="7525616" cy="3667041"/>
            <a:chOff x="1127448" y="1844824"/>
            <a:chExt cx="7525616" cy="3667041"/>
          </a:xfrm>
        </p:grpSpPr>
        <p:grpSp>
          <p:nvGrpSpPr>
            <p:cNvPr id="33" name="组合 32">
              <a:extLst>
                <a:ext uri="{FF2B5EF4-FFF2-40B4-BE49-F238E27FC236}">
                  <a16:creationId xmlns:a16="http://schemas.microsoft.com/office/drawing/2014/main" id="{046D60F4-61AB-4530-9DE7-9029A153857B}"/>
                </a:ext>
              </a:extLst>
            </p:cNvPr>
            <p:cNvGrpSpPr/>
            <p:nvPr/>
          </p:nvGrpSpPr>
          <p:grpSpPr>
            <a:xfrm>
              <a:off x="1127448" y="1844824"/>
              <a:ext cx="7525616" cy="3667041"/>
              <a:chOff x="1127448" y="811445"/>
              <a:chExt cx="7525616" cy="3667041"/>
            </a:xfrm>
          </p:grpSpPr>
          <p:sp>
            <p:nvSpPr>
              <p:cNvPr id="35" name="矩形 34">
                <a:extLst>
                  <a:ext uri="{FF2B5EF4-FFF2-40B4-BE49-F238E27FC236}">
                    <a16:creationId xmlns:a16="http://schemas.microsoft.com/office/drawing/2014/main" id="{08F7C557-8E31-4F1B-A035-63ED18FE219D}"/>
                  </a:ext>
                </a:extLst>
              </p:cNvPr>
              <p:cNvSpPr/>
              <p:nvPr/>
            </p:nvSpPr>
            <p:spPr>
              <a:xfrm>
                <a:off x="1127448" y="811446"/>
                <a:ext cx="7525616" cy="3667040"/>
              </a:xfrm>
              <a:prstGeom prst="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6" name="图片 35">
                <a:extLst>
                  <a:ext uri="{FF2B5EF4-FFF2-40B4-BE49-F238E27FC236}">
                    <a16:creationId xmlns:a16="http://schemas.microsoft.com/office/drawing/2014/main" id="{C33A86FF-6C87-45C0-918F-C6D6F942270A}"/>
                  </a:ext>
                </a:extLst>
              </p:cNvPr>
              <p:cNvPicPr>
                <a:picLocks noChangeAspect="1"/>
              </p:cNvPicPr>
              <p:nvPr/>
            </p:nvPicPr>
            <p:blipFill>
              <a:blip r:embed="rId9"/>
              <a:stretch>
                <a:fillRect/>
              </a:stretch>
            </p:blipFill>
            <p:spPr>
              <a:xfrm>
                <a:off x="1127448" y="2060848"/>
                <a:ext cx="4302100" cy="2417637"/>
              </a:xfrm>
              <a:prstGeom prst="rect">
                <a:avLst/>
              </a:prstGeom>
            </p:spPr>
          </p:pic>
          <p:pic>
            <p:nvPicPr>
              <p:cNvPr id="37" name="图片 36">
                <a:extLst>
                  <a:ext uri="{FF2B5EF4-FFF2-40B4-BE49-F238E27FC236}">
                    <a16:creationId xmlns:a16="http://schemas.microsoft.com/office/drawing/2014/main" id="{DF14992D-62EA-42C7-B956-E7F020E8C04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29548" y="2060848"/>
                <a:ext cx="3223516" cy="2417637"/>
              </a:xfrm>
              <a:prstGeom prst="rect">
                <a:avLst/>
              </a:prstGeom>
            </p:spPr>
          </p:pic>
          <p:pic>
            <p:nvPicPr>
              <p:cNvPr id="38" name="图片 37">
                <a:extLst>
                  <a:ext uri="{FF2B5EF4-FFF2-40B4-BE49-F238E27FC236}">
                    <a16:creationId xmlns:a16="http://schemas.microsoft.com/office/drawing/2014/main" id="{D3EDF9B7-8C53-4DA1-A536-C5E44D157F15}"/>
                  </a:ext>
                </a:extLst>
              </p:cNvPr>
              <p:cNvPicPr>
                <a:picLocks noChangeAspect="1"/>
              </p:cNvPicPr>
              <p:nvPr/>
            </p:nvPicPr>
            <p:blipFill>
              <a:blip r:embed="rId11"/>
              <a:stretch>
                <a:fillRect/>
              </a:stretch>
            </p:blipFill>
            <p:spPr>
              <a:xfrm>
                <a:off x="1127448" y="811445"/>
                <a:ext cx="7525616" cy="1249404"/>
              </a:xfrm>
              <a:prstGeom prst="rect">
                <a:avLst/>
              </a:prstGeom>
            </p:spPr>
          </p:pic>
        </p:grpSp>
        <p:sp>
          <p:nvSpPr>
            <p:cNvPr id="34" name="矩形 33">
              <a:extLst>
                <a:ext uri="{FF2B5EF4-FFF2-40B4-BE49-F238E27FC236}">
                  <a16:creationId xmlns:a16="http://schemas.microsoft.com/office/drawing/2014/main" id="{A2695AD6-75A1-4BCD-8235-8AB372202B68}"/>
                </a:ext>
              </a:extLst>
            </p:cNvPr>
            <p:cNvSpPr/>
            <p:nvPr/>
          </p:nvSpPr>
          <p:spPr>
            <a:xfrm>
              <a:off x="2567608" y="1851718"/>
              <a:ext cx="6085456" cy="923330"/>
            </a:xfrm>
            <a:prstGeom prst="rect">
              <a:avLst/>
            </a:prstGeom>
          </p:spPr>
          <p:txBody>
            <a:bodyPr wrap="square">
              <a:spAutoFit/>
            </a:bodyPr>
            <a:lstStyle/>
            <a:p>
              <a:r>
                <a:rPr lang="en-US" altLang="zh-CN" b="1" i="1" dirty="0">
                  <a:solidFill>
                    <a:srgbClr val="FF0000"/>
                  </a:solidFill>
                  <a:latin typeface="LinLibertineT"/>
                </a:rPr>
                <a:t>***Wrongly estimating the depth of objects causes a majority of autonomous driving accidents</a:t>
              </a:r>
              <a:r>
                <a:rPr lang="en-US" altLang="zh-CN" b="1" i="1" dirty="0">
                  <a:solidFill>
                    <a:srgbClr val="FF0000"/>
                  </a:solidFill>
                </a:rPr>
                <a:t>!</a:t>
              </a:r>
              <a:br>
                <a:rPr lang="en-US" altLang="zh-CN" b="1" i="1" dirty="0">
                  <a:solidFill>
                    <a:srgbClr val="FF0000"/>
                  </a:solidFill>
                </a:rPr>
              </a:br>
              <a:endParaRPr lang="zh-CN" altLang="en-US" b="1" i="1" dirty="0">
                <a:solidFill>
                  <a:srgbClr val="FF0000"/>
                </a:solidFill>
              </a:endParaRPr>
            </a:p>
          </p:txBody>
        </p:sp>
      </p:grpSp>
      <p:sp>
        <p:nvSpPr>
          <p:cNvPr id="39" name="灯片编号占位符 3">
            <a:extLst>
              <a:ext uri="{FF2B5EF4-FFF2-40B4-BE49-F238E27FC236}">
                <a16:creationId xmlns:a16="http://schemas.microsoft.com/office/drawing/2014/main" id="{000ED2FD-B392-42E2-ABA8-4DCE5E86D334}"/>
              </a:ext>
            </a:extLst>
          </p:cNvPr>
          <p:cNvSpPr txBox="1">
            <a:spLocks/>
          </p:cNvSpPr>
          <p:nvPr/>
        </p:nvSpPr>
        <p:spPr>
          <a:xfrm>
            <a:off x="9011840" y="6381328"/>
            <a:ext cx="2844800" cy="476250"/>
          </a:xfrm>
          <a:prstGeom prst="rect">
            <a:avLst/>
          </a:prstGeom>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a:fld id="{87AB51E9-348C-4DC8-84CE-839F8B9DCC07}" type="slidenum">
              <a:rPr lang="en-US" altLang="zh-CN" sz="1400" smtClean="0">
                <a:latin typeface="Calibri" panose="020F0502020204030204" pitchFamily="34" charset="0"/>
                <a:ea typeface="宋体" panose="02010600030101010101" charset="-122"/>
              </a:rPr>
              <a:pPr algn="r"/>
              <a:t>2</a:t>
            </a:fld>
            <a:endParaRPr lang="en-US" altLang="zh-CN" sz="1400" dirty="0">
              <a:latin typeface="Calibri" panose="020F0502020204030204" pitchFamily="34" charset="0"/>
              <a:ea typeface="宋体" panose="02010600030101010101" charset="-122"/>
            </a:endParaRPr>
          </a:p>
        </p:txBody>
      </p:sp>
    </p:spTree>
    <p:extLst>
      <p:ext uri="{BB962C8B-B14F-4D97-AF65-F5344CB8AC3E}">
        <p14:creationId xmlns:p14="http://schemas.microsoft.com/office/powerpoint/2010/main" val="28387596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17"/>
                                        </p:tgtEl>
                                      </p:cBhvr>
                                    </p:animEffect>
                                    <p:animScale>
                                      <p:cBhvr>
                                        <p:cTn id="11" dur="250" autoRev="1" fill="hold"/>
                                        <p:tgtEl>
                                          <p:spTgt spid="17"/>
                                        </p:tgtEl>
                                      </p:cBhvr>
                                      <p:by x="105000" y="105000"/>
                                    </p:animScale>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1000" fill="hold"/>
                                        <p:tgtEl>
                                          <p:spTgt spid="18"/>
                                        </p:tgtEl>
                                        <p:attrNameLst>
                                          <p:attrName>ppt_x</p:attrName>
                                        </p:attrNameLst>
                                      </p:cBhvr>
                                      <p:tavLst>
                                        <p:tav tm="0">
                                          <p:val>
                                            <p:strVal val="1+#ppt_w/2"/>
                                          </p:val>
                                        </p:tav>
                                        <p:tav tm="100000">
                                          <p:val>
                                            <p:strVal val="#ppt_x"/>
                                          </p:val>
                                        </p:tav>
                                      </p:tavLst>
                                    </p:anim>
                                    <p:anim calcmode="lin" valueType="num">
                                      <p:cBhvr additive="base">
                                        <p:cTn id="16" dur="1000" fill="hold"/>
                                        <p:tgtEl>
                                          <p:spTgt spid="18"/>
                                        </p:tgtEl>
                                        <p:attrNameLst>
                                          <p:attrName>ppt_y</p:attrName>
                                        </p:attrNameLst>
                                      </p:cBhvr>
                                      <p:tavLst>
                                        <p:tav tm="0">
                                          <p:val>
                                            <p:strVal val="#ppt_y"/>
                                          </p:val>
                                        </p:tav>
                                        <p:tav tm="100000">
                                          <p:val>
                                            <p:strVal val="#ppt_y"/>
                                          </p:val>
                                        </p:tav>
                                      </p:tavLst>
                                    </p:anim>
                                  </p:childTnLst>
                                </p:cTn>
                              </p:par>
                            </p:childTnLst>
                          </p:cTn>
                        </p:par>
                        <p:par>
                          <p:cTn id="17" fill="hold">
                            <p:stCondLst>
                              <p:cond delay="2000"/>
                            </p:stCondLst>
                            <p:childTnLst>
                              <p:par>
                                <p:cTn id="18" presetID="2" presetClass="entr" presetSubtype="2"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000" fill="hold"/>
                                        <p:tgtEl>
                                          <p:spTgt spid="22"/>
                                        </p:tgtEl>
                                        <p:attrNameLst>
                                          <p:attrName>ppt_x</p:attrName>
                                        </p:attrNameLst>
                                      </p:cBhvr>
                                      <p:tavLst>
                                        <p:tav tm="0">
                                          <p:val>
                                            <p:strVal val="1+#ppt_w/2"/>
                                          </p:val>
                                        </p:tav>
                                        <p:tav tm="100000">
                                          <p:val>
                                            <p:strVal val="#ppt_x"/>
                                          </p:val>
                                        </p:tav>
                                      </p:tavLst>
                                    </p:anim>
                                    <p:anim calcmode="lin" valueType="num">
                                      <p:cBhvr additive="base">
                                        <p:cTn id="21" dur="1000" fill="hold"/>
                                        <p:tgtEl>
                                          <p:spTgt spid="22"/>
                                        </p:tgtEl>
                                        <p:attrNameLst>
                                          <p:attrName>ppt_y</p:attrName>
                                        </p:attrNameLst>
                                      </p:cBhvr>
                                      <p:tavLst>
                                        <p:tav tm="0">
                                          <p:val>
                                            <p:strVal val="#ppt_y"/>
                                          </p:val>
                                        </p:tav>
                                        <p:tav tm="100000">
                                          <p:val>
                                            <p:strVal val="#ppt_y"/>
                                          </p:val>
                                        </p:tav>
                                      </p:tavLst>
                                    </p:anim>
                                  </p:childTnLst>
                                </p:cTn>
                              </p:par>
                            </p:childTnLst>
                          </p:cTn>
                        </p:par>
                        <p:par>
                          <p:cTn id="22" fill="hold">
                            <p:stCondLst>
                              <p:cond delay="3000"/>
                            </p:stCondLst>
                            <p:childTnLst>
                              <p:par>
                                <p:cTn id="23" presetID="2" presetClass="entr" presetSubtype="2"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000" fill="hold"/>
                                        <p:tgtEl>
                                          <p:spTgt spid="26"/>
                                        </p:tgtEl>
                                        <p:attrNameLst>
                                          <p:attrName>ppt_x</p:attrName>
                                        </p:attrNameLst>
                                      </p:cBhvr>
                                      <p:tavLst>
                                        <p:tav tm="0">
                                          <p:val>
                                            <p:strVal val="1+#ppt_w/2"/>
                                          </p:val>
                                        </p:tav>
                                        <p:tav tm="100000">
                                          <p:val>
                                            <p:strVal val="#ppt_x"/>
                                          </p:val>
                                        </p:tav>
                                      </p:tavLst>
                                    </p:anim>
                                    <p:anim calcmode="lin" valueType="num">
                                      <p:cBhvr additive="base">
                                        <p:cTn id="26" dur="10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fill="hold"/>
                                        <p:tgtEl>
                                          <p:spTgt spid="32"/>
                                        </p:tgtEl>
                                        <p:attrNameLst>
                                          <p:attrName>ppt_x</p:attrName>
                                        </p:attrNameLst>
                                      </p:cBhvr>
                                      <p:tavLst>
                                        <p:tav tm="0">
                                          <p:val>
                                            <p:strVal val="#ppt_x"/>
                                          </p:val>
                                        </p:tav>
                                        <p:tav tm="100000">
                                          <p:val>
                                            <p:strVal val="#ppt_x"/>
                                          </p:val>
                                        </p:tav>
                                      </p:tavLst>
                                    </p:anim>
                                    <p:anim calcmode="lin" valueType="num">
                                      <p:cBhvr additive="base">
                                        <p:cTn id="3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6ED519A-F57D-4E31-B550-35A760B2E666}"/>
              </a:ext>
            </a:extLst>
          </p:cNvPr>
          <p:cNvSpPr>
            <a:spLocks noGrp="1"/>
          </p:cNvSpPr>
          <p:nvPr>
            <p:ph type="title"/>
          </p:nvPr>
        </p:nvSpPr>
        <p:spPr>
          <a:xfrm>
            <a:off x="711200" y="274638"/>
            <a:ext cx="10871200" cy="1020762"/>
          </a:xfrm>
        </p:spPr>
        <p:txBody>
          <a:bodyPr/>
          <a:lstStyle/>
          <a:p>
            <a:r>
              <a:rPr lang="en-US" altLang="zh-CN" sz="3600" dirty="0">
                <a:latin typeface="Comic Sans MS" panose="030F0702030302020204" pitchFamily="66" charset="0"/>
              </a:rPr>
              <a:t>Experiment</a:t>
            </a:r>
            <a:endParaRPr lang="zh-CN" altLang="en-US" sz="3600" dirty="0">
              <a:latin typeface="Comic Sans MS" panose="030F0702030302020204" pitchFamily="66" charset="0"/>
            </a:endParaRPr>
          </a:p>
        </p:txBody>
      </p:sp>
      <p:sp>
        <p:nvSpPr>
          <p:cNvPr id="4" name="灯片编号占位符 3">
            <a:extLst>
              <a:ext uri="{FF2B5EF4-FFF2-40B4-BE49-F238E27FC236}">
                <a16:creationId xmlns:a16="http://schemas.microsoft.com/office/drawing/2014/main" id="{B5160C23-4657-40A3-A540-5575C53CB733}"/>
              </a:ext>
            </a:extLst>
          </p:cNvPr>
          <p:cNvSpPr>
            <a:spLocks noGrp="1"/>
          </p:cNvSpPr>
          <p:nvPr>
            <p:ph type="sldNum" sz="quarter" idx="12"/>
          </p:nvPr>
        </p:nvSpPr>
        <p:spPr>
          <a:xfrm>
            <a:off x="9011840" y="6381328"/>
            <a:ext cx="2844800" cy="476250"/>
          </a:xfrm>
        </p:spPr>
        <p:txBody>
          <a:bodyPr/>
          <a:lstStyle/>
          <a:p>
            <a:fld id="{87AB51E9-348C-4DC8-84CE-839F8B9DCC07}" type="slidenum">
              <a:rPr lang="en-US" altLang="zh-CN" smtClean="0"/>
              <a:t>20</a:t>
            </a:fld>
            <a:endParaRPr lang="en-US" altLang="zh-CN"/>
          </a:p>
        </p:txBody>
      </p:sp>
      <p:sp>
        <p:nvSpPr>
          <p:cNvPr id="10" name="内容占位符 2">
            <a:extLst>
              <a:ext uri="{FF2B5EF4-FFF2-40B4-BE49-F238E27FC236}">
                <a16:creationId xmlns:a16="http://schemas.microsoft.com/office/drawing/2014/main" id="{DD73EFCD-5E80-4BEA-A33E-7FC117821269}"/>
              </a:ext>
            </a:extLst>
          </p:cNvPr>
          <p:cNvSpPr>
            <a:spLocks noGrp="1"/>
          </p:cNvSpPr>
          <p:nvPr>
            <p:ph idx="1"/>
          </p:nvPr>
        </p:nvSpPr>
        <p:spPr>
          <a:xfrm>
            <a:off x="719403" y="1656606"/>
            <a:ext cx="9697077" cy="476250"/>
          </a:xfrm>
        </p:spPr>
        <p:txBody>
          <a:bodyPr/>
          <a:lstStyle/>
          <a:p>
            <a:r>
              <a:rPr lang="en-US" altLang="zh-CN" sz="2400" dirty="0"/>
              <a:t>System Robustness Evaluation</a:t>
            </a:r>
          </a:p>
        </p:txBody>
      </p:sp>
      <p:pic>
        <p:nvPicPr>
          <p:cNvPr id="5" name="图片 4">
            <a:extLst>
              <a:ext uri="{FF2B5EF4-FFF2-40B4-BE49-F238E27FC236}">
                <a16:creationId xmlns:a16="http://schemas.microsoft.com/office/drawing/2014/main" id="{DADFBB39-29EB-47BE-8D80-987CE90B5833}"/>
              </a:ext>
            </a:extLst>
          </p:cNvPr>
          <p:cNvPicPr>
            <a:picLocks noChangeAspect="1"/>
          </p:cNvPicPr>
          <p:nvPr/>
        </p:nvPicPr>
        <p:blipFill>
          <a:blip r:embed="rId3"/>
          <a:stretch>
            <a:fillRect/>
          </a:stretch>
        </p:blipFill>
        <p:spPr>
          <a:xfrm>
            <a:off x="685169" y="2702600"/>
            <a:ext cx="10972800" cy="2161912"/>
          </a:xfrm>
          <a:prstGeom prst="rect">
            <a:avLst/>
          </a:prstGeom>
        </p:spPr>
      </p:pic>
      <p:sp>
        <p:nvSpPr>
          <p:cNvPr id="20" name="文本框 19">
            <a:extLst>
              <a:ext uri="{FF2B5EF4-FFF2-40B4-BE49-F238E27FC236}">
                <a16:creationId xmlns:a16="http://schemas.microsoft.com/office/drawing/2014/main" id="{CAAB8A39-22A1-450A-95EE-30A46A37F84D}"/>
              </a:ext>
            </a:extLst>
          </p:cNvPr>
          <p:cNvSpPr txBox="1"/>
          <p:nvPr/>
        </p:nvSpPr>
        <p:spPr>
          <a:xfrm>
            <a:off x="1055440" y="4941168"/>
            <a:ext cx="3107116" cy="338554"/>
          </a:xfrm>
          <a:prstGeom prst="rect">
            <a:avLst/>
          </a:prstGeom>
          <a:noFill/>
        </p:spPr>
        <p:txBody>
          <a:bodyPr wrap="square" rtlCol="0">
            <a:spAutoFit/>
          </a:bodyPr>
          <a:lstStyle/>
          <a:p>
            <a:pPr algn="ctr"/>
            <a:r>
              <a:rPr lang="en-US" altLang="zh-CN" sz="1600" dirty="0">
                <a:latin typeface="微软雅黑" panose="020B0503020204020204" pitchFamily="34" charset="-122"/>
                <a:ea typeface="微软雅黑" panose="020B0503020204020204" pitchFamily="34" charset="-122"/>
              </a:rPr>
              <a:t>Impact of Distance</a:t>
            </a:r>
            <a:endParaRPr lang="zh-CN" altLang="en-US" sz="1600" dirty="0">
              <a:latin typeface="微软雅黑" panose="020B0503020204020204" pitchFamily="34" charset="-122"/>
              <a:ea typeface="微软雅黑" panose="020B0503020204020204" pitchFamily="34" charset="-122"/>
            </a:endParaRPr>
          </a:p>
        </p:txBody>
      </p:sp>
      <p:sp>
        <p:nvSpPr>
          <p:cNvPr id="16" name="文本框 15">
            <a:extLst>
              <a:ext uri="{FF2B5EF4-FFF2-40B4-BE49-F238E27FC236}">
                <a16:creationId xmlns:a16="http://schemas.microsoft.com/office/drawing/2014/main" id="{A8C2424D-B879-4549-B7AC-BA7960BDAC77}"/>
              </a:ext>
            </a:extLst>
          </p:cNvPr>
          <p:cNvSpPr txBox="1"/>
          <p:nvPr/>
        </p:nvSpPr>
        <p:spPr>
          <a:xfrm>
            <a:off x="4789084" y="4941168"/>
            <a:ext cx="3107116" cy="338554"/>
          </a:xfrm>
          <a:prstGeom prst="rect">
            <a:avLst/>
          </a:prstGeom>
          <a:noFill/>
        </p:spPr>
        <p:txBody>
          <a:bodyPr wrap="square" rtlCol="0">
            <a:spAutoFit/>
          </a:bodyPr>
          <a:lstStyle/>
          <a:p>
            <a:pPr algn="ctr"/>
            <a:r>
              <a:rPr lang="en-US" altLang="zh-CN" sz="1600" dirty="0">
                <a:latin typeface="微软雅黑" panose="020B0503020204020204" pitchFamily="34" charset="-122"/>
                <a:ea typeface="微软雅黑" panose="020B0503020204020204" pitchFamily="34" charset="-122"/>
              </a:rPr>
              <a:t>Impact of Moving Speed</a:t>
            </a:r>
            <a:endParaRPr lang="zh-CN" altLang="en-US" sz="1600" dirty="0">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7E564E5A-F644-473F-964C-38B636ECC15A}"/>
              </a:ext>
            </a:extLst>
          </p:cNvPr>
          <p:cNvSpPr txBox="1"/>
          <p:nvPr/>
        </p:nvSpPr>
        <p:spPr>
          <a:xfrm>
            <a:off x="8461492" y="4941168"/>
            <a:ext cx="3107116" cy="338554"/>
          </a:xfrm>
          <a:prstGeom prst="rect">
            <a:avLst/>
          </a:prstGeom>
          <a:noFill/>
        </p:spPr>
        <p:txBody>
          <a:bodyPr wrap="square" rtlCol="0">
            <a:spAutoFit/>
          </a:bodyPr>
          <a:lstStyle/>
          <a:p>
            <a:pPr algn="ctr"/>
            <a:r>
              <a:rPr lang="en-US" altLang="zh-CN" sz="1600" dirty="0">
                <a:latin typeface="微软雅黑" panose="020B0503020204020204" pitchFamily="34" charset="-122"/>
                <a:ea typeface="微软雅黑" panose="020B0503020204020204" pitchFamily="34" charset="-122"/>
              </a:rPr>
              <a:t>Impact of Scene Dynamic</a:t>
            </a:r>
            <a:endParaRPr lang="zh-CN" altLang="en-US" sz="1600" dirty="0">
              <a:latin typeface="微软雅黑" panose="020B0503020204020204" pitchFamily="34" charset="-122"/>
              <a:ea typeface="微软雅黑" panose="020B0503020204020204" pitchFamily="34" charset="-122"/>
            </a:endParaRPr>
          </a:p>
        </p:txBody>
      </p:sp>
      <p:grpSp>
        <p:nvGrpSpPr>
          <p:cNvPr id="7" name="组合 6">
            <a:extLst>
              <a:ext uri="{FF2B5EF4-FFF2-40B4-BE49-F238E27FC236}">
                <a16:creationId xmlns:a16="http://schemas.microsoft.com/office/drawing/2014/main" id="{1D432104-1DCE-4221-A0DC-12B41AC8EB25}"/>
              </a:ext>
            </a:extLst>
          </p:cNvPr>
          <p:cNvGrpSpPr/>
          <p:nvPr/>
        </p:nvGrpSpPr>
        <p:grpSpPr>
          <a:xfrm>
            <a:off x="6908270" y="2874422"/>
            <a:ext cx="1111764" cy="1418674"/>
            <a:chOff x="6908270" y="2874422"/>
            <a:chExt cx="1111764" cy="1418674"/>
          </a:xfrm>
        </p:grpSpPr>
        <p:sp>
          <p:nvSpPr>
            <p:cNvPr id="26" name="矩形 25">
              <a:extLst>
                <a:ext uri="{FF2B5EF4-FFF2-40B4-BE49-F238E27FC236}">
                  <a16:creationId xmlns:a16="http://schemas.microsoft.com/office/drawing/2014/main" id="{C62D5734-B6D7-44C7-897D-5438F40823A0}"/>
                </a:ext>
              </a:extLst>
            </p:cNvPr>
            <p:cNvSpPr/>
            <p:nvPr/>
          </p:nvSpPr>
          <p:spPr>
            <a:xfrm>
              <a:off x="7104112" y="3212976"/>
              <a:ext cx="720080" cy="1080120"/>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a:extLst>
                <a:ext uri="{FF2B5EF4-FFF2-40B4-BE49-F238E27FC236}">
                  <a16:creationId xmlns:a16="http://schemas.microsoft.com/office/drawing/2014/main" id="{55FE7C1D-6910-4941-A41D-E6A8075CEB61}"/>
                </a:ext>
              </a:extLst>
            </p:cNvPr>
            <p:cNvSpPr txBox="1"/>
            <p:nvPr/>
          </p:nvSpPr>
          <p:spPr>
            <a:xfrm>
              <a:off x="6908270" y="2874422"/>
              <a:ext cx="1111764" cy="338554"/>
            </a:xfrm>
            <a:prstGeom prst="rect">
              <a:avLst/>
            </a:prstGeom>
            <a:noFill/>
          </p:spPr>
          <p:txBody>
            <a:bodyPr wrap="square" rtlCol="0">
              <a:spAutoFit/>
            </a:bodyPr>
            <a:lstStyle/>
            <a:p>
              <a:pPr algn="ctr"/>
              <a:r>
                <a:rPr lang="en-US" altLang="zh-CN" sz="1600" dirty="0">
                  <a:solidFill>
                    <a:srgbClr val="FF0000"/>
                  </a:solidFill>
                  <a:latin typeface="微软雅黑" panose="020B0503020204020204" pitchFamily="34" charset="-122"/>
                  <a:ea typeface="微软雅黑" panose="020B0503020204020204" pitchFamily="34" charset="-122"/>
                </a:rPr>
                <a:t>&lt;60cm</a:t>
              </a:r>
              <a:endParaRPr lang="zh-CN" altLang="en-US" sz="1600" dirty="0">
                <a:solidFill>
                  <a:srgbClr val="FF0000"/>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10879787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20"/>
                                        </p:tgtEl>
                                        <p:attrNameLst>
                                          <p:attrName>style.fontWeight</p:attrName>
                                        </p:attrNameLst>
                                      </p:cBhvr>
                                      <p:to>
                                        <p:strVal val="bold"/>
                                      </p:to>
                                    </p:set>
                                  </p:childTnLst>
                                </p:cTn>
                              </p:par>
                            </p:childTnLst>
                          </p:cTn>
                        </p:par>
                        <p:par>
                          <p:cTn id="7" fill="hold">
                            <p:stCondLst>
                              <p:cond delay="525"/>
                            </p:stCondLst>
                            <p:childTnLst>
                              <p:par>
                                <p:cTn id="8" presetID="15" presetClass="emph" presetSubtype="0" grpId="0" nodeType="afterEffect">
                                  <p:stCondLst>
                                    <p:cond delay="0"/>
                                  </p:stCondLst>
                                  <p:iterate type="lt">
                                    <p:tmAbs val="25"/>
                                  </p:iterate>
                                  <p:childTnLst>
                                    <p:set>
                                      <p:cBhvr override="childStyle">
                                        <p:cTn id="9" dur="indefinite"/>
                                        <p:tgtEl>
                                          <p:spTgt spid="16"/>
                                        </p:tgtEl>
                                        <p:attrNameLst>
                                          <p:attrName>style.fontWeight</p:attrName>
                                        </p:attrNameLst>
                                      </p:cBhvr>
                                      <p:to>
                                        <p:strVal val="bold"/>
                                      </p:to>
                                    </p:set>
                                  </p:childTnLst>
                                </p:cTn>
                              </p:par>
                            </p:childTnLst>
                          </p:cTn>
                        </p:par>
                        <p:par>
                          <p:cTn id="10" fill="hold">
                            <p:stCondLst>
                              <p:cond delay="1000"/>
                            </p:stCondLst>
                            <p:childTnLst>
                              <p:par>
                                <p:cTn id="11" presetID="15" presetClass="emph" presetSubtype="0" grpId="0" nodeType="afterEffect">
                                  <p:stCondLst>
                                    <p:cond delay="0"/>
                                  </p:stCondLst>
                                  <p:iterate type="lt">
                                    <p:tmAbs val="25"/>
                                  </p:iterate>
                                  <p:childTnLst>
                                    <p:set>
                                      <p:cBhvr override="childStyle">
                                        <p:cTn id="12" dur="indefinite"/>
                                        <p:tgtEl>
                                          <p:spTgt spid="21"/>
                                        </p:tgtEl>
                                        <p:attrNameLst>
                                          <p:attrName>style.fontWeight</p:attrName>
                                        </p:attrNameLst>
                                      </p:cBhvr>
                                      <p:to>
                                        <p:strVal val="bol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6" grpId="0"/>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6ED519A-F57D-4E31-B550-35A760B2E666}"/>
              </a:ext>
            </a:extLst>
          </p:cNvPr>
          <p:cNvSpPr>
            <a:spLocks noGrp="1"/>
          </p:cNvSpPr>
          <p:nvPr>
            <p:ph type="title"/>
          </p:nvPr>
        </p:nvSpPr>
        <p:spPr>
          <a:xfrm>
            <a:off x="711200" y="274638"/>
            <a:ext cx="10871200" cy="1020762"/>
          </a:xfrm>
        </p:spPr>
        <p:txBody>
          <a:bodyPr/>
          <a:lstStyle/>
          <a:p>
            <a:r>
              <a:rPr lang="en-US" altLang="zh-CN" sz="3600" dirty="0">
                <a:latin typeface="Comic Sans MS" panose="030F0702030302020204" pitchFamily="66" charset="0"/>
              </a:rPr>
              <a:t>Experiment</a:t>
            </a:r>
            <a:endParaRPr lang="zh-CN" altLang="en-US" sz="3600" dirty="0">
              <a:latin typeface="Comic Sans MS" panose="030F0702030302020204" pitchFamily="66" charset="0"/>
            </a:endParaRPr>
          </a:p>
        </p:txBody>
      </p:sp>
      <p:sp>
        <p:nvSpPr>
          <p:cNvPr id="4" name="灯片编号占位符 3">
            <a:extLst>
              <a:ext uri="{FF2B5EF4-FFF2-40B4-BE49-F238E27FC236}">
                <a16:creationId xmlns:a16="http://schemas.microsoft.com/office/drawing/2014/main" id="{B5160C23-4657-40A3-A540-5575C53CB733}"/>
              </a:ext>
            </a:extLst>
          </p:cNvPr>
          <p:cNvSpPr>
            <a:spLocks noGrp="1"/>
          </p:cNvSpPr>
          <p:nvPr>
            <p:ph type="sldNum" sz="quarter" idx="12"/>
          </p:nvPr>
        </p:nvSpPr>
        <p:spPr>
          <a:xfrm>
            <a:off x="9011840" y="6381328"/>
            <a:ext cx="2844800" cy="476250"/>
          </a:xfrm>
        </p:spPr>
        <p:txBody>
          <a:bodyPr/>
          <a:lstStyle/>
          <a:p>
            <a:fld id="{87AB51E9-348C-4DC8-84CE-839F8B9DCC07}" type="slidenum">
              <a:rPr lang="en-US" altLang="zh-CN" smtClean="0"/>
              <a:t>21</a:t>
            </a:fld>
            <a:endParaRPr lang="en-US" altLang="zh-CN"/>
          </a:p>
        </p:txBody>
      </p:sp>
      <p:sp>
        <p:nvSpPr>
          <p:cNvPr id="10" name="内容占位符 2">
            <a:extLst>
              <a:ext uri="{FF2B5EF4-FFF2-40B4-BE49-F238E27FC236}">
                <a16:creationId xmlns:a16="http://schemas.microsoft.com/office/drawing/2014/main" id="{DD73EFCD-5E80-4BEA-A33E-7FC117821269}"/>
              </a:ext>
            </a:extLst>
          </p:cNvPr>
          <p:cNvSpPr>
            <a:spLocks noGrp="1"/>
          </p:cNvSpPr>
          <p:nvPr>
            <p:ph idx="1"/>
          </p:nvPr>
        </p:nvSpPr>
        <p:spPr>
          <a:xfrm>
            <a:off x="719403" y="1656606"/>
            <a:ext cx="9697077" cy="476250"/>
          </a:xfrm>
        </p:spPr>
        <p:txBody>
          <a:bodyPr/>
          <a:lstStyle/>
          <a:p>
            <a:r>
              <a:rPr lang="en-US" altLang="zh-CN" sz="2400" dirty="0"/>
              <a:t>Ablation Study</a:t>
            </a:r>
          </a:p>
        </p:txBody>
      </p:sp>
      <p:pic>
        <p:nvPicPr>
          <p:cNvPr id="6" name="图片 5">
            <a:extLst>
              <a:ext uri="{FF2B5EF4-FFF2-40B4-BE49-F238E27FC236}">
                <a16:creationId xmlns:a16="http://schemas.microsoft.com/office/drawing/2014/main" id="{38AB9FD8-E629-4A30-ABFE-CB5F69D4A09F}"/>
              </a:ext>
            </a:extLst>
          </p:cNvPr>
          <p:cNvPicPr>
            <a:picLocks noChangeAspect="1"/>
          </p:cNvPicPr>
          <p:nvPr/>
        </p:nvPicPr>
        <p:blipFill>
          <a:blip r:embed="rId3"/>
          <a:stretch>
            <a:fillRect/>
          </a:stretch>
        </p:blipFill>
        <p:spPr>
          <a:xfrm>
            <a:off x="684000" y="2703600"/>
            <a:ext cx="10879576" cy="2168116"/>
          </a:xfrm>
          <a:prstGeom prst="rect">
            <a:avLst/>
          </a:prstGeom>
        </p:spPr>
      </p:pic>
      <p:sp>
        <p:nvSpPr>
          <p:cNvPr id="22" name="文本框 21">
            <a:extLst>
              <a:ext uri="{FF2B5EF4-FFF2-40B4-BE49-F238E27FC236}">
                <a16:creationId xmlns:a16="http://schemas.microsoft.com/office/drawing/2014/main" id="{513F7E43-623F-4ACC-94DD-8B848C1224A7}"/>
              </a:ext>
            </a:extLst>
          </p:cNvPr>
          <p:cNvSpPr txBox="1"/>
          <p:nvPr/>
        </p:nvSpPr>
        <p:spPr>
          <a:xfrm>
            <a:off x="1210228" y="4942800"/>
            <a:ext cx="2797540" cy="338554"/>
          </a:xfrm>
          <a:prstGeom prst="rect">
            <a:avLst/>
          </a:prstGeom>
          <a:noFill/>
        </p:spPr>
        <p:txBody>
          <a:bodyPr wrap="square" rtlCol="0">
            <a:spAutoFit/>
          </a:bodyPr>
          <a:lstStyle/>
          <a:p>
            <a:pPr algn="ctr"/>
            <a:r>
              <a:rPr lang="en-US" altLang="zh-CN" sz="1600" dirty="0">
                <a:latin typeface="微软雅黑" panose="020B0503020204020204" pitchFamily="34" charset="-122"/>
                <a:ea typeface="微软雅黑" panose="020B0503020204020204" pitchFamily="34" charset="-122"/>
              </a:rPr>
              <a:t>Optimization Framework</a:t>
            </a:r>
            <a:endParaRPr lang="zh-CN" altLang="en-US" sz="1600" dirty="0">
              <a:latin typeface="微软雅黑" panose="020B0503020204020204" pitchFamily="34" charset="-122"/>
              <a:ea typeface="微软雅黑" panose="020B0503020204020204" pitchFamily="34" charset="-122"/>
            </a:endParaRPr>
          </a:p>
        </p:txBody>
      </p:sp>
      <p:sp>
        <p:nvSpPr>
          <p:cNvPr id="23" name="文本框 22">
            <a:extLst>
              <a:ext uri="{FF2B5EF4-FFF2-40B4-BE49-F238E27FC236}">
                <a16:creationId xmlns:a16="http://schemas.microsoft.com/office/drawing/2014/main" id="{0C1E8F3E-E97D-4A83-ADE3-B17A84D30BC4}"/>
              </a:ext>
            </a:extLst>
          </p:cNvPr>
          <p:cNvSpPr txBox="1"/>
          <p:nvPr/>
        </p:nvSpPr>
        <p:spPr>
          <a:xfrm>
            <a:off x="4447864" y="4942800"/>
            <a:ext cx="3808376" cy="338554"/>
          </a:xfrm>
          <a:prstGeom prst="rect">
            <a:avLst/>
          </a:prstGeom>
          <a:noFill/>
        </p:spPr>
        <p:txBody>
          <a:bodyPr wrap="square" rtlCol="0">
            <a:spAutoFit/>
          </a:bodyPr>
          <a:lstStyle/>
          <a:p>
            <a:pPr algn="ctr"/>
            <a:r>
              <a:rPr lang="en-US" altLang="zh-CN" sz="1600" dirty="0">
                <a:latin typeface="微软雅黑" panose="020B0503020204020204" pitchFamily="34" charset="-122"/>
                <a:ea typeface="微软雅黑" panose="020B0503020204020204" pitchFamily="34" charset="-122"/>
              </a:rPr>
              <a:t>Motion-Optical Flow Constraint</a:t>
            </a:r>
            <a:endParaRPr lang="zh-CN" altLang="en-US" sz="1600" dirty="0">
              <a:latin typeface="微软雅黑" panose="020B0503020204020204" pitchFamily="34" charset="-122"/>
              <a:ea typeface="微软雅黑" panose="020B0503020204020204" pitchFamily="34" charset="-122"/>
            </a:endParaRPr>
          </a:p>
        </p:txBody>
      </p:sp>
      <p:sp>
        <p:nvSpPr>
          <p:cNvPr id="24" name="文本框 23">
            <a:extLst>
              <a:ext uri="{FF2B5EF4-FFF2-40B4-BE49-F238E27FC236}">
                <a16:creationId xmlns:a16="http://schemas.microsoft.com/office/drawing/2014/main" id="{B89ADA1A-57BC-4B12-BFE5-D005DC87B219}"/>
              </a:ext>
            </a:extLst>
          </p:cNvPr>
          <p:cNvSpPr txBox="1"/>
          <p:nvPr/>
        </p:nvSpPr>
        <p:spPr>
          <a:xfrm>
            <a:off x="8461492" y="4942800"/>
            <a:ext cx="3107116" cy="338554"/>
          </a:xfrm>
          <a:prstGeom prst="rect">
            <a:avLst/>
          </a:prstGeom>
          <a:noFill/>
        </p:spPr>
        <p:txBody>
          <a:bodyPr wrap="square" rtlCol="0">
            <a:spAutoFit/>
          </a:bodyPr>
          <a:lstStyle/>
          <a:p>
            <a:pPr algn="ctr"/>
            <a:r>
              <a:rPr lang="en-US" altLang="zh-CN" sz="1600" dirty="0">
                <a:latin typeface="微软雅黑" panose="020B0503020204020204" pitchFamily="34" charset="-122"/>
                <a:ea typeface="微软雅黑" panose="020B0503020204020204" pitchFamily="34" charset="-122"/>
              </a:rPr>
              <a:t>Additional Constraints</a:t>
            </a:r>
            <a:endParaRPr lang="zh-CN" altLang="en-US" sz="1600" dirty="0">
              <a:latin typeface="微软雅黑" panose="020B0503020204020204" pitchFamily="34" charset="-122"/>
              <a:ea typeface="微软雅黑" panose="020B0503020204020204" pitchFamily="34" charset="-122"/>
            </a:endParaRPr>
          </a:p>
        </p:txBody>
      </p:sp>
      <p:grpSp>
        <p:nvGrpSpPr>
          <p:cNvPr id="3" name="组合 2">
            <a:extLst>
              <a:ext uri="{FF2B5EF4-FFF2-40B4-BE49-F238E27FC236}">
                <a16:creationId xmlns:a16="http://schemas.microsoft.com/office/drawing/2014/main" id="{724CB58D-AE63-4BF0-9B15-04005EC01F55}"/>
              </a:ext>
            </a:extLst>
          </p:cNvPr>
          <p:cNvGrpSpPr/>
          <p:nvPr/>
        </p:nvGrpSpPr>
        <p:grpSpPr>
          <a:xfrm>
            <a:off x="4583832" y="2543130"/>
            <a:ext cx="3472206" cy="2498201"/>
            <a:chOff x="4583832" y="2543130"/>
            <a:chExt cx="3472206" cy="2498201"/>
          </a:xfrm>
        </p:grpSpPr>
        <p:sp>
          <p:nvSpPr>
            <p:cNvPr id="13" name="矩形 12">
              <a:extLst>
                <a:ext uri="{FF2B5EF4-FFF2-40B4-BE49-F238E27FC236}">
                  <a16:creationId xmlns:a16="http://schemas.microsoft.com/office/drawing/2014/main" id="{CF075877-B92F-45D7-900C-9CF244615E52}"/>
                </a:ext>
              </a:extLst>
            </p:cNvPr>
            <p:cNvSpPr/>
            <p:nvPr/>
          </p:nvSpPr>
          <p:spPr>
            <a:xfrm>
              <a:off x="7104112" y="4005064"/>
              <a:ext cx="720080" cy="720080"/>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C7A76B47-DDAD-49D0-81AA-49C783C93A44}"/>
                </a:ext>
              </a:extLst>
            </p:cNvPr>
            <p:cNvSpPr/>
            <p:nvPr/>
          </p:nvSpPr>
          <p:spPr>
            <a:xfrm>
              <a:off x="4871863" y="2881684"/>
              <a:ext cx="696077" cy="1843460"/>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769822EB-228F-4B95-986B-9E03FF7DF1AC}"/>
                </a:ext>
              </a:extLst>
            </p:cNvPr>
            <p:cNvSpPr txBox="1"/>
            <p:nvPr/>
          </p:nvSpPr>
          <p:spPr>
            <a:xfrm>
              <a:off x="6872266" y="4733554"/>
              <a:ext cx="1183772" cy="307777"/>
            </a:xfrm>
            <a:prstGeom prst="rect">
              <a:avLst/>
            </a:prstGeom>
            <a:noFill/>
          </p:spPr>
          <p:txBody>
            <a:bodyPr wrap="square" rtlCol="0">
              <a:spAutoFit/>
            </a:bodyPr>
            <a:lstStyle/>
            <a:p>
              <a:pPr algn="ctr"/>
              <a:r>
                <a:rPr lang="en-US" altLang="zh-CN" sz="1400" dirty="0">
                  <a:solidFill>
                    <a:srgbClr val="FF0000"/>
                  </a:solidFill>
                  <a:latin typeface="微软雅黑" panose="020B0503020204020204" pitchFamily="34" charset="-122"/>
                  <a:ea typeface="微软雅黑" panose="020B0503020204020204" pitchFamily="34" charset="-122"/>
                </a:rPr>
                <a:t>13.1% Up</a:t>
              </a:r>
              <a:endParaRPr lang="zh-CN" altLang="en-US" sz="1400" dirty="0">
                <a:solidFill>
                  <a:srgbClr val="FF0000"/>
                </a:solidFill>
                <a:latin typeface="微软雅黑" panose="020B0503020204020204" pitchFamily="34" charset="-122"/>
                <a:ea typeface="微软雅黑" panose="020B0503020204020204" pitchFamily="34" charset="-122"/>
              </a:endParaRPr>
            </a:p>
          </p:txBody>
        </p:sp>
        <p:sp>
          <p:nvSpPr>
            <p:cNvPr id="17" name="文本框 16">
              <a:extLst>
                <a:ext uri="{FF2B5EF4-FFF2-40B4-BE49-F238E27FC236}">
                  <a16:creationId xmlns:a16="http://schemas.microsoft.com/office/drawing/2014/main" id="{ECEBDC60-C854-47B8-B02F-D588E16D3C78}"/>
                </a:ext>
              </a:extLst>
            </p:cNvPr>
            <p:cNvSpPr txBox="1"/>
            <p:nvPr/>
          </p:nvSpPr>
          <p:spPr>
            <a:xfrm>
              <a:off x="4583832" y="2543130"/>
              <a:ext cx="1336508" cy="338554"/>
            </a:xfrm>
            <a:prstGeom prst="rect">
              <a:avLst/>
            </a:prstGeom>
            <a:noFill/>
          </p:spPr>
          <p:txBody>
            <a:bodyPr wrap="square" rtlCol="0">
              <a:spAutoFit/>
            </a:bodyPr>
            <a:lstStyle/>
            <a:p>
              <a:pPr algn="ctr"/>
              <a:r>
                <a:rPr lang="en-US" altLang="zh-CN" sz="1600" dirty="0">
                  <a:solidFill>
                    <a:srgbClr val="FF0000"/>
                  </a:solidFill>
                  <a:latin typeface="微软雅黑" panose="020B0503020204020204" pitchFamily="34" charset="-122"/>
                  <a:ea typeface="微软雅黑" panose="020B0503020204020204" pitchFamily="34" charset="-122"/>
                </a:rPr>
                <a:t>23.4% Up!</a:t>
              </a:r>
              <a:endParaRPr lang="zh-CN" altLang="en-US" sz="1600" dirty="0">
                <a:solidFill>
                  <a:srgbClr val="FF0000"/>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22551648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22"/>
                                        </p:tgtEl>
                                        <p:attrNameLst>
                                          <p:attrName>style.fontWeight</p:attrName>
                                        </p:attrNameLst>
                                      </p:cBhvr>
                                      <p:to>
                                        <p:strVal val="bold"/>
                                      </p:to>
                                    </p:set>
                                  </p:childTnLst>
                                </p:cTn>
                              </p:par>
                            </p:childTnLst>
                          </p:cTn>
                        </p:par>
                        <p:par>
                          <p:cTn id="7" fill="hold">
                            <p:stCondLst>
                              <p:cond delay="525"/>
                            </p:stCondLst>
                            <p:childTnLst>
                              <p:par>
                                <p:cTn id="8" presetID="15" presetClass="emph" presetSubtype="0" grpId="0" nodeType="afterEffect">
                                  <p:stCondLst>
                                    <p:cond delay="0"/>
                                  </p:stCondLst>
                                  <p:iterate type="lt">
                                    <p:tmAbs val="25"/>
                                  </p:iterate>
                                  <p:childTnLst>
                                    <p:set>
                                      <p:cBhvr override="childStyle">
                                        <p:cTn id="9" dur="indefinite"/>
                                        <p:tgtEl>
                                          <p:spTgt spid="23"/>
                                        </p:tgtEl>
                                        <p:attrNameLst>
                                          <p:attrName>style.fontWeight</p:attrName>
                                        </p:attrNameLst>
                                      </p:cBhvr>
                                      <p:to>
                                        <p:strVal val="bold"/>
                                      </p:to>
                                    </p:set>
                                  </p:childTnLst>
                                </p:cTn>
                              </p:par>
                            </p:childTnLst>
                          </p:cTn>
                        </p:par>
                        <p:par>
                          <p:cTn id="10" fill="hold">
                            <p:stCondLst>
                              <p:cond delay="1225"/>
                            </p:stCondLst>
                            <p:childTnLst>
                              <p:par>
                                <p:cTn id="11" presetID="15" presetClass="emph" presetSubtype="0" grpId="0" nodeType="afterEffect">
                                  <p:stCondLst>
                                    <p:cond delay="0"/>
                                  </p:stCondLst>
                                  <p:iterate type="lt">
                                    <p:tmAbs val="25"/>
                                  </p:iterate>
                                  <p:childTnLst>
                                    <p:set>
                                      <p:cBhvr override="childStyle">
                                        <p:cTn id="12" dur="indefinite"/>
                                        <p:tgtEl>
                                          <p:spTgt spid="24"/>
                                        </p:tgtEl>
                                        <p:attrNameLst>
                                          <p:attrName>style.fontWeight</p:attrName>
                                        </p:attrNameLst>
                                      </p:cBhvr>
                                      <p:to>
                                        <p:strVal val="bol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FF4B503-C5EE-4B9B-9AB7-EEC2874C08C5}"/>
              </a:ext>
            </a:extLst>
          </p:cNvPr>
          <p:cNvSpPr>
            <a:spLocks noGrp="1"/>
          </p:cNvSpPr>
          <p:nvPr>
            <p:ph type="title"/>
          </p:nvPr>
        </p:nvSpPr>
        <p:spPr/>
        <p:txBody>
          <a:bodyPr/>
          <a:lstStyle/>
          <a:p>
            <a:r>
              <a:rPr lang="en-US" altLang="zh-CN" sz="3600" dirty="0">
                <a:latin typeface="Comic Sans MS" panose="030F0702030302020204" pitchFamily="66" charset="0"/>
              </a:rPr>
              <a:t>Conclusion</a:t>
            </a:r>
            <a:endParaRPr lang="zh-CN" altLang="en-US" sz="3600" dirty="0">
              <a:latin typeface="Comic Sans MS" panose="030F0702030302020204" pitchFamily="66" charset="0"/>
            </a:endParaRPr>
          </a:p>
        </p:txBody>
      </p:sp>
      <p:sp>
        <p:nvSpPr>
          <p:cNvPr id="3" name="内容占位符 2">
            <a:extLst>
              <a:ext uri="{FF2B5EF4-FFF2-40B4-BE49-F238E27FC236}">
                <a16:creationId xmlns:a16="http://schemas.microsoft.com/office/drawing/2014/main" id="{B16E4F4B-584E-48C3-AE54-BE4823BDD998}"/>
              </a:ext>
            </a:extLst>
          </p:cNvPr>
          <p:cNvSpPr>
            <a:spLocks noGrp="1"/>
          </p:cNvSpPr>
          <p:nvPr>
            <p:ph idx="1"/>
          </p:nvPr>
        </p:nvSpPr>
        <p:spPr>
          <a:xfrm>
            <a:off x="719403" y="1600200"/>
            <a:ext cx="10849205" cy="4565104"/>
          </a:xfrm>
        </p:spPr>
        <p:txBody>
          <a:bodyPr/>
          <a:lstStyle/>
          <a:p>
            <a:r>
              <a:rPr lang="en-US" altLang="zh-CN" sz="2400" dirty="0">
                <a:latin typeface="Comic Sans MS" panose="030F0702030302020204" pitchFamily="66" charset="0"/>
              </a:rPr>
              <a:t>We propose </a:t>
            </a:r>
            <a:r>
              <a:rPr lang="en-US" altLang="zh-CN" sz="2400" dirty="0">
                <a:solidFill>
                  <a:srgbClr val="EA4A54"/>
                </a:solidFill>
                <a:latin typeface="Comic Sans MS" panose="030F0702030302020204" pitchFamily="66" charset="0"/>
              </a:rPr>
              <a:t>LeoVR</a:t>
            </a:r>
            <a:r>
              <a:rPr lang="en-US" altLang="zh-CN" sz="2400" dirty="0">
                <a:latin typeface="Comic Sans MS" panose="030F0702030302020204" pitchFamily="66" charset="0"/>
              </a:rPr>
              <a:t>: </a:t>
            </a:r>
          </a:p>
          <a:p>
            <a:pPr lvl="1"/>
            <a:r>
              <a:rPr lang="en-US" altLang="zh-CN" sz="2000" dirty="0">
                <a:latin typeface="Comic Sans MS" panose="030F0702030302020204" pitchFamily="66" charset="0"/>
              </a:rPr>
              <a:t>The first self-supervised solution that enables </a:t>
            </a:r>
            <a:r>
              <a:rPr lang="en-US" altLang="zh-CN" sz="2000" dirty="0">
                <a:solidFill>
                  <a:srgbClr val="0CA1C9"/>
                </a:solidFill>
                <a:latin typeface="Comic Sans MS" panose="030F0702030302020204" pitchFamily="66" charset="0"/>
              </a:rPr>
              <a:t>commercial autonomous vehicles </a:t>
            </a:r>
            <a:r>
              <a:rPr lang="en-US" altLang="zh-CN" sz="2000" dirty="0">
                <a:latin typeface="Comic Sans MS" panose="030F0702030302020204" pitchFamily="66" charset="0"/>
              </a:rPr>
              <a:t>to</a:t>
            </a:r>
            <a:r>
              <a:rPr lang="en-US" altLang="zh-CN" sz="2000" dirty="0">
                <a:solidFill>
                  <a:srgbClr val="0CA1C9"/>
                </a:solidFill>
                <a:latin typeface="Comic Sans MS" panose="030F0702030302020204" pitchFamily="66" charset="0"/>
              </a:rPr>
              <a:t> </a:t>
            </a:r>
            <a:r>
              <a:rPr lang="en-US" altLang="zh-CN" sz="2000" dirty="0">
                <a:latin typeface="Comic Sans MS" panose="030F0702030302020204" pitchFamily="66" charset="0"/>
              </a:rPr>
              <a:t>generate accurate depth maps by </a:t>
            </a:r>
            <a:r>
              <a:rPr lang="en-US" altLang="zh-CN" sz="2000" dirty="0">
                <a:solidFill>
                  <a:srgbClr val="0CA1C9"/>
                </a:solidFill>
                <a:latin typeface="Comic Sans MS" panose="030F0702030302020204" pitchFamily="66" charset="0"/>
              </a:rPr>
              <a:t>fusing vision and low-cost LiDAR</a:t>
            </a:r>
            <a:r>
              <a:rPr lang="en-US" altLang="zh-CN" sz="2000" dirty="0">
                <a:latin typeface="Comic Sans MS" panose="030F0702030302020204" pitchFamily="66" charset="0"/>
              </a:rPr>
              <a:t>. </a:t>
            </a:r>
          </a:p>
          <a:p>
            <a:pPr lvl="1"/>
            <a:r>
              <a:rPr lang="en-US" altLang="zh-CN" sz="2000" dirty="0">
                <a:latin typeface="Comic Sans MS" panose="030F0702030302020204" pitchFamily="66" charset="0"/>
              </a:rPr>
              <a:t>LeoVR pushes forward depth estimation techniques for </a:t>
            </a:r>
            <a:r>
              <a:rPr lang="en-US" altLang="zh-CN" sz="2000" dirty="0">
                <a:solidFill>
                  <a:srgbClr val="0CA1C9"/>
                </a:solidFill>
                <a:latin typeface="Comic Sans MS" panose="030F0702030302020204" pitchFamily="66" charset="0"/>
              </a:rPr>
              <a:t>on-vehicle, low-cost, and large-scale</a:t>
            </a:r>
            <a:r>
              <a:rPr lang="en-US" altLang="zh-CN" sz="2000" dirty="0">
                <a:latin typeface="Comic Sans MS" panose="030F0702030302020204" pitchFamily="66" charset="0"/>
              </a:rPr>
              <a:t> deployments in real environments. </a:t>
            </a:r>
          </a:p>
          <a:p>
            <a:r>
              <a:rPr lang="en-US" altLang="zh-CN" sz="2400" dirty="0">
                <a:latin typeface="Comic Sans MS" panose="030F0702030302020204" pitchFamily="66" charset="0"/>
              </a:rPr>
              <a:t>We provide a fresh perspective to embed a vehicle’s </a:t>
            </a:r>
            <a:r>
              <a:rPr lang="en-US" altLang="zh-CN" sz="2400" dirty="0">
                <a:solidFill>
                  <a:srgbClr val="EA4A54"/>
                </a:solidFill>
                <a:latin typeface="Comic Sans MS" panose="030F0702030302020204" pitchFamily="66" charset="0"/>
              </a:rPr>
              <a:t>motion information </a:t>
            </a:r>
            <a:r>
              <a:rPr lang="en-US" altLang="zh-CN" sz="2400" dirty="0">
                <a:latin typeface="Comic Sans MS" panose="030F0702030302020204" pitchFamily="66" charset="0"/>
              </a:rPr>
              <a:t>into the system framework design:</a:t>
            </a:r>
          </a:p>
          <a:p>
            <a:pPr lvl="1"/>
            <a:r>
              <a:rPr lang="en-US" altLang="zh-CN" sz="2000" dirty="0">
                <a:latin typeface="Comic Sans MS" panose="030F0702030302020204" pitchFamily="66" charset="0"/>
              </a:rPr>
              <a:t>Design a </a:t>
            </a:r>
            <a:r>
              <a:rPr lang="en-US" altLang="zh-CN" sz="2000" dirty="0">
                <a:solidFill>
                  <a:srgbClr val="0CA1C9"/>
                </a:solidFill>
                <a:latin typeface="Comic Sans MS" panose="030F0702030302020204" pitchFamily="66" charset="0"/>
              </a:rPr>
              <a:t>motion-aware learning-embedded fusing scheme </a:t>
            </a:r>
            <a:r>
              <a:rPr lang="en-US" altLang="zh-CN" sz="2000" dirty="0">
                <a:latin typeface="Comic Sans MS" panose="030F0702030302020204" pitchFamily="66" charset="0"/>
              </a:rPr>
              <a:t>to boost the depth estimation accuracy.</a:t>
            </a:r>
          </a:p>
          <a:p>
            <a:pPr lvl="1"/>
            <a:r>
              <a:rPr lang="en-US" altLang="zh-CN" sz="2000" dirty="0">
                <a:latin typeface="Comic Sans MS" panose="030F0702030302020204" pitchFamily="66" charset="0"/>
              </a:rPr>
              <a:t>Design a </a:t>
            </a:r>
            <a:r>
              <a:rPr lang="en-US" altLang="zh-CN" sz="2000" dirty="0">
                <a:solidFill>
                  <a:srgbClr val="0CA1C9"/>
                </a:solidFill>
                <a:latin typeface="Comic Sans MS" panose="030F0702030302020204" pitchFamily="66" charset="0"/>
              </a:rPr>
              <a:t>motion-instructed self-supervised framework </a:t>
            </a:r>
            <a:r>
              <a:rPr lang="en-US" altLang="zh-CN" sz="2000" dirty="0">
                <a:latin typeface="Comic Sans MS" panose="030F0702030302020204" pitchFamily="66" charset="0"/>
              </a:rPr>
              <a:t>to ease the pixel-level ground truth annotation burden.</a:t>
            </a:r>
          </a:p>
          <a:p>
            <a:r>
              <a:rPr lang="en-US" altLang="zh-CN" sz="2400" dirty="0">
                <a:latin typeface="Comic Sans MS" panose="030F0702030302020204" pitchFamily="66" charset="0"/>
              </a:rPr>
              <a:t>Implement LeoVR on commercial vehicles with low-cost LiDAR.</a:t>
            </a:r>
            <a:endParaRPr lang="zh-CN" altLang="en-US" sz="2400" dirty="0">
              <a:latin typeface="Comic Sans MS" panose="030F0702030302020204" pitchFamily="66" charset="0"/>
            </a:endParaRPr>
          </a:p>
        </p:txBody>
      </p:sp>
      <p:sp>
        <p:nvSpPr>
          <p:cNvPr id="4" name="灯片编号占位符 3">
            <a:extLst>
              <a:ext uri="{FF2B5EF4-FFF2-40B4-BE49-F238E27FC236}">
                <a16:creationId xmlns:a16="http://schemas.microsoft.com/office/drawing/2014/main" id="{DF54233A-3F40-4C4A-BABA-289E693C7A89}"/>
              </a:ext>
            </a:extLst>
          </p:cNvPr>
          <p:cNvSpPr>
            <a:spLocks noGrp="1"/>
          </p:cNvSpPr>
          <p:nvPr>
            <p:ph type="sldNum" sz="quarter" idx="12"/>
          </p:nvPr>
        </p:nvSpPr>
        <p:spPr/>
        <p:txBody>
          <a:bodyPr/>
          <a:lstStyle/>
          <a:p>
            <a:fld id="{87AB51E9-348C-4DC8-84CE-839F8B9DCC07}" type="slidenum">
              <a:rPr lang="en-US" altLang="zh-CN" smtClean="0"/>
              <a:t>22</a:t>
            </a:fld>
            <a:endParaRPr lang="en-US" altLang="zh-CN"/>
          </a:p>
        </p:txBody>
      </p:sp>
    </p:spTree>
    <p:extLst>
      <p:ext uri="{BB962C8B-B14F-4D97-AF65-F5344CB8AC3E}">
        <p14:creationId xmlns:p14="http://schemas.microsoft.com/office/powerpoint/2010/main" val="23816557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87AB51E9-348C-4DC8-84CE-839F8B9DCC07}" type="slidenum">
              <a:rPr lang="en-US" altLang="zh-CN" smtClean="0"/>
              <a:pPr/>
              <a:t>23</a:t>
            </a:fld>
            <a:endParaRPr lang="en-US" altLang="zh-CN"/>
          </a:p>
        </p:txBody>
      </p:sp>
      <p:sp>
        <p:nvSpPr>
          <p:cNvPr id="5" name="矩形 4"/>
          <p:cNvSpPr/>
          <p:nvPr/>
        </p:nvSpPr>
        <p:spPr>
          <a:xfrm>
            <a:off x="4676381" y="2083685"/>
            <a:ext cx="2839239" cy="1754326"/>
          </a:xfrm>
          <a:prstGeom prst="rect">
            <a:avLst/>
          </a:prstGeom>
          <a:noFill/>
        </p:spPr>
        <p:txBody>
          <a:bodyPr wrap="none" lIns="91440" tIns="45720" rIns="91440" bIns="45720">
            <a:spAutoFit/>
          </a:bodyPr>
          <a:lstStyle/>
          <a:p>
            <a:pPr algn="ctr"/>
            <a:r>
              <a:rPr lang="en-US" altLang="zh-CN" sz="5400" b="1" dirty="0">
                <a:ln w="12700">
                  <a:solidFill>
                    <a:schemeClr val="tx1"/>
                  </a:solidFill>
                  <a:prstDash val="solid"/>
                </a:ln>
                <a:solidFill>
                  <a:srgbClr val="C00000"/>
                </a:solidFill>
              </a:rPr>
              <a:t>Thanks!</a:t>
            </a:r>
          </a:p>
          <a:p>
            <a:pPr algn="ctr"/>
            <a:r>
              <a:rPr lang="en-US" altLang="zh-CN" sz="5400" b="1" dirty="0">
                <a:ln w="12700">
                  <a:solidFill>
                    <a:schemeClr val="tx1"/>
                  </a:solidFill>
                  <a:prstDash val="solid"/>
                </a:ln>
                <a:solidFill>
                  <a:srgbClr val="0070C0"/>
                </a:solidFill>
              </a:rPr>
              <a:t>Q&amp;A</a:t>
            </a:r>
            <a:endParaRPr lang="zh-CN" altLang="en-US" sz="5400" b="1" dirty="0">
              <a:ln w="12700">
                <a:solidFill>
                  <a:schemeClr val="tx1"/>
                </a:solidFill>
                <a:prstDash val="solid"/>
              </a:ln>
              <a:solidFill>
                <a:srgbClr val="0070C0"/>
              </a:solidFill>
            </a:endParaRPr>
          </a:p>
        </p:txBody>
      </p:sp>
    </p:spTree>
    <p:extLst>
      <p:ext uri="{BB962C8B-B14F-4D97-AF65-F5344CB8AC3E}">
        <p14:creationId xmlns:p14="http://schemas.microsoft.com/office/powerpoint/2010/main" val="18277919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11200" y="274638"/>
            <a:ext cx="10871200" cy="1020762"/>
          </a:xfrm>
        </p:spPr>
        <p:txBody>
          <a:bodyPr/>
          <a:lstStyle/>
          <a:p>
            <a:r>
              <a:rPr lang="en-US" altLang="zh-CN" sz="4000" dirty="0">
                <a:latin typeface="Comic Sans MS" panose="030F0702030302020204" pitchFamily="66" charset="0"/>
              </a:rPr>
              <a:t>Visual-LiDAR Fusion</a:t>
            </a:r>
            <a:endParaRPr lang="zh-CN" altLang="en-US" sz="4000" dirty="0">
              <a:latin typeface="Comic Sans MS" panose="030F0702030302020204" pitchFamily="66" charset="0"/>
            </a:endParaRPr>
          </a:p>
        </p:txBody>
      </p:sp>
      <p:grpSp>
        <p:nvGrpSpPr>
          <p:cNvPr id="95" name="组合 94">
            <a:extLst>
              <a:ext uri="{FF2B5EF4-FFF2-40B4-BE49-F238E27FC236}">
                <a16:creationId xmlns:a16="http://schemas.microsoft.com/office/drawing/2014/main" id="{BFFCF11F-2258-4A73-BAE6-93440F4F5B32}"/>
              </a:ext>
            </a:extLst>
          </p:cNvPr>
          <p:cNvGrpSpPr/>
          <p:nvPr/>
        </p:nvGrpSpPr>
        <p:grpSpPr>
          <a:xfrm>
            <a:off x="479376" y="1692242"/>
            <a:ext cx="3013554" cy="4672079"/>
            <a:chOff x="479376" y="1692242"/>
            <a:chExt cx="3013554" cy="4672079"/>
          </a:xfrm>
        </p:grpSpPr>
        <p:grpSp>
          <p:nvGrpSpPr>
            <p:cNvPr id="9" name="组合 8">
              <a:extLst>
                <a:ext uri="{FF2B5EF4-FFF2-40B4-BE49-F238E27FC236}">
                  <a16:creationId xmlns:a16="http://schemas.microsoft.com/office/drawing/2014/main" id="{92B58992-59CF-4E43-A7EB-27FDA8D42811}"/>
                </a:ext>
              </a:extLst>
            </p:cNvPr>
            <p:cNvGrpSpPr/>
            <p:nvPr/>
          </p:nvGrpSpPr>
          <p:grpSpPr>
            <a:xfrm>
              <a:off x="620297" y="1692242"/>
              <a:ext cx="2872633" cy="2268050"/>
              <a:chOff x="900650" y="1703529"/>
              <a:chExt cx="2342302" cy="1849334"/>
            </a:xfrm>
          </p:grpSpPr>
          <p:pic>
            <p:nvPicPr>
              <p:cNvPr id="63" name="图片 62">
                <a:extLst>
                  <a:ext uri="{FF2B5EF4-FFF2-40B4-BE49-F238E27FC236}">
                    <a16:creationId xmlns:a16="http://schemas.microsoft.com/office/drawing/2014/main" id="{45A1F823-6AD6-4582-89DD-D292ABD79B4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4524" b="96667" l="10000" r="92432">
                            <a14:foregroundMark x1="19189" y1="9762" x2="26216" y2="9524"/>
                            <a14:foregroundMark x1="22432" y1="5714" x2="19730" y2="4524"/>
                            <a14:foregroundMark x1="45405" y1="85476" x2="36660" y2="90008"/>
                            <a14:foregroundMark x1="37800" y1="91894" x2="38108" y2="92619"/>
                            <a14:foregroundMark x1="37482" y1="91148" x2="37765" y2="91813"/>
                            <a14:foregroundMark x1="14865" y1="81667" x2="26723" y2="89998"/>
                            <a14:foregroundMark x1="91081" y1="33571" x2="92432" y2="34762"/>
                            <a14:foregroundMark x1="40541" y1="9524" x2="43784" y2="10714"/>
                            <a14:foregroundMark x1="55405" y1="15714" x2="44324" y2="13333"/>
                            <a14:foregroundMark x1="54865" y1="15714" x2="47027" y2="12619"/>
                            <a14:foregroundMark x1="67568" y1="21190" x2="45946" y2="14524"/>
                            <a14:foregroundMark x1="67568" y1="20000" x2="41081" y2="11667"/>
                            <a14:foregroundMark x1="68378" y1="21905" x2="40000" y2="10000"/>
                            <a14:foregroundMark x1="68649" y1="20952" x2="44054" y2="11905"/>
                            <a14:foregroundMark x1="67297" y1="21667" x2="37297" y2="12143"/>
                            <a14:foregroundMark x1="63514" y1="19762" x2="65405" y2="20714"/>
                            <a14:foregroundMark x1="62703" y1="19524" x2="57027" y2="16190"/>
                            <a14:backgroundMark x1="37297" y1="96429" x2="36783" y2="96218"/>
                            <a14:backgroundMark x1="36216" y1="96905" x2="36022" y2="96820"/>
                            <a14:backgroundMark x1="13798" y1="82511" x2="10000" y2="79524"/>
                            <a14:backgroundMark x1="35946" y1="98095" x2="24865" y2="93333"/>
                            <a14:backgroundMark x1="35135" y1="96667" x2="33243" y2="95714"/>
                            <a14:backgroundMark x1="36486" y1="98095" x2="34595" y2="97381"/>
                            <a14:backgroundMark x1="34595" y1="96905" x2="34595" y2="96905"/>
                            <a14:backgroundMark x1="35946" y1="96905" x2="35676" y2="96905"/>
                            <a14:backgroundMark x1="35676" y1="96905" x2="35676" y2="96905"/>
                            <a14:backgroundMark x1="35135" y1="96905" x2="35135" y2="96905"/>
                            <a14:backgroundMark x1="35135" y1="96905" x2="35135" y2="96905"/>
                            <a14:backgroundMark x1="35135" y1="96905" x2="35135" y2="96905"/>
                            <a14:backgroundMark x1="35135" y1="96905" x2="35135" y2="96905"/>
                            <a14:backgroundMark x1="35135" y1="96905" x2="35135" y2="96905"/>
                            <a14:backgroundMark x1="34595" y1="96190" x2="34595" y2="96667"/>
                            <a14:backgroundMark x1="35135" y1="96905" x2="36216" y2="97143"/>
                            <a14:backgroundMark x1="35405" y1="97381" x2="35676" y2="96905"/>
                            <a14:backgroundMark x1="34865" y1="97381" x2="32432" y2="96190"/>
                            <a14:backgroundMark x1="35135" y1="97143" x2="33784" y2="95714"/>
                            <a14:backgroundMark x1="35946" y1="97381" x2="33784" y2="96429"/>
                            <a14:backgroundMark x1="36486" y1="97381" x2="33514" y2="96190"/>
                            <a14:backgroundMark x1="37297" y1="97857" x2="33243" y2="95714"/>
                          </a14:backgroundRemoval>
                        </a14:imgEffect>
                        <a14:imgEffect>
                          <a14:sharpenSoften amount="-48000"/>
                        </a14:imgEffect>
                      </a14:imgLayer>
                    </a14:imgProps>
                  </a:ext>
                  <a:ext uri="{28A0092B-C50C-407E-A947-70E740481C1C}">
                    <a14:useLocalDpi xmlns:a14="http://schemas.microsoft.com/office/drawing/2010/main" val="0"/>
                  </a:ext>
                </a:extLst>
              </a:blip>
              <a:stretch>
                <a:fillRect/>
              </a:stretch>
            </p:blipFill>
            <p:spPr>
              <a:xfrm>
                <a:off x="2241006" y="1839395"/>
                <a:ext cx="980733" cy="1113265"/>
              </a:xfrm>
              <a:prstGeom prst="rect">
                <a:avLst/>
              </a:prstGeom>
              <a:ln>
                <a:noFill/>
              </a:ln>
              <a:effectLst>
                <a:outerShdw blurRad="76200" dist="25400" dir="2700000" sx="101000" sy="101000" algn="tl" rotWithShape="0">
                  <a:prstClr val="black">
                    <a:alpha val="40000"/>
                  </a:prstClr>
                </a:outerShdw>
              </a:effectLst>
            </p:spPr>
          </p:pic>
          <p:pic>
            <p:nvPicPr>
              <p:cNvPr id="64" name="图片 63">
                <a:extLst>
                  <a:ext uri="{FF2B5EF4-FFF2-40B4-BE49-F238E27FC236}">
                    <a16:creationId xmlns:a16="http://schemas.microsoft.com/office/drawing/2014/main" id="{DBE6A5D6-B45C-48CC-AD6C-CC8E7EFEA182}"/>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821" b="99915" l="6006" r="96854">
                            <a14:foregroundMark x1="10296" y1="48079" x2="6006" y2="55167"/>
                            <a14:foregroundMark x1="49190" y1="87190" x2="51478" y2="99915"/>
                            <a14:foregroundMark x1="88561" y1="51238" x2="89418" y2="63535"/>
                            <a14:foregroundMark x1="89418" y1="63535" x2="89228" y2="63706"/>
                            <a14:foregroundMark x1="64538" y1="12553" x2="45186" y2="13493"/>
                            <a14:foregroundMark x1="29838" y1="14176" x2="28217" y2="12383"/>
                            <a14:foregroundMark x1="10582" y1="33049" x2="9724" y2="33646"/>
                            <a14:foregroundMark x1="93994" y1="50043" x2="92755" y2="57131"/>
                            <a14:foregroundMark x1="95329" y1="48079" x2="96854" y2="60120"/>
                            <a14:foregroundMark x1="87989" y1="34757" x2="89800" y2="40307"/>
                            <a14:foregroundMark x1="90181" y1="34244" x2="90181" y2="34244"/>
                            <a14:backgroundMark x1="90848" y1="24338" x2="89704" y2="31085"/>
                            <a14:backgroundMark x1="89418" y1="30231" x2="89133" y2="31597"/>
                          </a14:backgroundRemoval>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900650" y="1703529"/>
                <a:ext cx="1077560" cy="1202882"/>
              </a:xfrm>
              <a:prstGeom prst="rect">
                <a:avLst/>
              </a:prstGeom>
              <a:ln>
                <a:noFill/>
              </a:ln>
              <a:effectLst>
                <a:outerShdw blurRad="76200" dist="25400" dir="2700000" sx="101000" sy="101000" algn="tl" rotWithShape="0">
                  <a:prstClr val="black">
                    <a:alpha val="40000"/>
                  </a:prstClr>
                </a:outerShdw>
              </a:effectLst>
            </p:spPr>
          </p:pic>
          <p:sp>
            <p:nvSpPr>
              <p:cNvPr id="5" name="文本框 4">
                <a:extLst>
                  <a:ext uri="{FF2B5EF4-FFF2-40B4-BE49-F238E27FC236}">
                    <a16:creationId xmlns:a16="http://schemas.microsoft.com/office/drawing/2014/main" id="{A47001C5-B3E2-476A-8730-BF9DA135B32E}"/>
                  </a:ext>
                </a:extLst>
              </p:cNvPr>
              <p:cNvSpPr txBox="1"/>
              <p:nvPr/>
            </p:nvSpPr>
            <p:spPr>
              <a:xfrm>
                <a:off x="1110091" y="3091198"/>
                <a:ext cx="2132861" cy="461665"/>
              </a:xfrm>
              <a:prstGeom prst="rect">
                <a:avLst/>
              </a:prstGeom>
              <a:noFill/>
            </p:spPr>
            <p:txBody>
              <a:bodyPr wrap="square" rtlCol="0">
                <a:spAutoFit/>
              </a:bodyPr>
              <a:lstStyle/>
              <a:p>
                <a:r>
                  <a:rPr lang="en-US" altLang="zh-CN" sz="2400" b="1" dirty="0">
                    <a:solidFill>
                      <a:srgbClr val="EA4A54"/>
                    </a:solidFill>
                    <a:latin typeface="微软雅黑" panose="020B0503020204020204" pitchFamily="34" charset="-122"/>
                    <a:ea typeface="微软雅黑" panose="020B0503020204020204" pitchFamily="34" charset="-122"/>
                  </a:rPr>
                  <a:t>RGB Camera</a:t>
                </a:r>
                <a:endParaRPr lang="zh-CN" altLang="en-US" sz="2400" b="1" dirty="0">
                  <a:solidFill>
                    <a:srgbClr val="EA4A54"/>
                  </a:solidFill>
                  <a:latin typeface="微软雅黑" panose="020B0503020204020204" pitchFamily="34" charset="-122"/>
                  <a:ea typeface="微软雅黑" panose="020B0503020204020204" pitchFamily="34" charset="-122"/>
                </a:endParaRPr>
              </a:p>
            </p:txBody>
          </p:sp>
        </p:grpSp>
        <p:grpSp>
          <p:nvGrpSpPr>
            <p:cNvPr id="8" name="组合 7">
              <a:extLst>
                <a:ext uri="{FF2B5EF4-FFF2-40B4-BE49-F238E27FC236}">
                  <a16:creationId xmlns:a16="http://schemas.microsoft.com/office/drawing/2014/main" id="{97B10F1A-5CA3-49DA-AD1C-2778F3882A38}"/>
                </a:ext>
              </a:extLst>
            </p:cNvPr>
            <p:cNvGrpSpPr/>
            <p:nvPr/>
          </p:nvGrpSpPr>
          <p:grpSpPr>
            <a:xfrm>
              <a:off x="479376" y="4290493"/>
              <a:ext cx="2924911" cy="2073828"/>
              <a:chOff x="813419" y="4024545"/>
              <a:chExt cx="2474247" cy="1754297"/>
            </a:xfrm>
          </p:grpSpPr>
          <p:pic>
            <p:nvPicPr>
              <p:cNvPr id="67" name="图片 66">
                <a:extLst>
                  <a:ext uri="{FF2B5EF4-FFF2-40B4-BE49-F238E27FC236}">
                    <a16:creationId xmlns:a16="http://schemas.microsoft.com/office/drawing/2014/main" id="{FE895063-3802-4D0F-8624-ACE562E9D7B6}"/>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6460" b="94574" l="3061" r="95238">
                            <a14:foregroundMark x1="68495" y1="87345" x2="68707" y2="87339"/>
                            <a14:foregroundMark x1="29932" y1="88372" x2="64395" y2="87454"/>
                            <a14:foregroundMark x1="82993" y1="72868" x2="88095" y2="55556"/>
                            <a14:foregroundMark x1="88095" y1="55556" x2="86395" y2="28165"/>
                            <a14:foregroundMark x1="85714" y1="15245" x2="56122" y2="6977"/>
                            <a14:foregroundMark x1="42857" y1="6718" x2="21429" y2="11628"/>
                            <a14:foregroundMark x1="21429" y1="11628" x2="10884" y2="29716"/>
                            <a14:foregroundMark x1="10814" y1="33075" x2="10204" y2="62532"/>
                            <a14:foregroundMark x1="10884" y1="29716" x2="10830" y2="32300"/>
                            <a14:foregroundMark x1="10204" y1="62532" x2="18367" y2="77261"/>
                            <a14:foregroundMark x1="18367" y1="77261" x2="37075" y2="85788"/>
                            <a14:foregroundMark x1="37075" y1="85788" x2="72449" y2="81654"/>
                            <a14:foregroundMark x1="72449" y1="81654" x2="74490" y2="65375"/>
                            <a14:foregroundMark x1="74490" y1="65375" x2="68027" y2="50388"/>
                            <a14:foregroundMark x1="68027" y1="50388" x2="68027" y2="50388"/>
                            <a14:foregroundMark x1="69728" y1="73385" x2="26871" y2="73385"/>
                            <a14:foregroundMark x1="26871" y1="73385" x2="11905" y2="68217"/>
                            <a14:foregroundMark x1="9958" y1="11886" x2="9864" y2="9302"/>
                            <a14:foregroundMark x1="10080" y1="15245" x2="10014" y2="13437"/>
                            <a14:foregroundMark x1="10700" y1="32300" x2="10080" y2="15245"/>
                            <a14:foregroundMark x1="11565" y1="56072" x2="10729" y2="33075"/>
                            <a14:foregroundMark x1="6868" y1="33075" x2="8503" y2="71576"/>
                            <a14:foregroundMark x1="6739" y1="30029" x2="6835" y2="32300"/>
                            <a14:foregroundMark x1="6111" y1="15245" x2="6595" y2="26642"/>
                            <a14:foregroundMark x1="6034" y1="13437" x2="6111" y2="15245"/>
                            <a14:foregroundMark x1="5782" y1="7494" x2="5968" y2="11886"/>
                            <a14:foregroundMark x1="8503" y1="71576" x2="18367" y2="84496"/>
                            <a14:foregroundMark x1="18367" y1="84496" x2="35034" y2="94057"/>
                            <a14:foregroundMark x1="76256" y1="89372" x2="77661" y2="89212"/>
                            <a14:foregroundMark x1="70721" y1="90001" x2="70885" y2="89982"/>
                            <a14:foregroundMark x1="35034" y1="94057" x2="67088" y2="90413"/>
                            <a14:foregroundMark x1="78388" y1="88993" x2="91156" y2="76486"/>
                            <a14:foregroundMark x1="91156" y1="76486" x2="95238" y2="27907"/>
                            <a14:foregroundMark x1="95238" y1="27907" x2="87755" y2="14212"/>
                            <a14:foregroundMark x1="87755" y1="14212" x2="70408" y2="8786"/>
                            <a14:foregroundMark x1="72789" y1="18346" x2="40136" y2="27132"/>
                            <a14:foregroundMark x1="30952" y1="94315" x2="32653" y2="94574"/>
                            <a14:foregroundMark x1="7823" y1="71059" x2="6463" y2="68217"/>
                            <a14:foregroundMark x1="5782" y1="61757" x2="5442" y2="59432"/>
                            <a14:foregroundMark x1="39116" y1="10336" x2="36735" y2="11370"/>
                            <a14:foregroundMark x1="30272" y1="17054" x2="25510" y2="16279"/>
                            <a14:foregroundMark x1="92517" y1="84238" x2="91837" y2="79845"/>
                            <a14:foregroundMark x1="92517" y1="72868" x2="91837" y2="67183"/>
                            <a14:foregroundMark x1="93537" y1="69767" x2="94558" y2="39018"/>
                            <a14:foregroundMark x1="94558" y1="39018" x2="95918" y2="41860"/>
                            <a14:foregroundMark x1="91837" y1="83463" x2="92857" y2="84238"/>
                            <a14:foregroundMark x1="5782" y1="69767" x2="4762" y2="66925"/>
                            <a14:foregroundMark x1="5442" y1="69767" x2="4762" y2="70801"/>
                            <a14:foregroundMark x1="6803" y1="70284" x2="4422" y2="38501"/>
                            <a14:foregroundMark x1="3061" y1="19380" x2="3741" y2="19897"/>
                            <a14:foregroundMark x1="72332" y1="89488" x2="70477" y2="89710"/>
                            <a14:foregroundMark x1="75170" y1="89147" x2="72950" y2="89413"/>
                            <a14:foregroundMark x1="78231" y1="88889" x2="77551" y2="88889"/>
                            <a14:foregroundMark x1="68058" y1="90181" x2="66667" y2="90181"/>
                            <a14:foregroundMark x1="78480" y1="88704" x2="76531" y2="88889"/>
                            <a14:foregroundMark x1="3061" y1="13953" x2="3061" y2="14729"/>
                            <a14:foregroundMark x1="5102" y1="24548" x2="4762" y2="34367"/>
                            <a14:backgroundMark x1="1361" y1="11886" x2="1361" y2="13437"/>
                            <a14:backgroundMark x1="2041" y1="15245" x2="2041" y2="15245"/>
                            <a14:backgroundMark x1="76531" y1="89664" x2="75743" y2="89764"/>
                            <a14:backgroundMark x1="77891" y1="89406" x2="78912" y2="89406"/>
                            <a14:backgroundMark x1="71088" y1="90439" x2="69388" y2="90439"/>
                            <a14:backgroundMark x1="73810" y1="90439" x2="73129" y2="90439"/>
                            <a14:backgroundMark x1="70068" y1="90956" x2="68707" y2="90956"/>
                            <a14:backgroundMark x1="2041" y1="19897" x2="2041" y2="14729"/>
                            <a14:backgroundMark x1="2721" y1="34625" x2="2702" y2="34326"/>
                          </a14:backgroundRemoval>
                        </a14:imgEffect>
                        <a14:imgEffect>
                          <a14:brightnessContrast bright="10000"/>
                        </a14:imgEffect>
                      </a14:imgLayer>
                    </a14:imgProps>
                  </a:ext>
                  <a:ext uri="{28A0092B-C50C-407E-A947-70E740481C1C}">
                    <a14:useLocalDpi xmlns:a14="http://schemas.microsoft.com/office/drawing/2010/main" val="0"/>
                  </a:ext>
                </a:extLst>
              </a:blip>
              <a:stretch>
                <a:fillRect/>
              </a:stretch>
            </p:blipFill>
            <p:spPr>
              <a:xfrm>
                <a:off x="2306933" y="4024545"/>
                <a:ext cx="980733" cy="1281378"/>
              </a:xfrm>
              <a:prstGeom prst="rect">
                <a:avLst/>
              </a:prstGeom>
              <a:ln>
                <a:noFill/>
              </a:ln>
              <a:effectLst>
                <a:outerShdw blurRad="76200" dist="25400" dir="2700000" sx="101000" sy="101000" algn="tl" rotWithShape="0">
                  <a:prstClr val="black">
                    <a:alpha val="40000"/>
                  </a:prstClr>
                </a:outerShdw>
              </a:effectLst>
            </p:spPr>
          </p:pic>
          <p:pic>
            <p:nvPicPr>
              <p:cNvPr id="68" name="图片 67">
                <a:extLst>
                  <a:ext uri="{FF2B5EF4-FFF2-40B4-BE49-F238E27FC236}">
                    <a16:creationId xmlns:a16="http://schemas.microsoft.com/office/drawing/2014/main" id="{0EC335DE-4A7C-4739-9AB5-B4E3704FC793}"/>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9649" b="89693" l="9263" r="89792">
                            <a14:foregroundMark x1="49527" y1="20175" x2="49149" y2="20175"/>
                            <a14:foregroundMark x1="18526" y1="18202" x2="44423" y2="23904"/>
                            <a14:foregroundMark x1="44423" y1="23904" x2="55766" y2="21053"/>
                            <a14:foregroundMark x1="55766" y1="21053" x2="34026" y2="18860"/>
                            <a14:foregroundMark x1="34026" y1="18860" x2="59735" y2="22588"/>
                            <a14:foregroundMark x1="89036" y1="67325" x2="89036" y2="72368"/>
                            <a14:foregroundMark x1="89414" y1="74561" x2="82231" y2="79825"/>
                            <a14:foregroundMark x1="89981" y1="76316" x2="81285" y2="81798"/>
                            <a14:foregroundMark x1="81285" y1="81798" x2="67486" y2="84868"/>
                            <a14:foregroundMark x1="89414" y1="76316" x2="83554" y2="81360"/>
                            <a14:foregroundMark x1="84688" y1="81798" x2="89792" y2="78509"/>
                            <a14:foregroundMark x1="89792" y1="78509" x2="81474" y2="83553"/>
                            <a14:foregroundMark x1="24764" y1="82237" x2="14934" y2="77632"/>
                            <a14:foregroundMark x1="14934" y1="77632" x2="11153" y2="71711"/>
                            <a14:foregroundMark x1="10019" y1="72149" x2="15501" y2="81579"/>
                            <a14:foregroundMark x1="15501" y1="81579" x2="22117" y2="83991"/>
                            <a14:foregroundMark x1="25142" y1="83991" x2="23251" y2="83114"/>
                            <a14:foregroundMark x1="27410" y1="84211" x2="23251" y2="82895"/>
                            <a14:foregroundMark x1="10586" y1="69079" x2="12476" y2="80263"/>
                            <a14:foregroundMark x1="12476" y1="80263" x2="12665" y2="80263"/>
                            <a14:foregroundMark x1="12665" y1="80482" x2="9830" y2="75439"/>
                            <a14:foregroundMark x1="9452" y1="73465" x2="12476" y2="81140"/>
                            <a14:foregroundMark x1="16068" y1="82018" x2="10019" y2="77632"/>
                            <a14:foregroundMark x1="9641" y1="76974" x2="9641" y2="76974"/>
                            <a14:foregroundMark x1="9641" y1="76974" x2="9641" y2="76974"/>
                            <a14:foregroundMark x1="9641" y1="76974" x2="9641" y2="76974"/>
                            <a14:foregroundMark x1="9830" y1="77632" x2="9830" y2="77632"/>
                            <a14:foregroundMark x1="9263" y1="77851" x2="9452" y2="78289"/>
                            <a14:foregroundMark x1="9641" y1="78509" x2="10019" y2="78728"/>
                            <a14:foregroundMark x1="10019" y1="78728" x2="10019" y2="78728"/>
                            <a14:foregroundMark x1="10397" y1="79386" x2="11342" y2="80702"/>
                            <a14:foregroundMark x1="11342" y1="80702" x2="11342" y2="80702"/>
                            <a14:foregroundMark x1="11720" y1="80702" x2="11720" y2="80702"/>
                            <a14:foregroundMark x1="9263" y1="75000" x2="9263" y2="75877"/>
                            <a14:foregroundMark x1="9263" y1="75877" x2="9263" y2="75877"/>
                          </a14:backgroundRemoval>
                        </a14:imgEffect>
                      </a14:imgLayer>
                    </a14:imgProps>
                  </a:ext>
                  <a:ext uri="{28A0092B-C50C-407E-A947-70E740481C1C}">
                    <a14:useLocalDpi xmlns:a14="http://schemas.microsoft.com/office/drawing/2010/main" val="0"/>
                  </a:ext>
                </a:extLst>
              </a:blip>
              <a:stretch>
                <a:fillRect/>
              </a:stretch>
            </p:blipFill>
            <p:spPr>
              <a:xfrm>
                <a:off x="813419" y="4153304"/>
                <a:ext cx="1219836" cy="1051503"/>
              </a:xfrm>
              <a:prstGeom prst="rect">
                <a:avLst/>
              </a:prstGeom>
              <a:ln>
                <a:noFill/>
              </a:ln>
              <a:effectLst>
                <a:outerShdw blurRad="76200" dist="25400" dir="2700000" sx="101000" sy="101000" algn="tl" rotWithShape="0">
                  <a:prstClr val="black">
                    <a:alpha val="40000"/>
                  </a:prstClr>
                </a:outerShdw>
              </a:effectLst>
            </p:spPr>
          </p:pic>
          <p:sp>
            <p:nvSpPr>
              <p:cNvPr id="70" name="文本框 69">
                <a:extLst>
                  <a:ext uri="{FF2B5EF4-FFF2-40B4-BE49-F238E27FC236}">
                    <a16:creationId xmlns:a16="http://schemas.microsoft.com/office/drawing/2014/main" id="{621BB53A-E217-4AF6-B976-6DB730EB3C77}"/>
                  </a:ext>
                </a:extLst>
              </p:cNvPr>
              <p:cNvSpPr txBox="1"/>
              <p:nvPr/>
            </p:nvSpPr>
            <p:spPr>
              <a:xfrm>
                <a:off x="1555051" y="5388309"/>
                <a:ext cx="1728192" cy="390533"/>
              </a:xfrm>
              <a:prstGeom prst="rect">
                <a:avLst/>
              </a:prstGeom>
              <a:noFill/>
            </p:spPr>
            <p:txBody>
              <a:bodyPr wrap="square" rtlCol="0">
                <a:spAutoFit/>
              </a:bodyPr>
              <a:lstStyle/>
              <a:p>
                <a:r>
                  <a:rPr lang="en-US" altLang="zh-CN" sz="2400" b="1" dirty="0">
                    <a:solidFill>
                      <a:srgbClr val="0CA1C9"/>
                    </a:solidFill>
                    <a:latin typeface="微软雅黑" panose="020B0503020204020204" pitchFamily="34" charset="-122"/>
                    <a:ea typeface="微软雅黑" panose="020B0503020204020204" pitchFamily="34" charset="-122"/>
                  </a:rPr>
                  <a:t>LiDAR</a:t>
                </a:r>
                <a:endParaRPr lang="zh-CN" altLang="en-US" sz="2400" b="1" dirty="0">
                  <a:solidFill>
                    <a:srgbClr val="0CA1C9"/>
                  </a:solidFill>
                  <a:latin typeface="微软雅黑" panose="020B0503020204020204" pitchFamily="34" charset="-122"/>
                  <a:ea typeface="微软雅黑" panose="020B0503020204020204" pitchFamily="34" charset="-122"/>
                </a:endParaRPr>
              </a:p>
            </p:txBody>
          </p:sp>
        </p:grpSp>
      </p:grpSp>
      <p:grpSp>
        <p:nvGrpSpPr>
          <p:cNvPr id="94" name="组合 93">
            <a:extLst>
              <a:ext uri="{FF2B5EF4-FFF2-40B4-BE49-F238E27FC236}">
                <a16:creationId xmlns:a16="http://schemas.microsoft.com/office/drawing/2014/main" id="{6456CD3D-834C-4854-ACAE-BAD6A5F3D892}"/>
              </a:ext>
            </a:extLst>
          </p:cNvPr>
          <p:cNvGrpSpPr/>
          <p:nvPr/>
        </p:nvGrpSpPr>
        <p:grpSpPr>
          <a:xfrm>
            <a:off x="3927585" y="1447703"/>
            <a:ext cx="7380593" cy="4968184"/>
            <a:chOff x="3927585" y="1447703"/>
            <a:chExt cx="7380593" cy="4968184"/>
          </a:xfrm>
        </p:grpSpPr>
        <p:grpSp>
          <p:nvGrpSpPr>
            <p:cNvPr id="89" name="组合 88">
              <a:extLst>
                <a:ext uri="{FF2B5EF4-FFF2-40B4-BE49-F238E27FC236}">
                  <a16:creationId xmlns:a16="http://schemas.microsoft.com/office/drawing/2014/main" id="{20B4DF34-5FD1-457C-B515-A47C2F74E50F}"/>
                </a:ext>
              </a:extLst>
            </p:cNvPr>
            <p:cNvGrpSpPr/>
            <p:nvPr/>
          </p:nvGrpSpPr>
          <p:grpSpPr>
            <a:xfrm>
              <a:off x="3927585" y="1450433"/>
              <a:ext cx="7380593" cy="4965454"/>
              <a:chOff x="4043999" y="1455570"/>
              <a:chExt cx="7020553" cy="4992839"/>
            </a:xfrm>
          </p:grpSpPr>
          <p:grpSp>
            <p:nvGrpSpPr>
              <p:cNvPr id="88" name="组合 87">
                <a:extLst>
                  <a:ext uri="{FF2B5EF4-FFF2-40B4-BE49-F238E27FC236}">
                    <a16:creationId xmlns:a16="http://schemas.microsoft.com/office/drawing/2014/main" id="{ED1C0B84-C8DC-4093-B6F6-F673C99150E4}"/>
                  </a:ext>
                </a:extLst>
              </p:cNvPr>
              <p:cNvGrpSpPr/>
              <p:nvPr/>
            </p:nvGrpSpPr>
            <p:grpSpPr>
              <a:xfrm>
                <a:off x="4043999" y="1455570"/>
                <a:ext cx="7020553" cy="4992839"/>
                <a:chOff x="4870286" y="1839081"/>
                <a:chExt cx="6048672" cy="4301662"/>
              </a:xfrm>
            </p:grpSpPr>
            <p:pic>
              <p:nvPicPr>
                <p:cNvPr id="87" name="Picture 4" descr="NVIDIA's AV Fleet Drives in the Data Center | NVIDIA Blog">
                  <a:extLst>
                    <a:ext uri="{FF2B5EF4-FFF2-40B4-BE49-F238E27FC236}">
                      <a16:creationId xmlns:a16="http://schemas.microsoft.com/office/drawing/2014/main" id="{E8A72D41-F5D0-486C-BF08-7A43FFA9BE53}"/>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20841"/>
                <a:stretch/>
              </p:blipFill>
              <p:spPr bwMode="auto">
                <a:xfrm>
                  <a:off x="4870286" y="1839081"/>
                  <a:ext cx="6048672" cy="4301662"/>
                </a:xfrm>
                <a:prstGeom prst="rect">
                  <a:avLst/>
                </a:prstGeom>
                <a:noFill/>
                <a:extLst>
                  <a:ext uri="{909E8E84-426E-40DD-AFC4-6F175D3DCCD1}">
                    <a14:hiddenFill xmlns:a14="http://schemas.microsoft.com/office/drawing/2010/main">
                      <a:solidFill>
                        <a:srgbClr val="FFFFFF"/>
                      </a:solidFill>
                    </a14:hiddenFill>
                  </a:ext>
                </a:extLst>
              </p:spPr>
            </p:pic>
            <p:sp>
              <p:nvSpPr>
                <p:cNvPr id="15" name="矩形 14">
                  <a:extLst>
                    <a:ext uri="{FF2B5EF4-FFF2-40B4-BE49-F238E27FC236}">
                      <a16:creationId xmlns:a16="http://schemas.microsoft.com/office/drawing/2014/main" id="{95A1D3E2-369A-47E4-A165-CFD0B6FD2D82}"/>
                    </a:ext>
                  </a:extLst>
                </p:cNvPr>
                <p:cNvSpPr/>
                <p:nvPr/>
              </p:nvSpPr>
              <p:spPr>
                <a:xfrm>
                  <a:off x="4881076" y="1839081"/>
                  <a:ext cx="3519180" cy="2185442"/>
                </a:xfrm>
                <a:prstGeom prst="rect">
                  <a:avLst/>
                </a:prstGeom>
                <a:noFill/>
                <a:ln w="63500">
                  <a:solidFill>
                    <a:srgbClr val="EA4A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1" name="文本框 90">
                <a:extLst>
                  <a:ext uri="{FF2B5EF4-FFF2-40B4-BE49-F238E27FC236}">
                    <a16:creationId xmlns:a16="http://schemas.microsoft.com/office/drawing/2014/main" id="{F2B89348-BA80-4C7B-BD46-3F8B2728A6CF}"/>
                  </a:ext>
                </a:extLst>
              </p:cNvPr>
              <p:cNvSpPr txBox="1"/>
              <p:nvPr/>
            </p:nvSpPr>
            <p:spPr>
              <a:xfrm>
                <a:off x="5147700" y="3437072"/>
                <a:ext cx="2370418"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RGB Image</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92" name="文本框 91">
                <a:extLst>
                  <a:ext uri="{FF2B5EF4-FFF2-40B4-BE49-F238E27FC236}">
                    <a16:creationId xmlns:a16="http://schemas.microsoft.com/office/drawing/2014/main" id="{730FE57B-1A3C-43AE-8DB1-C9184F7F8A1F}"/>
                  </a:ext>
                </a:extLst>
              </p:cNvPr>
              <p:cNvSpPr txBox="1"/>
              <p:nvPr/>
            </p:nvSpPr>
            <p:spPr>
              <a:xfrm>
                <a:off x="4586063" y="5891756"/>
                <a:ext cx="3566006"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LiDAR Point Cloud</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90" name="任意多边形: 形状 89">
              <a:extLst>
                <a:ext uri="{FF2B5EF4-FFF2-40B4-BE49-F238E27FC236}">
                  <a16:creationId xmlns:a16="http://schemas.microsoft.com/office/drawing/2014/main" id="{A63985D3-21C9-4195-9053-1C1C459130F4}"/>
                </a:ext>
              </a:extLst>
            </p:cNvPr>
            <p:cNvSpPr/>
            <p:nvPr/>
          </p:nvSpPr>
          <p:spPr>
            <a:xfrm>
              <a:off x="3940751" y="1447703"/>
              <a:ext cx="7340968" cy="4965454"/>
            </a:xfrm>
            <a:custGeom>
              <a:avLst/>
              <a:gdLst>
                <a:gd name="connsiteX0" fmla="*/ 7376984 w 7376984"/>
                <a:gd name="connsiteY0" fmla="*/ 4973595 h 4973595"/>
                <a:gd name="connsiteX1" fmla="*/ 7376984 w 7376984"/>
                <a:gd name="connsiteY1" fmla="*/ 0 h 4973595"/>
                <a:gd name="connsiteX2" fmla="*/ 4374292 w 7376984"/>
                <a:gd name="connsiteY2" fmla="*/ 0 h 4973595"/>
                <a:gd name="connsiteX3" fmla="*/ 4374292 w 7376984"/>
                <a:gd name="connsiteY3" fmla="*/ 2588741 h 4973595"/>
                <a:gd name="connsiteX4" fmla="*/ 0 w 7376984"/>
                <a:gd name="connsiteY4" fmla="*/ 2588741 h 4973595"/>
                <a:gd name="connsiteX5" fmla="*/ 0 w 7376984"/>
                <a:gd name="connsiteY5" fmla="*/ 4955060 h 4973595"/>
                <a:gd name="connsiteX6" fmla="*/ 7376984 w 7376984"/>
                <a:gd name="connsiteY6" fmla="*/ 4973595 h 49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76984" h="4973595">
                  <a:moveTo>
                    <a:pt x="7376984" y="4973595"/>
                  </a:moveTo>
                  <a:lnTo>
                    <a:pt x="7376984" y="0"/>
                  </a:lnTo>
                  <a:lnTo>
                    <a:pt x="4374292" y="0"/>
                  </a:lnTo>
                  <a:lnTo>
                    <a:pt x="4374292" y="2588741"/>
                  </a:lnTo>
                  <a:lnTo>
                    <a:pt x="0" y="2588741"/>
                  </a:lnTo>
                  <a:lnTo>
                    <a:pt x="0" y="4955060"/>
                  </a:lnTo>
                  <a:lnTo>
                    <a:pt x="7376984" y="4973595"/>
                  </a:lnTo>
                  <a:close/>
                </a:path>
              </a:pathLst>
            </a:custGeom>
            <a:noFill/>
            <a:ln w="63500">
              <a:solidFill>
                <a:srgbClr val="0CA1C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nvGrpSpPr>
          <p:cNvPr id="20" name="组合 19">
            <a:extLst>
              <a:ext uri="{FF2B5EF4-FFF2-40B4-BE49-F238E27FC236}">
                <a16:creationId xmlns:a16="http://schemas.microsoft.com/office/drawing/2014/main" id="{CD141E1B-8FE9-4FB7-BCE7-F8847690E3DE}"/>
              </a:ext>
            </a:extLst>
          </p:cNvPr>
          <p:cNvGrpSpPr/>
          <p:nvPr/>
        </p:nvGrpSpPr>
        <p:grpSpPr>
          <a:xfrm>
            <a:off x="4871864" y="2430520"/>
            <a:ext cx="5575171" cy="3002579"/>
            <a:chOff x="4572000" y="2163209"/>
            <a:chExt cx="5575171" cy="3002579"/>
          </a:xfrm>
        </p:grpSpPr>
        <p:sp>
          <p:nvSpPr>
            <p:cNvPr id="21" name="矩形 20">
              <a:extLst>
                <a:ext uri="{FF2B5EF4-FFF2-40B4-BE49-F238E27FC236}">
                  <a16:creationId xmlns:a16="http://schemas.microsoft.com/office/drawing/2014/main" id="{91099B67-D064-411A-B06C-CD4402CED64C}"/>
                </a:ext>
              </a:extLst>
            </p:cNvPr>
            <p:cNvSpPr/>
            <p:nvPr/>
          </p:nvSpPr>
          <p:spPr>
            <a:xfrm>
              <a:off x="4572000" y="2163209"/>
              <a:ext cx="5449824" cy="2979992"/>
            </a:xfrm>
            <a:prstGeom prst="rect">
              <a:avLst/>
            </a:prstGeom>
            <a:solidFill>
              <a:schemeClr val="bg1"/>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a:extLst>
                <a:ext uri="{FF2B5EF4-FFF2-40B4-BE49-F238E27FC236}">
                  <a16:creationId xmlns:a16="http://schemas.microsoft.com/office/drawing/2014/main" id="{2981AA46-C430-46C4-8328-4F963FC1EDC0}"/>
                </a:ext>
              </a:extLst>
            </p:cNvPr>
            <p:cNvGrpSpPr/>
            <p:nvPr/>
          </p:nvGrpSpPr>
          <p:grpSpPr>
            <a:xfrm>
              <a:off x="6750374" y="3181814"/>
              <a:ext cx="1067517" cy="750574"/>
              <a:chOff x="2879874" y="2303898"/>
              <a:chExt cx="718852" cy="505428"/>
            </a:xfrm>
          </p:grpSpPr>
          <p:sp>
            <p:nvSpPr>
              <p:cNvPr id="34" name="流程图: 手动操作 33">
                <a:extLst>
                  <a:ext uri="{FF2B5EF4-FFF2-40B4-BE49-F238E27FC236}">
                    <a16:creationId xmlns:a16="http://schemas.microsoft.com/office/drawing/2014/main" id="{DE266118-4DF7-4BC8-8B5B-7E0044D63C5C}"/>
                  </a:ext>
                </a:extLst>
              </p:cNvPr>
              <p:cNvSpPr/>
              <p:nvPr/>
            </p:nvSpPr>
            <p:spPr>
              <a:xfrm rot="16200000">
                <a:off x="2758207" y="2425565"/>
                <a:ext cx="505428" cy="262094"/>
              </a:xfrm>
              <a:prstGeom prst="flowChartManualOperation">
                <a:avLst/>
              </a:prstGeom>
              <a:solidFill>
                <a:srgbClr val="ED7D31">
                  <a:lumMod val="20000"/>
                  <a:lumOff val="80000"/>
                </a:srgbClr>
              </a:solidFill>
              <a:ln w="1905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5" name="流程图: 手动操作 34">
                <a:extLst>
                  <a:ext uri="{FF2B5EF4-FFF2-40B4-BE49-F238E27FC236}">
                    <a16:creationId xmlns:a16="http://schemas.microsoft.com/office/drawing/2014/main" id="{990BBB18-303F-400E-B142-E987DD895FC2}"/>
                  </a:ext>
                </a:extLst>
              </p:cNvPr>
              <p:cNvSpPr/>
              <p:nvPr/>
            </p:nvSpPr>
            <p:spPr>
              <a:xfrm rot="5400000">
                <a:off x="3214965" y="2425565"/>
                <a:ext cx="505428" cy="262094"/>
              </a:xfrm>
              <a:prstGeom prst="flowChartManualOperation">
                <a:avLst/>
              </a:prstGeom>
              <a:solidFill>
                <a:srgbClr val="70AD47">
                  <a:lumMod val="20000"/>
                  <a:lumOff val="80000"/>
                </a:srgbClr>
              </a:solidFill>
              <a:ln w="1905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6" name="矩形 35">
                <a:extLst>
                  <a:ext uri="{FF2B5EF4-FFF2-40B4-BE49-F238E27FC236}">
                    <a16:creationId xmlns:a16="http://schemas.microsoft.com/office/drawing/2014/main" id="{9276563C-6A51-404A-9C0A-0334A3F39738}"/>
                  </a:ext>
                </a:extLst>
              </p:cNvPr>
              <p:cNvSpPr/>
              <p:nvPr/>
            </p:nvSpPr>
            <p:spPr>
              <a:xfrm>
                <a:off x="3202839" y="2415326"/>
                <a:ext cx="72972" cy="282569"/>
              </a:xfrm>
              <a:prstGeom prst="rect">
                <a:avLst/>
              </a:prstGeom>
              <a:solidFill>
                <a:srgbClr val="5B9BD5">
                  <a:lumMod val="20000"/>
                  <a:lumOff val="80000"/>
                </a:srgbClr>
              </a:solidFill>
              <a:ln w="1905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3" name="图片 22">
              <a:extLst>
                <a:ext uri="{FF2B5EF4-FFF2-40B4-BE49-F238E27FC236}">
                  <a16:creationId xmlns:a16="http://schemas.microsoft.com/office/drawing/2014/main" id="{69A7F132-1DA2-47C7-B6DC-56D9A5D354C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48874" y="2247266"/>
              <a:ext cx="1888910" cy="1038893"/>
            </a:xfrm>
            <a:prstGeom prst="rect">
              <a:avLst/>
            </a:prstGeom>
            <a:ln w="25400">
              <a:solidFill>
                <a:srgbClr val="A94C67"/>
              </a:solidFill>
              <a:prstDash val="solid"/>
            </a:ln>
          </p:spPr>
        </p:pic>
        <p:pic>
          <p:nvPicPr>
            <p:cNvPr id="24" name="图片 23">
              <a:extLst>
                <a:ext uri="{FF2B5EF4-FFF2-40B4-BE49-F238E27FC236}">
                  <a16:creationId xmlns:a16="http://schemas.microsoft.com/office/drawing/2014/main" id="{EEDE46B7-0F73-4E8C-832C-90916F7266AA}"/>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1" r="4851" b="5083"/>
            <a:stretch/>
          </p:blipFill>
          <p:spPr>
            <a:xfrm>
              <a:off x="4637372" y="3766910"/>
              <a:ext cx="1893585" cy="1038893"/>
            </a:xfrm>
            <a:prstGeom prst="rect">
              <a:avLst/>
            </a:prstGeom>
            <a:ln w="25400">
              <a:solidFill>
                <a:schemeClr val="bg2">
                  <a:lumMod val="90000"/>
                </a:schemeClr>
              </a:solidFill>
            </a:ln>
          </p:spPr>
        </p:pic>
        <p:pic>
          <p:nvPicPr>
            <p:cNvPr id="25" name="图片 24">
              <a:extLst>
                <a:ext uri="{FF2B5EF4-FFF2-40B4-BE49-F238E27FC236}">
                  <a16:creationId xmlns:a16="http://schemas.microsoft.com/office/drawing/2014/main" id="{D87DB126-76B2-476A-A31F-2053C04B498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058169" y="3075079"/>
              <a:ext cx="1888910" cy="1038893"/>
            </a:xfrm>
            <a:prstGeom prst="rect">
              <a:avLst/>
            </a:prstGeom>
            <a:ln w="22225">
              <a:solidFill>
                <a:srgbClr val="3376AD"/>
              </a:solidFill>
              <a:prstDash val="solid"/>
            </a:ln>
          </p:spPr>
        </p:pic>
        <p:sp>
          <p:nvSpPr>
            <p:cNvPr id="26" name="矩形 25">
              <a:extLst>
                <a:ext uri="{FF2B5EF4-FFF2-40B4-BE49-F238E27FC236}">
                  <a16:creationId xmlns:a16="http://schemas.microsoft.com/office/drawing/2014/main" id="{4A913175-E8B4-47F6-B6E8-4837D6C181C5}"/>
                </a:ext>
              </a:extLst>
            </p:cNvPr>
            <p:cNvSpPr>
              <a:spLocks/>
            </p:cNvSpPr>
            <p:nvPr/>
          </p:nvSpPr>
          <p:spPr>
            <a:xfrm>
              <a:off x="4623363" y="3351908"/>
              <a:ext cx="1951638" cy="284693"/>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lnSpc>
                  <a:spcPts val="1500"/>
                </a:lnSpc>
              </a:pPr>
              <a:r>
                <a:rPr lang="en-US" altLang="zh-CN" sz="1400" b="1" dirty="0">
                  <a:solidFill>
                    <a:srgbClr val="A94C67"/>
                  </a:solidFill>
                  <a:latin typeface="微软雅黑" panose="020B0503020204020204" pitchFamily="34" charset="-122"/>
                  <a:ea typeface="微软雅黑" panose="020B0503020204020204" pitchFamily="34" charset="-122"/>
                </a:rPr>
                <a:t>Dense LiDAR Points</a:t>
              </a:r>
              <a:endParaRPr lang="zh-CN" altLang="en-US" sz="1400" b="1" i="1" dirty="0">
                <a:solidFill>
                  <a:srgbClr val="A94C67"/>
                </a:solidFill>
                <a:latin typeface="微软雅黑" panose="020B0503020204020204" pitchFamily="34" charset="-122"/>
                <a:ea typeface="微软雅黑" panose="020B0503020204020204" pitchFamily="34" charset="-122"/>
              </a:endParaRPr>
            </a:p>
          </p:txBody>
        </p:sp>
        <p:sp>
          <p:nvSpPr>
            <p:cNvPr id="27" name="矩形 26">
              <a:extLst>
                <a:ext uri="{FF2B5EF4-FFF2-40B4-BE49-F238E27FC236}">
                  <a16:creationId xmlns:a16="http://schemas.microsoft.com/office/drawing/2014/main" id="{B56F208C-126A-4E76-9D51-96419F46566B}"/>
                </a:ext>
              </a:extLst>
            </p:cNvPr>
            <p:cNvSpPr>
              <a:spLocks/>
            </p:cNvSpPr>
            <p:nvPr/>
          </p:nvSpPr>
          <p:spPr>
            <a:xfrm>
              <a:off x="4624412" y="4858508"/>
              <a:ext cx="1987549" cy="284693"/>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lnSpc>
                  <a:spcPts val="1500"/>
                </a:lnSpc>
              </a:pPr>
              <a:r>
                <a:rPr lang="en-US" altLang="zh-CN" sz="1400" b="1" dirty="0">
                  <a:solidFill>
                    <a:schemeClr val="bg2">
                      <a:lumMod val="50000"/>
                    </a:schemeClr>
                  </a:solidFill>
                  <a:latin typeface="微软雅黑" panose="020B0503020204020204" pitchFamily="34" charset="-122"/>
                  <a:ea typeface="微软雅黑" panose="020B0503020204020204" pitchFamily="34" charset="-122"/>
                </a:rPr>
                <a:t>RGB Image</a:t>
              </a:r>
              <a:endParaRPr lang="zh-CN" altLang="en-US" sz="1400" b="1" i="1"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28" name="矩形 27">
              <a:extLst>
                <a:ext uri="{FF2B5EF4-FFF2-40B4-BE49-F238E27FC236}">
                  <a16:creationId xmlns:a16="http://schemas.microsoft.com/office/drawing/2014/main" id="{081CC96F-C027-449F-B48E-D71EC2BBADCA}"/>
                </a:ext>
              </a:extLst>
            </p:cNvPr>
            <p:cNvSpPr>
              <a:spLocks/>
            </p:cNvSpPr>
            <p:nvPr/>
          </p:nvSpPr>
          <p:spPr>
            <a:xfrm>
              <a:off x="7986161" y="4182011"/>
              <a:ext cx="2161010" cy="284693"/>
            </a:xfrm>
            <a:prstGeom prst="rect">
              <a:avLst/>
            </a:prstGeom>
          </p:spPr>
          <p:txBody>
            <a:bodyPr wrap="square">
              <a:spAutoFit/>
            </a:bodyPr>
            <a:lstStyle/>
            <a:p>
              <a:pPr algn="ctr" defTabSz="457200">
                <a:lnSpc>
                  <a:spcPts val="1500"/>
                </a:lnSpc>
              </a:pPr>
              <a:r>
                <a:rPr lang="en-US" altLang="zh-CN" sz="1400" b="1" dirty="0">
                  <a:solidFill>
                    <a:srgbClr val="3376AD"/>
                  </a:solidFill>
                  <a:latin typeface="微软雅黑" panose="020B0503020204020204" pitchFamily="34" charset="-122"/>
                  <a:ea typeface="微软雅黑" panose="020B0503020204020204" pitchFamily="34" charset="-122"/>
                </a:rPr>
                <a:t>Depth Map</a:t>
              </a:r>
              <a:endParaRPr lang="zh-CN" altLang="en-US" sz="1400" b="1" i="1" dirty="0">
                <a:solidFill>
                  <a:srgbClr val="3376AD"/>
                </a:solidFill>
                <a:latin typeface="微软雅黑" panose="020B0503020204020204" pitchFamily="34" charset="-122"/>
                <a:ea typeface="微软雅黑" panose="020B0503020204020204" pitchFamily="34" charset="-122"/>
              </a:endParaRPr>
            </a:p>
          </p:txBody>
        </p:sp>
        <p:sp>
          <p:nvSpPr>
            <p:cNvPr id="29" name="矩形 28">
              <a:extLst>
                <a:ext uri="{FF2B5EF4-FFF2-40B4-BE49-F238E27FC236}">
                  <a16:creationId xmlns:a16="http://schemas.microsoft.com/office/drawing/2014/main" id="{A0E71078-B1E8-4A41-AEE1-A70979E4B1C2}"/>
                </a:ext>
              </a:extLst>
            </p:cNvPr>
            <p:cNvSpPr>
              <a:spLocks/>
            </p:cNvSpPr>
            <p:nvPr/>
          </p:nvSpPr>
          <p:spPr>
            <a:xfrm>
              <a:off x="6236218" y="3953777"/>
              <a:ext cx="2161010" cy="477054"/>
            </a:xfrm>
            <a:prstGeom prst="rect">
              <a:avLst/>
            </a:prstGeom>
          </p:spPr>
          <p:txBody>
            <a:bodyPr wrap="square">
              <a:spAutoFit/>
            </a:bodyPr>
            <a:lstStyle/>
            <a:p>
              <a:pPr algn="ctr" defTabSz="457200">
                <a:lnSpc>
                  <a:spcPts val="1500"/>
                </a:lnSpc>
              </a:pP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rPr>
                <a:t>Generator</a:t>
              </a:r>
            </a:p>
            <a:p>
              <a:pPr algn="ctr" defTabSz="457200">
                <a:lnSpc>
                  <a:spcPts val="1500"/>
                </a:lnSpc>
              </a:pP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rPr>
                <a:t>(DNN)</a:t>
              </a:r>
              <a:endParaRPr lang="zh-CN" altLang="en-US" sz="1400" b="1" i="1"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30" name="图片 29">
              <a:extLst>
                <a:ext uri="{FF2B5EF4-FFF2-40B4-BE49-F238E27FC236}">
                  <a16:creationId xmlns:a16="http://schemas.microsoft.com/office/drawing/2014/main" id="{0B9EBB1D-4AE5-4C95-A3D6-46145F39F29F}"/>
                </a:ext>
              </a:extLst>
            </p:cNvPr>
            <p:cNvPicPr>
              <a:picLocks noChangeAspect="1"/>
            </p:cNvPicPr>
            <p:nvPr/>
          </p:nvPicPr>
          <p:blipFill>
            <a:blip r:embed="rId15" cstate="print">
              <a:extLst>
                <a:ext uri="{BEBA8EAE-BF5A-486C-A8C5-ECC9F3942E4B}">
                  <a14:imgProps xmlns:a14="http://schemas.microsoft.com/office/drawing/2010/main">
                    <a14:imgLayer r:embed="rId16">
                      <a14:imgEffect>
                        <a14:backgroundRemoval t="9649" b="89693" l="9263" r="89792">
                          <a14:foregroundMark x1="49527" y1="20175" x2="49149" y2="20175"/>
                          <a14:foregroundMark x1="18526" y1="18202" x2="44423" y2="23904"/>
                          <a14:foregroundMark x1="44423" y1="23904" x2="55766" y2="21053"/>
                          <a14:foregroundMark x1="55766" y1="21053" x2="34026" y2="18860"/>
                          <a14:foregroundMark x1="34026" y1="18860" x2="59735" y2="22588"/>
                          <a14:foregroundMark x1="89036" y1="67325" x2="89036" y2="72368"/>
                          <a14:foregroundMark x1="89414" y1="74561" x2="82231" y2="79825"/>
                          <a14:foregroundMark x1="89981" y1="76316" x2="81285" y2="81798"/>
                          <a14:foregroundMark x1="81285" y1="81798" x2="67486" y2="84868"/>
                          <a14:foregroundMark x1="89414" y1="76316" x2="83554" y2="81360"/>
                          <a14:foregroundMark x1="84688" y1="81798" x2="89792" y2="78509"/>
                          <a14:foregroundMark x1="89792" y1="78509" x2="81474" y2="83553"/>
                          <a14:foregroundMark x1="24764" y1="82237" x2="14934" y2="77632"/>
                          <a14:foregroundMark x1="14934" y1="77632" x2="11153" y2="71711"/>
                          <a14:foregroundMark x1="10019" y1="72149" x2="15501" y2="81579"/>
                          <a14:foregroundMark x1="15501" y1="81579" x2="22117" y2="83991"/>
                          <a14:foregroundMark x1="25142" y1="83991" x2="23251" y2="83114"/>
                          <a14:foregroundMark x1="27410" y1="84211" x2="23251" y2="82895"/>
                          <a14:foregroundMark x1="10586" y1="69079" x2="12476" y2="80263"/>
                          <a14:foregroundMark x1="12476" y1="80263" x2="12665" y2="80263"/>
                          <a14:foregroundMark x1="12665" y1="80482" x2="9830" y2="75439"/>
                          <a14:foregroundMark x1="9452" y1="73465" x2="12476" y2="81140"/>
                          <a14:foregroundMark x1="16068" y1="82018" x2="10019" y2="77632"/>
                          <a14:foregroundMark x1="9641" y1="76974" x2="9641" y2="76974"/>
                          <a14:foregroundMark x1="9641" y1="76974" x2="9641" y2="76974"/>
                          <a14:foregroundMark x1="9641" y1="76974" x2="9641" y2="76974"/>
                          <a14:foregroundMark x1="9830" y1="77632" x2="9830" y2="77632"/>
                          <a14:foregroundMark x1="9263" y1="77851" x2="9452" y2="78289"/>
                          <a14:foregroundMark x1="9641" y1="78509" x2="10019" y2="78728"/>
                          <a14:foregroundMark x1="10019" y1="78728" x2="10019" y2="78728"/>
                          <a14:foregroundMark x1="10397" y1="79386" x2="11342" y2="80702"/>
                          <a14:foregroundMark x1="11342" y1="80702" x2="11342" y2="80702"/>
                          <a14:foregroundMark x1="11720" y1="80702" x2="11720" y2="80702"/>
                          <a14:foregroundMark x1="9263" y1="75000" x2="9263" y2="75877"/>
                          <a14:foregroundMark x1="9263" y1="75877" x2="9263" y2="75877"/>
                        </a14:backgroundRemoval>
                      </a14:imgEffect>
                    </a14:imgLayer>
                  </a14:imgProps>
                </a:ext>
                <a:ext uri="{28A0092B-C50C-407E-A947-70E740481C1C}">
                  <a14:useLocalDpi xmlns:a14="http://schemas.microsoft.com/office/drawing/2010/main" val="0"/>
                </a:ext>
              </a:extLst>
            </a:blip>
            <a:stretch>
              <a:fillRect/>
            </a:stretch>
          </p:blipFill>
          <p:spPr>
            <a:xfrm>
              <a:off x="4648270" y="2247266"/>
              <a:ext cx="428754" cy="369588"/>
            </a:xfrm>
            <a:prstGeom prst="rect">
              <a:avLst/>
            </a:prstGeom>
            <a:ln>
              <a:noFill/>
            </a:ln>
            <a:effectLst>
              <a:outerShdw blurRad="76200" dist="25400" dir="2700000" sx="101000" sy="101000" algn="tl" rotWithShape="0">
                <a:prstClr val="black">
                  <a:alpha val="40000"/>
                </a:prstClr>
              </a:outerShdw>
            </a:effectLst>
          </p:spPr>
        </p:pic>
        <p:pic>
          <p:nvPicPr>
            <p:cNvPr id="31" name="图片 30">
              <a:extLst>
                <a:ext uri="{FF2B5EF4-FFF2-40B4-BE49-F238E27FC236}">
                  <a16:creationId xmlns:a16="http://schemas.microsoft.com/office/drawing/2014/main" id="{6BD6BA81-AE36-457F-BF4C-143EDC95AD43}"/>
                </a:ext>
              </a:extLst>
            </p:cNvPr>
            <p:cNvPicPr>
              <a:picLocks noChangeAspect="1"/>
            </p:cNvPicPr>
            <p:nvPr/>
          </p:nvPicPr>
          <p:blipFill>
            <a:blip r:embed="rId17" cstate="print">
              <a:extLst>
                <a:ext uri="{BEBA8EAE-BF5A-486C-A8C5-ECC9F3942E4B}">
                  <a14:imgProps xmlns:a14="http://schemas.microsoft.com/office/drawing/2010/main">
                    <a14:imgLayer r:embed="rId18">
                      <a14:imgEffect>
                        <a14:backgroundRemoval t="4524" b="96667" l="10000" r="92432">
                          <a14:foregroundMark x1="19189" y1="9762" x2="26216" y2="9524"/>
                          <a14:foregroundMark x1="22432" y1="5714" x2="19730" y2="4524"/>
                          <a14:foregroundMark x1="45405" y1="85476" x2="36660" y2="90008"/>
                          <a14:foregroundMark x1="37800" y1="91894" x2="38108" y2="92619"/>
                          <a14:foregroundMark x1="37482" y1="91148" x2="37765" y2="91813"/>
                          <a14:foregroundMark x1="14865" y1="81667" x2="26723" y2="89998"/>
                          <a14:foregroundMark x1="91081" y1="33571" x2="92432" y2="34762"/>
                          <a14:foregroundMark x1="40541" y1="9524" x2="43784" y2="10714"/>
                          <a14:foregroundMark x1="55405" y1="15714" x2="44324" y2="13333"/>
                          <a14:foregroundMark x1="54865" y1="15714" x2="47027" y2="12619"/>
                          <a14:foregroundMark x1="67568" y1="21190" x2="45946" y2="14524"/>
                          <a14:foregroundMark x1="67568" y1="20000" x2="41081" y2="11667"/>
                          <a14:foregroundMark x1="68378" y1="21905" x2="40000" y2="10000"/>
                          <a14:foregroundMark x1="68649" y1="20952" x2="44054" y2="11905"/>
                          <a14:foregroundMark x1="67297" y1="21667" x2="37297" y2="12143"/>
                          <a14:foregroundMark x1="63514" y1="19762" x2="65405" y2="20714"/>
                          <a14:foregroundMark x1="62703" y1="19524" x2="57027" y2="16190"/>
                          <a14:backgroundMark x1="37297" y1="96429" x2="36783" y2="96218"/>
                          <a14:backgroundMark x1="36216" y1="96905" x2="36022" y2="96820"/>
                          <a14:backgroundMark x1="13798" y1="82511" x2="10000" y2="79524"/>
                          <a14:backgroundMark x1="35946" y1="98095" x2="24865" y2="93333"/>
                          <a14:backgroundMark x1="35135" y1="96667" x2="33243" y2="95714"/>
                          <a14:backgroundMark x1="36486" y1="98095" x2="34595" y2="97381"/>
                          <a14:backgroundMark x1="34595" y1="96905" x2="34595" y2="96905"/>
                          <a14:backgroundMark x1="35946" y1="96905" x2="35676" y2="96905"/>
                          <a14:backgroundMark x1="35676" y1="96905" x2="35676" y2="96905"/>
                          <a14:backgroundMark x1="35135" y1="96905" x2="35135" y2="96905"/>
                          <a14:backgroundMark x1="35135" y1="96905" x2="35135" y2="96905"/>
                          <a14:backgroundMark x1="35135" y1="96905" x2="35135" y2="96905"/>
                          <a14:backgroundMark x1="35135" y1="96905" x2="35135" y2="96905"/>
                          <a14:backgroundMark x1="35135" y1="96905" x2="35135" y2="96905"/>
                          <a14:backgroundMark x1="34595" y1="96190" x2="34595" y2="96667"/>
                          <a14:backgroundMark x1="35135" y1="96905" x2="36216" y2="97143"/>
                          <a14:backgroundMark x1="35405" y1="97381" x2="35676" y2="96905"/>
                          <a14:backgroundMark x1="34865" y1="97381" x2="32432" y2="96190"/>
                          <a14:backgroundMark x1="35135" y1="97143" x2="33784" y2="95714"/>
                          <a14:backgroundMark x1="35946" y1="97381" x2="33784" y2="96429"/>
                          <a14:backgroundMark x1="36486" y1="97381" x2="33514" y2="96190"/>
                          <a14:backgroundMark x1="37297" y1="97857" x2="33243" y2="95714"/>
                        </a14:backgroundRemoval>
                      </a14:imgEffect>
                      <a14:imgEffect>
                        <a14:sharpenSoften amount="-48000"/>
                      </a14:imgEffect>
                    </a14:imgLayer>
                  </a14:imgProps>
                </a:ext>
                <a:ext uri="{28A0092B-C50C-407E-A947-70E740481C1C}">
                  <a14:useLocalDpi xmlns:a14="http://schemas.microsoft.com/office/drawing/2010/main" val="0"/>
                </a:ext>
              </a:extLst>
            </a:blip>
            <a:stretch>
              <a:fillRect/>
            </a:stretch>
          </p:blipFill>
          <p:spPr>
            <a:xfrm flipH="1">
              <a:off x="4647445" y="3786478"/>
              <a:ext cx="341802" cy="387991"/>
            </a:xfrm>
            <a:prstGeom prst="rect">
              <a:avLst/>
            </a:prstGeom>
            <a:ln>
              <a:noFill/>
            </a:ln>
            <a:effectLst>
              <a:outerShdw blurRad="76200" dist="25400" dir="2700000" sx="101000" sy="101000" algn="tl" rotWithShape="0">
                <a:prstClr val="black">
                  <a:alpha val="40000"/>
                </a:prstClr>
              </a:outerShdw>
            </a:effectLst>
          </p:spPr>
        </p:pic>
        <p:sp>
          <p:nvSpPr>
            <p:cNvPr id="32" name="矩形 31">
              <a:extLst>
                <a:ext uri="{FF2B5EF4-FFF2-40B4-BE49-F238E27FC236}">
                  <a16:creationId xmlns:a16="http://schemas.microsoft.com/office/drawing/2014/main" id="{F29ECAD2-8805-49F3-BD6A-AEC161A4ED2C}"/>
                </a:ext>
              </a:extLst>
            </p:cNvPr>
            <p:cNvSpPr/>
            <p:nvPr/>
          </p:nvSpPr>
          <p:spPr>
            <a:xfrm>
              <a:off x="6588224" y="2225585"/>
              <a:ext cx="1926810" cy="738664"/>
            </a:xfrm>
            <a:prstGeom prst="rect">
              <a:avLst/>
            </a:prstGeom>
          </p:spPr>
          <p:txBody>
            <a:bodyPr wrap="none">
              <a:spAutoFit/>
            </a:bodyPr>
            <a:lstStyle/>
            <a:p>
              <a:r>
                <a:rPr lang="en-US" altLang="zh-CN" sz="1400" dirty="0">
                  <a:latin typeface="Merriweather" panose="00000500000000000000" pitchFamily="2" charset="0"/>
                  <a:ea typeface="微软雅黑" panose="020B0503020204020204" pitchFamily="34" charset="-122"/>
                </a:rPr>
                <a:t>Sparse2Dense (ICRA’18)</a:t>
              </a:r>
            </a:p>
            <a:p>
              <a:r>
                <a:rPr lang="en-US" altLang="zh-CN" sz="1400" dirty="0" err="1">
                  <a:latin typeface="Merriweather" panose="00000500000000000000" pitchFamily="2" charset="0"/>
                  <a:ea typeface="微软雅黑" panose="020B0503020204020204" pitchFamily="34" charset="-122"/>
                </a:rPr>
                <a:t>DeepLiDAR</a:t>
              </a:r>
              <a:r>
                <a:rPr lang="en-US" altLang="zh-CN" sz="1400" dirty="0">
                  <a:latin typeface="Merriweather" panose="00000500000000000000" pitchFamily="2" charset="0"/>
                  <a:ea typeface="微软雅黑" panose="020B0503020204020204" pitchFamily="34" charset="-122"/>
                </a:rPr>
                <a:t> (CVPR’19)</a:t>
              </a:r>
              <a:endParaRPr lang="zh-CN" altLang="en-US" sz="1400" dirty="0">
                <a:latin typeface="Merriweather" panose="00000500000000000000" pitchFamily="2" charset="0"/>
                <a:ea typeface="微软雅黑" panose="020B0503020204020204" pitchFamily="34" charset="-122"/>
              </a:endParaRPr>
            </a:p>
            <a:p>
              <a:r>
                <a:rPr lang="en-US" altLang="zh-CN" sz="1400" dirty="0">
                  <a:latin typeface="Merriweather" panose="00000500000000000000" pitchFamily="2" charset="0"/>
                  <a:ea typeface="微软雅黑" panose="020B0503020204020204" pitchFamily="34" charset="-122"/>
                </a:rPr>
                <a:t>DenseLiDAR (RAL’21)</a:t>
              </a:r>
              <a:endParaRPr lang="zh-CN" altLang="en-US" sz="1400" dirty="0">
                <a:latin typeface="Merriweather" panose="00000500000000000000" pitchFamily="2" charset="0"/>
                <a:ea typeface="微软雅黑" panose="020B0503020204020204" pitchFamily="34" charset="-122"/>
              </a:endParaRPr>
            </a:p>
          </p:txBody>
        </p:sp>
        <p:sp>
          <p:nvSpPr>
            <p:cNvPr id="33" name="矩形 32">
              <a:extLst>
                <a:ext uri="{FF2B5EF4-FFF2-40B4-BE49-F238E27FC236}">
                  <a16:creationId xmlns:a16="http://schemas.microsoft.com/office/drawing/2014/main" id="{A920686A-F664-4F94-9286-E97C3C135F6D}"/>
                </a:ext>
              </a:extLst>
            </p:cNvPr>
            <p:cNvSpPr/>
            <p:nvPr/>
          </p:nvSpPr>
          <p:spPr>
            <a:xfrm>
              <a:off x="6589899" y="4427124"/>
              <a:ext cx="1634550" cy="738664"/>
            </a:xfrm>
            <a:prstGeom prst="rect">
              <a:avLst/>
            </a:prstGeom>
          </p:spPr>
          <p:txBody>
            <a:bodyPr wrap="none">
              <a:spAutoFit/>
            </a:bodyPr>
            <a:lstStyle/>
            <a:p>
              <a:r>
                <a:rPr lang="en-US" altLang="zh-CN" sz="1400" dirty="0">
                  <a:latin typeface="Merriweather" panose="00000500000000000000" pitchFamily="2" charset="0"/>
                  <a:ea typeface="微软雅黑" panose="020B0503020204020204" pitchFamily="34" charset="-122"/>
                </a:rPr>
                <a:t>Self-S2D (ICAR’19)</a:t>
              </a:r>
            </a:p>
            <a:p>
              <a:r>
                <a:rPr lang="en-US" altLang="zh-CN" sz="1400" dirty="0">
                  <a:latin typeface="Merriweather" panose="00000500000000000000" pitchFamily="2" charset="0"/>
                  <a:ea typeface="微软雅黑" panose="020B0503020204020204" pitchFamily="34" charset="-122"/>
                </a:rPr>
                <a:t>Self-VLO (WACV’21)</a:t>
              </a:r>
            </a:p>
            <a:p>
              <a:r>
                <a:rPr lang="en-US" altLang="zh-CN" sz="1400" dirty="0">
                  <a:latin typeface="Merriweather" panose="00000500000000000000" pitchFamily="2" charset="0"/>
                  <a:ea typeface="微软雅黑" panose="020B0503020204020204" pitchFamily="34" charset="-122"/>
                </a:rPr>
                <a:t>……..</a:t>
              </a:r>
              <a:endParaRPr lang="zh-CN" altLang="en-US" sz="1400" dirty="0">
                <a:latin typeface="Merriweather" panose="00000500000000000000" pitchFamily="2" charset="0"/>
                <a:ea typeface="微软雅黑" panose="020B0503020204020204" pitchFamily="34" charset="-122"/>
              </a:endParaRPr>
            </a:p>
          </p:txBody>
        </p:sp>
      </p:grpSp>
      <p:sp>
        <p:nvSpPr>
          <p:cNvPr id="39" name="灯片编号占位符 3">
            <a:extLst>
              <a:ext uri="{FF2B5EF4-FFF2-40B4-BE49-F238E27FC236}">
                <a16:creationId xmlns:a16="http://schemas.microsoft.com/office/drawing/2014/main" id="{378B7204-033F-49CE-902C-E2B54AA66DB2}"/>
              </a:ext>
            </a:extLst>
          </p:cNvPr>
          <p:cNvSpPr txBox="1">
            <a:spLocks/>
          </p:cNvSpPr>
          <p:nvPr/>
        </p:nvSpPr>
        <p:spPr>
          <a:xfrm>
            <a:off x="9011840" y="6381328"/>
            <a:ext cx="2844800" cy="476250"/>
          </a:xfrm>
          <a:prstGeom prst="rect">
            <a:avLst/>
          </a:prstGeom>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a:fld id="{87AB51E9-348C-4DC8-84CE-839F8B9DCC07}" type="slidenum">
              <a:rPr lang="en-US" altLang="zh-CN" sz="1400" smtClean="0">
                <a:latin typeface="Calibri" panose="020F0502020204030204" pitchFamily="34" charset="0"/>
                <a:ea typeface="宋体" panose="02010600030101010101" charset="-122"/>
              </a:rPr>
              <a:pPr algn="r"/>
              <a:t>3</a:t>
            </a:fld>
            <a:endParaRPr lang="en-US" altLang="zh-CN" sz="1400" dirty="0">
              <a:latin typeface="Calibri" panose="020F0502020204030204" pitchFamily="34" charset="0"/>
              <a:ea typeface="宋体" panose="02010600030101010101" charset="-122"/>
            </a:endParaRPr>
          </a:p>
        </p:txBody>
      </p:sp>
    </p:spTree>
    <p:extLst>
      <p:ext uri="{BB962C8B-B14F-4D97-AF65-F5344CB8AC3E}">
        <p14:creationId xmlns:p14="http://schemas.microsoft.com/office/powerpoint/2010/main" val="37081554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11200" y="274638"/>
            <a:ext cx="10871200" cy="1020762"/>
          </a:xfrm>
        </p:spPr>
        <p:txBody>
          <a:bodyPr/>
          <a:lstStyle/>
          <a:p>
            <a:r>
              <a:rPr lang="en-US" altLang="zh-CN" sz="4000" dirty="0">
                <a:latin typeface="Comic Sans MS" panose="030F0702030302020204" pitchFamily="66" charset="0"/>
              </a:rPr>
              <a:t>Different types of LiDAR</a:t>
            </a:r>
            <a:endParaRPr lang="zh-CN" altLang="en-US" sz="4000" dirty="0">
              <a:latin typeface="Comic Sans MS" panose="030F0702030302020204" pitchFamily="66" charset="0"/>
            </a:endParaRPr>
          </a:p>
        </p:txBody>
      </p:sp>
      <p:pic>
        <p:nvPicPr>
          <p:cNvPr id="7" name="图片 6">
            <a:extLst>
              <a:ext uri="{FF2B5EF4-FFF2-40B4-BE49-F238E27FC236}">
                <a16:creationId xmlns:a16="http://schemas.microsoft.com/office/drawing/2014/main" id="{6960FE5E-146B-4BA7-B7FC-96499FA761F8}"/>
              </a:ext>
            </a:extLst>
          </p:cNvPr>
          <p:cNvPicPr>
            <a:picLocks noChangeAspect="1"/>
          </p:cNvPicPr>
          <p:nvPr/>
        </p:nvPicPr>
        <p:blipFill>
          <a:blip r:embed="rId7"/>
          <a:stretch>
            <a:fillRect/>
          </a:stretch>
        </p:blipFill>
        <p:spPr>
          <a:xfrm>
            <a:off x="2279578" y="1222139"/>
            <a:ext cx="7863885" cy="4668781"/>
          </a:xfrm>
          <a:prstGeom prst="rect">
            <a:avLst/>
          </a:prstGeom>
        </p:spPr>
      </p:pic>
      <p:sp>
        <p:nvSpPr>
          <p:cNvPr id="129" name="文本框 128">
            <a:extLst>
              <a:ext uri="{FF2B5EF4-FFF2-40B4-BE49-F238E27FC236}">
                <a16:creationId xmlns:a16="http://schemas.microsoft.com/office/drawing/2014/main" id="{DFF2D70B-08E3-44BA-92EC-F2D143486787}"/>
              </a:ext>
            </a:extLst>
          </p:cNvPr>
          <p:cNvSpPr txBox="1"/>
          <p:nvPr/>
        </p:nvSpPr>
        <p:spPr>
          <a:xfrm>
            <a:off x="711200" y="1340768"/>
            <a:ext cx="4160664" cy="807401"/>
          </a:xfrm>
          <a:prstGeom prst="rect">
            <a:avLst/>
          </a:prstGeom>
          <a:noFill/>
        </p:spPr>
        <p:txBody>
          <a:bodyPr wrap="square" rtlCol="0">
            <a:spAutoFit/>
          </a:bodyPr>
          <a:lstStyle/>
          <a:p>
            <a:pPr marL="342900" indent="-342900">
              <a:buFont typeface="Wingdings" panose="05000000000000000000" pitchFamily="2" charset="2"/>
              <a:buChar char="l"/>
            </a:pP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Mechanical spinning LiDAR: </a:t>
            </a:r>
          </a:p>
          <a:p>
            <a:pPr>
              <a:lnSpc>
                <a:spcPct val="150000"/>
              </a:lnSpc>
            </a:pP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rPr>
              <a:t> --Velodyne VLP-16</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000" b="1" dirty="0">
                <a:solidFill>
                  <a:srgbClr val="EA4A54"/>
                </a:solidFill>
                <a:latin typeface="微软雅黑" panose="020B0503020204020204" pitchFamily="34" charset="-122"/>
                <a:ea typeface="微软雅黑" panose="020B0503020204020204" pitchFamily="34" charset="-122"/>
              </a:rPr>
              <a:t>$4,000</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130" name="VLP">
            <a:hlinkClick r:id="" action="ppaction://media"/>
            <a:extLst>
              <a:ext uri="{FF2B5EF4-FFF2-40B4-BE49-F238E27FC236}">
                <a16:creationId xmlns:a16="http://schemas.microsoft.com/office/drawing/2014/main" id="{A71EF20E-F478-447C-8D78-B538C0EA9327}"/>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192344" y="3356992"/>
            <a:ext cx="2718409" cy="2242721"/>
          </a:xfrm>
          <a:prstGeom prst="ellipse">
            <a:avLst/>
          </a:prstGeom>
          <a:ln>
            <a:noFill/>
          </a:ln>
          <a:effectLst>
            <a:softEdge rad="112500"/>
          </a:effectLst>
        </p:spPr>
      </p:pic>
      <p:pic>
        <p:nvPicPr>
          <p:cNvPr id="131" name="livox">
            <a:hlinkClick r:id="" action="ppaction://media"/>
            <a:extLst>
              <a:ext uri="{FF2B5EF4-FFF2-40B4-BE49-F238E27FC236}">
                <a16:creationId xmlns:a16="http://schemas.microsoft.com/office/drawing/2014/main" id="{A173F6C2-ACDC-4B00-A02C-AAB09D9F6809}"/>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6816080" y="4573801"/>
            <a:ext cx="2563388" cy="2138668"/>
          </a:xfrm>
          <a:prstGeom prst="ellipse">
            <a:avLst/>
          </a:prstGeom>
          <a:ln>
            <a:noFill/>
          </a:ln>
          <a:effectLst>
            <a:softEdge rad="112500"/>
          </a:effectLst>
        </p:spPr>
      </p:pic>
      <p:sp>
        <p:nvSpPr>
          <p:cNvPr id="10" name="矩形 9">
            <a:extLst>
              <a:ext uri="{FF2B5EF4-FFF2-40B4-BE49-F238E27FC236}">
                <a16:creationId xmlns:a16="http://schemas.microsoft.com/office/drawing/2014/main" id="{874EBE72-2D4F-4AD3-B64A-D087A552673D}"/>
              </a:ext>
            </a:extLst>
          </p:cNvPr>
          <p:cNvSpPr/>
          <p:nvPr/>
        </p:nvSpPr>
        <p:spPr>
          <a:xfrm>
            <a:off x="711200" y="5157192"/>
            <a:ext cx="3152552" cy="861774"/>
          </a:xfrm>
          <a:prstGeom prst="rect">
            <a:avLst/>
          </a:prstGeom>
        </p:spPr>
        <p:txBody>
          <a:bodyPr wrap="square">
            <a:spAutoFit/>
          </a:bodyPr>
          <a:lstStyle/>
          <a:p>
            <a:pPr marL="342900" indent="-342900">
              <a:lnSpc>
                <a:spcPct val="150000"/>
              </a:lnSpc>
              <a:buFont typeface="Wingdings" panose="05000000000000000000" pitchFamily="2" charset="2"/>
              <a:buChar char="l"/>
            </a:pP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Solid-state LiDAR: </a:t>
            </a:r>
          </a:p>
          <a:p>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rPr>
              <a:t> --Livox Mid-40</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000" b="1" dirty="0">
                <a:solidFill>
                  <a:srgbClr val="0CA1C9"/>
                </a:solidFill>
                <a:latin typeface="微软雅黑" panose="020B0503020204020204" pitchFamily="34" charset="-122"/>
                <a:ea typeface="微软雅黑" panose="020B0503020204020204" pitchFamily="34" charset="-122"/>
              </a:rPr>
              <a:t>$500</a:t>
            </a:r>
            <a:endParaRPr lang="en-US" altLang="zh-CN" sz="2000" dirty="0">
              <a:solidFill>
                <a:srgbClr val="0CA1C9"/>
              </a:solidFill>
              <a:latin typeface="微软雅黑" panose="020B0503020204020204" pitchFamily="34" charset="-122"/>
              <a:ea typeface="微软雅黑" panose="020B0503020204020204" pitchFamily="34" charset="-122"/>
            </a:endParaRPr>
          </a:p>
        </p:txBody>
      </p:sp>
      <p:sp>
        <p:nvSpPr>
          <p:cNvPr id="132" name="灯片编号占位符 3">
            <a:extLst>
              <a:ext uri="{FF2B5EF4-FFF2-40B4-BE49-F238E27FC236}">
                <a16:creationId xmlns:a16="http://schemas.microsoft.com/office/drawing/2014/main" id="{1C46CD2B-FC8F-42B3-862F-19DE74B7D07F}"/>
              </a:ext>
            </a:extLst>
          </p:cNvPr>
          <p:cNvSpPr txBox="1">
            <a:spLocks/>
          </p:cNvSpPr>
          <p:nvPr/>
        </p:nvSpPr>
        <p:spPr>
          <a:xfrm>
            <a:off x="9011840" y="6381328"/>
            <a:ext cx="2844800" cy="476250"/>
          </a:xfrm>
          <a:prstGeom prst="rect">
            <a:avLst/>
          </a:prstGeom>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a:fld id="{87AB51E9-348C-4DC8-84CE-839F8B9DCC07}" type="slidenum">
              <a:rPr lang="en-US" altLang="zh-CN" sz="1400" smtClean="0">
                <a:latin typeface="Calibri" panose="020F0502020204030204" pitchFamily="34" charset="0"/>
                <a:ea typeface="宋体" panose="02010600030101010101" charset="-122"/>
              </a:rPr>
              <a:pPr algn="r"/>
              <a:t>4</a:t>
            </a:fld>
            <a:endParaRPr lang="en-US" altLang="zh-CN" sz="1400" dirty="0">
              <a:latin typeface="Calibri" panose="020F0502020204030204" pitchFamily="34" charset="0"/>
              <a:ea typeface="宋体" panose="02010600030101010101" charset="-122"/>
            </a:endParaRPr>
          </a:p>
        </p:txBody>
      </p:sp>
    </p:spTree>
    <p:extLst>
      <p:ext uri="{BB962C8B-B14F-4D97-AF65-F5344CB8AC3E}">
        <p14:creationId xmlns:p14="http://schemas.microsoft.com/office/powerpoint/2010/main" val="27859084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50" fill="hold"/>
                                        <p:tgtEl>
                                          <p:spTgt spid="130"/>
                                        </p:tgtEl>
                                      </p:cBhvr>
                                    </p:cmd>
                                  </p:childTnLst>
                                </p:cTn>
                              </p:par>
                              <p:par>
                                <p:cTn id="7" presetID="1" presetClass="mediacall" presetSubtype="0" fill="hold" nodeType="withEffect">
                                  <p:stCondLst>
                                    <p:cond delay="0"/>
                                  </p:stCondLst>
                                  <p:childTnLst>
                                    <p:cmd type="call" cmd="playFrom(0.0)">
                                      <p:cBhvr>
                                        <p:cTn id="8" dur="6500" fill="hold"/>
                                        <p:tgtEl>
                                          <p:spTgt spid="13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30"/>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withEffect">
                                  <p:stCondLst>
                                    <p:cond delay="0"/>
                                  </p:stCondLst>
                                  <p:childTnLst>
                                    <p:cmd type="call" cmd="togglePause">
                                      <p:cBhvr>
                                        <p:cTn id="13" dur="1" fill="hold"/>
                                        <p:tgtEl>
                                          <p:spTgt spid="130"/>
                                        </p:tgtEl>
                                      </p:cBhvr>
                                    </p:cmd>
                                  </p:childTnLst>
                                </p:cTn>
                              </p:par>
                            </p:childTnLst>
                          </p:cTn>
                        </p:par>
                      </p:childTnLst>
                    </p:cTn>
                  </p:par>
                </p:childTnLst>
              </p:cTn>
              <p:nextCondLst>
                <p:cond evt="onClick" delay="0">
                  <p:tgtEl>
                    <p:spTgt spid="130"/>
                  </p:tgtEl>
                </p:cond>
              </p:nextCondLst>
            </p:seq>
            <p:seq concurrent="1" nextAc="seek">
              <p:cTn id="14" restart="whenNotActive" fill="hold" evtFilter="cancelBubble" nodeType="interactiveSeq">
                <p:stCondLst>
                  <p:cond evt="onClick" delay="0">
                    <p:tgtEl>
                      <p:spTgt spid="131"/>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withEffect">
                                  <p:stCondLst>
                                    <p:cond delay="0"/>
                                  </p:stCondLst>
                                  <p:childTnLst>
                                    <p:cmd type="call" cmd="togglePause">
                                      <p:cBhvr>
                                        <p:cTn id="18" dur="1" fill="hold"/>
                                        <p:tgtEl>
                                          <p:spTgt spid="131"/>
                                        </p:tgtEl>
                                      </p:cBhvr>
                                    </p:cmd>
                                  </p:childTnLst>
                                </p:cTn>
                              </p:par>
                            </p:childTnLst>
                          </p:cTn>
                        </p:par>
                      </p:childTnLst>
                    </p:cTn>
                  </p:par>
                </p:childTnLst>
              </p:cTn>
              <p:nextCondLst>
                <p:cond evt="onClick" delay="0">
                  <p:tgtEl>
                    <p:spTgt spid="131"/>
                  </p:tgtEl>
                </p:cond>
              </p:nextCondLst>
            </p:seq>
            <p:video>
              <p:cMediaNode vol="80000">
                <p:cTn id="19" repeatCount="indefinite" fill="hold" display="0">
                  <p:stCondLst>
                    <p:cond delay="indefinite"/>
                  </p:stCondLst>
                </p:cTn>
                <p:tgtEl>
                  <p:spTgt spid="130"/>
                </p:tgtEl>
              </p:cMediaNode>
            </p:video>
            <p:video>
              <p:cMediaNode vol="80000">
                <p:cTn id="20" repeatCount="indefinite" fill="hold" display="0">
                  <p:stCondLst>
                    <p:cond delay="indefinite"/>
                  </p:stCondLst>
                </p:cTn>
                <p:tgtEl>
                  <p:spTgt spid="131"/>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11200" y="274638"/>
            <a:ext cx="10871200" cy="1020762"/>
          </a:xfrm>
        </p:spPr>
        <p:txBody>
          <a:bodyPr/>
          <a:lstStyle/>
          <a:p>
            <a:r>
              <a:rPr lang="en-US" altLang="zh-CN" sz="4000" dirty="0">
                <a:latin typeface="Comic Sans MS" panose="030F0702030302020204" pitchFamily="66" charset="0"/>
              </a:rPr>
              <a:t>Related Work</a:t>
            </a:r>
            <a:endParaRPr lang="zh-CN" altLang="en-US" sz="4000" dirty="0">
              <a:latin typeface="Comic Sans MS" panose="030F0702030302020204" pitchFamily="66" charset="0"/>
            </a:endParaRPr>
          </a:p>
        </p:txBody>
      </p:sp>
      <p:pic>
        <p:nvPicPr>
          <p:cNvPr id="87" name="图片 86">
            <a:extLst>
              <a:ext uri="{FF2B5EF4-FFF2-40B4-BE49-F238E27FC236}">
                <a16:creationId xmlns:a16="http://schemas.microsoft.com/office/drawing/2014/main" id="{F3467951-103F-4F53-9CCD-DA7C1B1C0977}"/>
              </a:ext>
            </a:extLst>
          </p:cNvPr>
          <p:cNvPicPr>
            <a:picLocks/>
          </p:cNvPicPr>
          <p:nvPr/>
        </p:nvPicPr>
        <p:blipFill>
          <a:blip r:embed="rId3"/>
          <a:stretch>
            <a:fillRect/>
          </a:stretch>
        </p:blipFill>
        <p:spPr>
          <a:xfrm>
            <a:off x="4351352" y="3718305"/>
            <a:ext cx="1702800" cy="936000"/>
          </a:xfrm>
          <a:prstGeom prst="rect">
            <a:avLst/>
          </a:prstGeom>
          <a:ln w="22225">
            <a:solidFill>
              <a:srgbClr val="3376AD"/>
            </a:solidFill>
            <a:prstDash val="solid"/>
          </a:ln>
        </p:spPr>
      </p:pic>
      <p:pic>
        <p:nvPicPr>
          <p:cNvPr id="88" name="图片 87">
            <a:extLst>
              <a:ext uri="{FF2B5EF4-FFF2-40B4-BE49-F238E27FC236}">
                <a16:creationId xmlns:a16="http://schemas.microsoft.com/office/drawing/2014/main" id="{8EF45107-0737-4F24-8EF0-2C778C79C6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307" y="4256867"/>
            <a:ext cx="1702800" cy="936000"/>
          </a:xfrm>
          <a:prstGeom prst="rect">
            <a:avLst/>
          </a:prstGeom>
          <a:ln w="25400">
            <a:solidFill>
              <a:schemeClr val="bg2">
                <a:lumMod val="90000"/>
              </a:schemeClr>
            </a:solidFill>
          </a:ln>
        </p:spPr>
      </p:pic>
      <p:pic>
        <p:nvPicPr>
          <p:cNvPr id="89" name="图片 88">
            <a:extLst>
              <a:ext uri="{FF2B5EF4-FFF2-40B4-BE49-F238E27FC236}">
                <a16:creationId xmlns:a16="http://schemas.microsoft.com/office/drawing/2014/main" id="{0B369691-FA9B-465E-A058-BB2688CC8CE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 r="4851" b="5083"/>
          <a:stretch/>
        </p:blipFill>
        <p:spPr>
          <a:xfrm>
            <a:off x="316319" y="2004791"/>
            <a:ext cx="1706042" cy="936000"/>
          </a:xfrm>
          <a:prstGeom prst="rect">
            <a:avLst/>
          </a:prstGeom>
          <a:ln w="25400">
            <a:solidFill>
              <a:schemeClr val="bg2">
                <a:lumMod val="90000"/>
              </a:schemeClr>
            </a:solidFill>
          </a:ln>
        </p:spPr>
      </p:pic>
      <p:cxnSp>
        <p:nvCxnSpPr>
          <p:cNvPr id="90" name="直接连接符 89">
            <a:extLst>
              <a:ext uri="{FF2B5EF4-FFF2-40B4-BE49-F238E27FC236}">
                <a16:creationId xmlns:a16="http://schemas.microsoft.com/office/drawing/2014/main" id="{901D3179-3C6D-4BFA-A5D2-DDA2C409F0A5}"/>
              </a:ext>
            </a:extLst>
          </p:cNvPr>
          <p:cNvCxnSpPr>
            <a:cxnSpLocks/>
          </p:cNvCxnSpPr>
          <p:nvPr/>
        </p:nvCxnSpPr>
        <p:spPr>
          <a:xfrm>
            <a:off x="2148879" y="1430560"/>
            <a:ext cx="0" cy="4392000"/>
          </a:xfrm>
          <a:prstGeom prst="line">
            <a:avLst/>
          </a:prstGeom>
          <a:ln w="25400">
            <a:solidFill>
              <a:schemeClr val="tx1">
                <a:lumMod val="75000"/>
                <a:lumOff val="25000"/>
              </a:schemeClr>
            </a:solidFill>
            <a:prstDash val="sysDash"/>
            <a:tailEnd type="none"/>
          </a:ln>
        </p:spPr>
        <p:style>
          <a:lnRef idx="1">
            <a:schemeClr val="accent1"/>
          </a:lnRef>
          <a:fillRef idx="0">
            <a:schemeClr val="accent1"/>
          </a:fillRef>
          <a:effectRef idx="0">
            <a:schemeClr val="accent1"/>
          </a:effectRef>
          <a:fontRef idx="minor">
            <a:schemeClr val="tx1"/>
          </a:fontRef>
        </p:style>
      </p:cxnSp>
      <p:sp>
        <p:nvSpPr>
          <p:cNvPr id="91" name="矩形 90">
            <a:extLst>
              <a:ext uri="{FF2B5EF4-FFF2-40B4-BE49-F238E27FC236}">
                <a16:creationId xmlns:a16="http://schemas.microsoft.com/office/drawing/2014/main" id="{48617844-FB1F-492D-822F-3484EBE40DDA}"/>
              </a:ext>
            </a:extLst>
          </p:cNvPr>
          <p:cNvSpPr>
            <a:spLocks/>
          </p:cNvSpPr>
          <p:nvPr/>
        </p:nvSpPr>
        <p:spPr>
          <a:xfrm>
            <a:off x="358313" y="3036045"/>
            <a:ext cx="1632185" cy="285463"/>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lnSpc>
                <a:spcPts val="1500"/>
              </a:lnSpc>
            </a:pPr>
            <a:r>
              <a:rPr lang="en-US" altLang="zh-CN" sz="1600" b="1" dirty="0">
                <a:solidFill>
                  <a:schemeClr val="tx1">
                    <a:lumMod val="75000"/>
                    <a:lumOff val="25000"/>
                  </a:schemeClr>
                </a:solidFill>
                <a:latin typeface="微软雅黑" panose="020B0503020204020204" pitchFamily="34" charset="-122"/>
                <a:ea typeface="微软雅黑" panose="020B0503020204020204" pitchFamily="34" charset="-122"/>
              </a:rPr>
              <a:t>Static Scene</a:t>
            </a:r>
            <a:endParaRPr lang="zh-CN" altLang="en-US" sz="1600" b="1" i="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2" name="矩形 91">
            <a:extLst>
              <a:ext uri="{FF2B5EF4-FFF2-40B4-BE49-F238E27FC236}">
                <a16:creationId xmlns:a16="http://schemas.microsoft.com/office/drawing/2014/main" id="{004C961D-721F-48E6-ADD0-E39B6C21BCFF}"/>
              </a:ext>
            </a:extLst>
          </p:cNvPr>
          <p:cNvSpPr>
            <a:spLocks/>
          </p:cNvSpPr>
          <p:nvPr/>
        </p:nvSpPr>
        <p:spPr>
          <a:xfrm rot="16200000">
            <a:off x="1724037" y="1778873"/>
            <a:ext cx="1160902" cy="284693"/>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lnSpc>
                <a:spcPts val="1500"/>
              </a:lnSpc>
            </a:pPr>
            <a:r>
              <a:rPr lang="en-US" altLang="zh-CN" sz="1200" b="1" dirty="0">
                <a:solidFill>
                  <a:schemeClr val="tx1">
                    <a:lumMod val="75000"/>
                    <a:lumOff val="25000"/>
                  </a:schemeClr>
                </a:solidFill>
              </a:rPr>
              <a:t>Mid-40</a:t>
            </a:r>
            <a:endParaRPr lang="zh-CN" altLang="en-US" sz="1200" b="1" i="1" dirty="0">
              <a:solidFill>
                <a:schemeClr val="tx1">
                  <a:lumMod val="75000"/>
                  <a:lumOff val="25000"/>
                </a:schemeClr>
              </a:solidFill>
            </a:endParaRPr>
          </a:p>
        </p:txBody>
      </p:sp>
      <p:sp>
        <p:nvSpPr>
          <p:cNvPr id="93" name="矩形 92">
            <a:extLst>
              <a:ext uri="{FF2B5EF4-FFF2-40B4-BE49-F238E27FC236}">
                <a16:creationId xmlns:a16="http://schemas.microsoft.com/office/drawing/2014/main" id="{E9F26831-694B-4D6A-8170-353FC5C5EF47}"/>
              </a:ext>
            </a:extLst>
          </p:cNvPr>
          <p:cNvSpPr>
            <a:spLocks/>
          </p:cNvSpPr>
          <p:nvPr/>
        </p:nvSpPr>
        <p:spPr>
          <a:xfrm rot="16200000">
            <a:off x="1724037" y="2911448"/>
            <a:ext cx="1160902" cy="284693"/>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lnSpc>
                <a:spcPts val="1500"/>
              </a:lnSpc>
            </a:pPr>
            <a:r>
              <a:rPr lang="en-US" altLang="zh-CN" sz="1200" b="1" dirty="0">
                <a:solidFill>
                  <a:schemeClr val="tx1">
                    <a:lumMod val="75000"/>
                    <a:lumOff val="25000"/>
                  </a:schemeClr>
                </a:solidFill>
              </a:rPr>
              <a:t>VLP-16</a:t>
            </a:r>
            <a:endParaRPr lang="zh-CN" altLang="en-US" sz="1200" b="1" i="1" dirty="0">
              <a:solidFill>
                <a:schemeClr val="tx1">
                  <a:lumMod val="75000"/>
                  <a:lumOff val="25000"/>
                </a:schemeClr>
              </a:solidFill>
            </a:endParaRPr>
          </a:p>
        </p:txBody>
      </p:sp>
      <p:sp>
        <p:nvSpPr>
          <p:cNvPr id="94" name="矩形 93">
            <a:extLst>
              <a:ext uri="{FF2B5EF4-FFF2-40B4-BE49-F238E27FC236}">
                <a16:creationId xmlns:a16="http://schemas.microsoft.com/office/drawing/2014/main" id="{951EAEAE-A319-4446-BA74-0CB69916DBC9}"/>
              </a:ext>
            </a:extLst>
          </p:cNvPr>
          <p:cNvSpPr>
            <a:spLocks/>
          </p:cNvSpPr>
          <p:nvPr/>
        </p:nvSpPr>
        <p:spPr>
          <a:xfrm rot="16200000">
            <a:off x="1724036" y="4061440"/>
            <a:ext cx="1160902" cy="284693"/>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lnSpc>
                <a:spcPts val="1500"/>
              </a:lnSpc>
            </a:pPr>
            <a:r>
              <a:rPr lang="en-US" altLang="zh-CN" sz="1200" b="1" dirty="0">
                <a:solidFill>
                  <a:schemeClr val="tx1">
                    <a:lumMod val="75000"/>
                    <a:lumOff val="25000"/>
                  </a:schemeClr>
                </a:solidFill>
              </a:rPr>
              <a:t>Mid-40</a:t>
            </a:r>
            <a:endParaRPr lang="zh-CN" altLang="en-US" sz="1200" b="1" i="1" dirty="0">
              <a:solidFill>
                <a:schemeClr val="tx1">
                  <a:lumMod val="75000"/>
                  <a:lumOff val="25000"/>
                </a:schemeClr>
              </a:solidFill>
            </a:endParaRPr>
          </a:p>
        </p:txBody>
      </p:sp>
      <p:sp>
        <p:nvSpPr>
          <p:cNvPr id="95" name="矩形 94">
            <a:extLst>
              <a:ext uri="{FF2B5EF4-FFF2-40B4-BE49-F238E27FC236}">
                <a16:creationId xmlns:a16="http://schemas.microsoft.com/office/drawing/2014/main" id="{73B7C28E-7C30-4174-94C1-E52659C67B23}"/>
              </a:ext>
            </a:extLst>
          </p:cNvPr>
          <p:cNvSpPr>
            <a:spLocks/>
          </p:cNvSpPr>
          <p:nvPr/>
        </p:nvSpPr>
        <p:spPr>
          <a:xfrm rot="16200000">
            <a:off x="1724036" y="5193166"/>
            <a:ext cx="1160902" cy="284693"/>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lnSpc>
                <a:spcPts val="1500"/>
              </a:lnSpc>
            </a:pPr>
            <a:r>
              <a:rPr lang="en-US" altLang="zh-CN" sz="1200" b="1" dirty="0">
                <a:solidFill>
                  <a:schemeClr val="tx1">
                    <a:lumMod val="75000"/>
                    <a:lumOff val="25000"/>
                  </a:schemeClr>
                </a:solidFill>
              </a:rPr>
              <a:t>VLP-16</a:t>
            </a:r>
            <a:endParaRPr lang="zh-CN" altLang="en-US" sz="1200" b="1" i="1" dirty="0">
              <a:solidFill>
                <a:schemeClr val="tx1">
                  <a:lumMod val="75000"/>
                  <a:lumOff val="25000"/>
                </a:schemeClr>
              </a:solidFill>
            </a:endParaRPr>
          </a:p>
        </p:txBody>
      </p:sp>
      <p:cxnSp>
        <p:nvCxnSpPr>
          <p:cNvPr id="96" name="直接连接符 95">
            <a:extLst>
              <a:ext uri="{FF2B5EF4-FFF2-40B4-BE49-F238E27FC236}">
                <a16:creationId xmlns:a16="http://schemas.microsoft.com/office/drawing/2014/main" id="{0AF20894-AA92-4A06-9E5E-728EC756F7FF}"/>
              </a:ext>
            </a:extLst>
          </p:cNvPr>
          <p:cNvCxnSpPr>
            <a:cxnSpLocks/>
          </p:cNvCxnSpPr>
          <p:nvPr/>
        </p:nvCxnSpPr>
        <p:spPr>
          <a:xfrm>
            <a:off x="2225050" y="2488583"/>
            <a:ext cx="7666647" cy="0"/>
          </a:xfrm>
          <a:prstGeom prst="line">
            <a:avLst/>
          </a:prstGeom>
          <a:ln w="25400">
            <a:solidFill>
              <a:schemeClr val="bg1">
                <a:lumMod val="85000"/>
              </a:schemeClr>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97" name="直接连接符 96">
            <a:extLst>
              <a:ext uri="{FF2B5EF4-FFF2-40B4-BE49-F238E27FC236}">
                <a16:creationId xmlns:a16="http://schemas.microsoft.com/office/drawing/2014/main" id="{D5487C2A-FF74-4D35-B860-155B14CECF46}"/>
              </a:ext>
            </a:extLst>
          </p:cNvPr>
          <p:cNvCxnSpPr>
            <a:cxnSpLocks/>
          </p:cNvCxnSpPr>
          <p:nvPr/>
        </p:nvCxnSpPr>
        <p:spPr>
          <a:xfrm>
            <a:off x="2225050" y="4753791"/>
            <a:ext cx="7666647" cy="0"/>
          </a:xfrm>
          <a:prstGeom prst="line">
            <a:avLst/>
          </a:prstGeom>
          <a:ln w="25400">
            <a:solidFill>
              <a:schemeClr val="bg1">
                <a:lumMod val="85000"/>
              </a:schemeClr>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98" name="直接连接符 97">
            <a:extLst>
              <a:ext uri="{FF2B5EF4-FFF2-40B4-BE49-F238E27FC236}">
                <a16:creationId xmlns:a16="http://schemas.microsoft.com/office/drawing/2014/main" id="{779604E1-C0B3-416D-8BE7-1E68FD6EE6AE}"/>
              </a:ext>
            </a:extLst>
          </p:cNvPr>
          <p:cNvCxnSpPr>
            <a:cxnSpLocks/>
          </p:cNvCxnSpPr>
          <p:nvPr/>
        </p:nvCxnSpPr>
        <p:spPr>
          <a:xfrm>
            <a:off x="4251917" y="1430560"/>
            <a:ext cx="0" cy="4392000"/>
          </a:xfrm>
          <a:prstGeom prst="line">
            <a:avLst/>
          </a:prstGeom>
          <a:ln w="25400">
            <a:solidFill>
              <a:schemeClr val="bg1">
                <a:lumMod val="85000"/>
              </a:schemeClr>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99" name="直接连接符 98">
            <a:extLst>
              <a:ext uri="{FF2B5EF4-FFF2-40B4-BE49-F238E27FC236}">
                <a16:creationId xmlns:a16="http://schemas.microsoft.com/office/drawing/2014/main" id="{3D518137-12C2-4F7B-90D8-39788C3DD50A}"/>
              </a:ext>
            </a:extLst>
          </p:cNvPr>
          <p:cNvCxnSpPr>
            <a:cxnSpLocks/>
          </p:cNvCxnSpPr>
          <p:nvPr/>
        </p:nvCxnSpPr>
        <p:spPr>
          <a:xfrm>
            <a:off x="9975465" y="1430560"/>
            <a:ext cx="0" cy="4392000"/>
          </a:xfrm>
          <a:prstGeom prst="line">
            <a:avLst/>
          </a:prstGeom>
          <a:ln w="25400">
            <a:solidFill>
              <a:schemeClr val="tx1">
                <a:lumMod val="75000"/>
                <a:lumOff val="25000"/>
              </a:schemeClr>
            </a:solidFill>
            <a:prstDash val="sysDash"/>
            <a:tailEnd type="none"/>
          </a:ln>
        </p:spPr>
        <p:style>
          <a:lnRef idx="1">
            <a:schemeClr val="accent1"/>
          </a:lnRef>
          <a:fillRef idx="0">
            <a:schemeClr val="accent1"/>
          </a:fillRef>
          <a:effectRef idx="0">
            <a:schemeClr val="accent1"/>
          </a:effectRef>
          <a:fontRef idx="minor">
            <a:schemeClr val="tx1"/>
          </a:fontRef>
        </p:style>
      </p:cxnSp>
      <p:pic>
        <p:nvPicPr>
          <p:cNvPr id="100" name="图片 99">
            <a:extLst>
              <a:ext uri="{FF2B5EF4-FFF2-40B4-BE49-F238E27FC236}">
                <a16:creationId xmlns:a16="http://schemas.microsoft.com/office/drawing/2014/main" id="{F5AD87B9-3ED3-40E3-98ED-7E19AAEEA2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90873" y="4256867"/>
            <a:ext cx="1702800" cy="936000"/>
          </a:xfrm>
          <a:prstGeom prst="rect">
            <a:avLst/>
          </a:prstGeom>
          <a:ln w="25400">
            <a:solidFill>
              <a:schemeClr val="tx1">
                <a:lumMod val="75000"/>
                <a:lumOff val="25000"/>
              </a:schemeClr>
            </a:solidFill>
          </a:ln>
        </p:spPr>
      </p:pic>
      <p:cxnSp>
        <p:nvCxnSpPr>
          <p:cNvPr id="101" name="直接连接符 100">
            <a:extLst>
              <a:ext uri="{FF2B5EF4-FFF2-40B4-BE49-F238E27FC236}">
                <a16:creationId xmlns:a16="http://schemas.microsoft.com/office/drawing/2014/main" id="{4C00CD75-036D-428F-AB48-A3FEABAD7EAC}"/>
              </a:ext>
            </a:extLst>
          </p:cNvPr>
          <p:cNvCxnSpPr>
            <a:cxnSpLocks/>
          </p:cNvCxnSpPr>
          <p:nvPr/>
        </p:nvCxnSpPr>
        <p:spPr>
          <a:xfrm>
            <a:off x="8052901" y="1430560"/>
            <a:ext cx="0" cy="4392000"/>
          </a:xfrm>
          <a:prstGeom prst="line">
            <a:avLst/>
          </a:prstGeom>
          <a:ln w="25400">
            <a:solidFill>
              <a:schemeClr val="bg1">
                <a:lumMod val="85000"/>
              </a:schemeClr>
            </a:solidFill>
            <a:prstDash val="sysDash"/>
            <a:tailEnd type="none"/>
          </a:ln>
        </p:spPr>
        <p:style>
          <a:lnRef idx="1">
            <a:schemeClr val="accent1"/>
          </a:lnRef>
          <a:fillRef idx="0">
            <a:schemeClr val="accent1"/>
          </a:fillRef>
          <a:effectRef idx="0">
            <a:schemeClr val="accent1"/>
          </a:effectRef>
          <a:fontRef idx="minor">
            <a:schemeClr val="tx1"/>
          </a:fontRef>
        </p:style>
      </p:cxnSp>
      <p:pic>
        <p:nvPicPr>
          <p:cNvPr id="102" name="图片 101">
            <a:extLst>
              <a:ext uri="{FF2B5EF4-FFF2-40B4-BE49-F238E27FC236}">
                <a16:creationId xmlns:a16="http://schemas.microsoft.com/office/drawing/2014/main" id="{5E05F3BA-6B32-4929-B8A0-8848323C2C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46808" y="3718305"/>
            <a:ext cx="1702800" cy="936000"/>
          </a:xfrm>
          <a:prstGeom prst="rect">
            <a:avLst/>
          </a:prstGeom>
          <a:ln w="25400">
            <a:solidFill>
              <a:srgbClr val="A94C67"/>
            </a:solidFill>
            <a:prstDash val="solid"/>
          </a:ln>
        </p:spPr>
      </p:pic>
      <p:pic>
        <p:nvPicPr>
          <p:cNvPr id="103" name="图片 102">
            <a:extLst>
              <a:ext uri="{FF2B5EF4-FFF2-40B4-BE49-F238E27FC236}">
                <a16:creationId xmlns:a16="http://schemas.microsoft.com/office/drawing/2014/main" id="{18FFFFBB-9461-4C0A-A29A-BC49DE2520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46808" y="1452084"/>
            <a:ext cx="1701830" cy="936000"/>
          </a:xfrm>
          <a:prstGeom prst="rect">
            <a:avLst/>
          </a:prstGeom>
          <a:ln w="25400">
            <a:solidFill>
              <a:srgbClr val="A94C67"/>
            </a:solidFill>
            <a:prstDash val="solid"/>
          </a:ln>
        </p:spPr>
      </p:pic>
      <p:pic>
        <p:nvPicPr>
          <p:cNvPr id="104" name="图片 103">
            <a:extLst>
              <a:ext uri="{FF2B5EF4-FFF2-40B4-BE49-F238E27FC236}">
                <a16:creationId xmlns:a16="http://schemas.microsoft.com/office/drawing/2014/main" id="{CEBE2A2B-1DC0-42A2-85ED-435E79F3933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46808" y="2581821"/>
            <a:ext cx="1701830" cy="936000"/>
          </a:xfrm>
          <a:prstGeom prst="rect">
            <a:avLst/>
          </a:prstGeom>
          <a:ln w="25400">
            <a:solidFill>
              <a:srgbClr val="A94C67"/>
            </a:solidFill>
            <a:prstDash val="solid"/>
          </a:ln>
        </p:spPr>
      </p:pic>
      <p:pic>
        <p:nvPicPr>
          <p:cNvPr id="105" name="图片 104">
            <a:extLst>
              <a:ext uri="{FF2B5EF4-FFF2-40B4-BE49-F238E27FC236}">
                <a16:creationId xmlns:a16="http://schemas.microsoft.com/office/drawing/2014/main" id="{FFBCE619-A654-4F27-AB19-16E89CD714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46808" y="4854368"/>
            <a:ext cx="1702800" cy="936000"/>
          </a:xfrm>
          <a:prstGeom prst="rect">
            <a:avLst/>
          </a:prstGeom>
          <a:ln w="25400">
            <a:solidFill>
              <a:srgbClr val="A94C67"/>
            </a:solidFill>
            <a:prstDash val="solid"/>
          </a:ln>
        </p:spPr>
      </p:pic>
      <p:pic>
        <p:nvPicPr>
          <p:cNvPr id="106" name="图片 105">
            <a:extLst>
              <a:ext uri="{FF2B5EF4-FFF2-40B4-BE49-F238E27FC236}">
                <a16:creationId xmlns:a16="http://schemas.microsoft.com/office/drawing/2014/main" id="{831494F1-EE4B-4723-A0C1-304F5C8C699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55896" y="4854368"/>
            <a:ext cx="1702800" cy="936000"/>
          </a:xfrm>
          <a:prstGeom prst="rect">
            <a:avLst/>
          </a:prstGeom>
          <a:ln w="25400">
            <a:solidFill>
              <a:srgbClr val="8856A7"/>
            </a:solidFill>
          </a:ln>
        </p:spPr>
      </p:pic>
      <p:pic>
        <p:nvPicPr>
          <p:cNvPr id="107" name="图片 106">
            <a:extLst>
              <a:ext uri="{FF2B5EF4-FFF2-40B4-BE49-F238E27FC236}">
                <a16:creationId xmlns:a16="http://schemas.microsoft.com/office/drawing/2014/main" id="{7677B151-D458-460A-9356-492D5306BBA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55896" y="3718305"/>
            <a:ext cx="1702800" cy="936000"/>
          </a:xfrm>
          <a:prstGeom prst="rect">
            <a:avLst/>
          </a:prstGeom>
          <a:ln w="25400">
            <a:solidFill>
              <a:srgbClr val="8856A7"/>
            </a:solidFill>
          </a:ln>
        </p:spPr>
      </p:pic>
      <p:pic>
        <p:nvPicPr>
          <p:cNvPr id="108" name="图片 107">
            <a:extLst>
              <a:ext uri="{FF2B5EF4-FFF2-40B4-BE49-F238E27FC236}">
                <a16:creationId xmlns:a16="http://schemas.microsoft.com/office/drawing/2014/main" id="{6F99B9C9-982D-42A0-B204-6BA09A86753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60440" y="4854368"/>
            <a:ext cx="1702800" cy="936000"/>
          </a:xfrm>
          <a:prstGeom prst="rect">
            <a:avLst/>
          </a:prstGeom>
          <a:ln w="25400">
            <a:solidFill>
              <a:schemeClr val="accent6"/>
            </a:solidFill>
          </a:ln>
        </p:spPr>
      </p:pic>
      <p:pic>
        <p:nvPicPr>
          <p:cNvPr id="109" name="图片 108">
            <a:extLst>
              <a:ext uri="{FF2B5EF4-FFF2-40B4-BE49-F238E27FC236}">
                <a16:creationId xmlns:a16="http://schemas.microsoft.com/office/drawing/2014/main" id="{EB71F1E6-63F1-4D7D-AF8A-168B2F2D4AA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160440" y="3718305"/>
            <a:ext cx="1702800" cy="936000"/>
          </a:xfrm>
          <a:prstGeom prst="rect">
            <a:avLst/>
          </a:prstGeom>
          <a:ln w="25400">
            <a:solidFill>
              <a:schemeClr val="accent6"/>
            </a:solidFill>
          </a:ln>
        </p:spPr>
      </p:pic>
      <p:pic>
        <p:nvPicPr>
          <p:cNvPr id="110" name="图片 109">
            <a:extLst>
              <a:ext uri="{FF2B5EF4-FFF2-40B4-BE49-F238E27FC236}">
                <a16:creationId xmlns:a16="http://schemas.microsoft.com/office/drawing/2014/main" id="{B6CC6FB9-7225-4FC7-BC14-759D0A97EA3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351352" y="4854368"/>
            <a:ext cx="1702800" cy="936000"/>
          </a:xfrm>
          <a:prstGeom prst="rect">
            <a:avLst/>
          </a:prstGeom>
          <a:ln w="22225">
            <a:solidFill>
              <a:srgbClr val="3376AD"/>
            </a:solidFill>
            <a:prstDash val="solid"/>
          </a:ln>
        </p:spPr>
      </p:pic>
      <p:cxnSp>
        <p:nvCxnSpPr>
          <p:cNvPr id="111" name="直接连接符 110">
            <a:extLst>
              <a:ext uri="{FF2B5EF4-FFF2-40B4-BE49-F238E27FC236}">
                <a16:creationId xmlns:a16="http://schemas.microsoft.com/office/drawing/2014/main" id="{DCAB9215-CBA9-4076-A680-C9E9289F6090}"/>
              </a:ext>
            </a:extLst>
          </p:cNvPr>
          <p:cNvCxnSpPr>
            <a:cxnSpLocks/>
          </p:cNvCxnSpPr>
          <p:nvPr/>
        </p:nvCxnSpPr>
        <p:spPr>
          <a:xfrm>
            <a:off x="6150482" y="1430560"/>
            <a:ext cx="0" cy="4392000"/>
          </a:xfrm>
          <a:prstGeom prst="line">
            <a:avLst/>
          </a:prstGeom>
          <a:ln w="25400">
            <a:solidFill>
              <a:schemeClr val="bg1">
                <a:lumMod val="85000"/>
              </a:schemeClr>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112" name="直接连接符 111">
            <a:extLst>
              <a:ext uri="{FF2B5EF4-FFF2-40B4-BE49-F238E27FC236}">
                <a16:creationId xmlns:a16="http://schemas.microsoft.com/office/drawing/2014/main" id="{2DAF9179-AF09-44F2-81B3-246EB70DCB21}"/>
              </a:ext>
            </a:extLst>
          </p:cNvPr>
          <p:cNvCxnSpPr>
            <a:cxnSpLocks/>
          </p:cNvCxnSpPr>
          <p:nvPr/>
        </p:nvCxnSpPr>
        <p:spPr>
          <a:xfrm>
            <a:off x="316307" y="3623058"/>
            <a:ext cx="11471921" cy="0"/>
          </a:xfrm>
          <a:prstGeom prst="line">
            <a:avLst/>
          </a:prstGeom>
          <a:ln w="25400">
            <a:solidFill>
              <a:schemeClr val="tx1">
                <a:lumMod val="75000"/>
                <a:lumOff val="25000"/>
              </a:schemeClr>
            </a:solidFill>
            <a:prstDash val="sysDash"/>
            <a:tailEnd type="none"/>
          </a:ln>
        </p:spPr>
        <p:style>
          <a:lnRef idx="1">
            <a:schemeClr val="accent1"/>
          </a:lnRef>
          <a:fillRef idx="0">
            <a:schemeClr val="accent1"/>
          </a:fillRef>
          <a:effectRef idx="0">
            <a:schemeClr val="accent1"/>
          </a:effectRef>
          <a:fontRef idx="minor">
            <a:schemeClr val="tx1"/>
          </a:fontRef>
        </p:style>
      </p:cxnSp>
      <p:sp>
        <p:nvSpPr>
          <p:cNvPr id="113" name="矩形 112">
            <a:extLst>
              <a:ext uri="{FF2B5EF4-FFF2-40B4-BE49-F238E27FC236}">
                <a16:creationId xmlns:a16="http://schemas.microsoft.com/office/drawing/2014/main" id="{F213363D-D803-4AA3-BDA8-3D19C1DA417D}"/>
              </a:ext>
            </a:extLst>
          </p:cNvPr>
          <p:cNvSpPr/>
          <p:nvPr/>
        </p:nvSpPr>
        <p:spPr>
          <a:xfrm>
            <a:off x="8064783" y="4420303"/>
            <a:ext cx="741531" cy="284693"/>
          </a:xfrm>
          <a:prstGeom prst="rect">
            <a:avLst/>
          </a:prstGeom>
        </p:spPr>
        <p:txBody>
          <a:bodyPr wrap="square">
            <a:spAutoFit/>
          </a:bodyPr>
          <a:lstStyle/>
          <a:p>
            <a:pPr algn="ctr" defTabSz="457200">
              <a:lnSpc>
                <a:spcPts val="1500"/>
              </a:lnSpc>
            </a:pPr>
            <a:r>
              <a:rPr lang="en-US" altLang="zh-CN" sz="1400" b="1" dirty="0">
                <a:solidFill>
                  <a:schemeClr val="bg1"/>
                </a:solidFill>
              </a:rPr>
              <a:t>0.19m</a:t>
            </a:r>
            <a:endParaRPr lang="zh-CN" altLang="en-US" sz="1400" b="1" dirty="0">
              <a:solidFill>
                <a:schemeClr val="bg1"/>
              </a:solidFill>
            </a:endParaRPr>
          </a:p>
        </p:txBody>
      </p:sp>
      <p:sp>
        <p:nvSpPr>
          <p:cNvPr id="114" name="矩形 113">
            <a:extLst>
              <a:ext uri="{FF2B5EF4-FFF2-40B4-BE49-F238E27FC236}">
                <a16:creationId xmlns:a16="http://schemas.microsoft.com/office/drawing/2014/main" id="{45F53ACA-8916-48B5-A91F-BBC512ACED83}"/>
              </a:ext>
            </a:extLst>
          </p:cNvPr>
          <p:cNvSpPr/>
          <p:nvPr/>
        </p:nvSpPr>
        <p:spPr>
          <a:xfrm>
            <a:off x="8064783" y="5546174"/>
            <a:ext cx="741531" cy="284693"/>
          </a:xfrm>
          <a:prstGeom prst="rect">
            <a:avLst/>
          </a:prstGeom>
        </p:spPr>
        <p:txBody>
          <a:bodyPr wrap="square">
            <a:spAutoFit/>
          </a:bodyPr>
          <a:lstStyle/>
          <a:p>
            <a:pPr algn="ctr" defTabSz="457200">
              <a:lnSpc>
                <a:spcPts val="1500"/>
              </a:lnSpc>
            </a:pPr>
            <a:r>
              <a:rPr lang="en-US" altLang="zh-CN" sz="1400" b="1" dirty="0">
                <a:solidFill>
                  <a:schemeClr val="bg1"/>
                </a:solidFill>
              </a:rPr>
              <a:t>0.17m</a:t>
            </a:r>
            <a:endParaRPr lang="zh-CN" altLang="en-US" sz="1400" b="1" dirty="0">
              <a:solidFill>
                <a:schemeClr val="bg1"/>
              </a:solidFill>
            </a:endParaRPr>
          </a:p>
        </p:txBody>
      </p:sp>
      <p:sp>
        <p:nvSpPr>
          <p:cNvPr id="115" name="矩形 114">
            <a:extLst>
              <a:ext uri="{FF2B5EF4-FFF2-40B4-BE49-F238E27FC236}">
                <a16:creationId xmlns:a16="http://schemas.microsoft.com/office/drawing/2014/main" id="{927DF89C-34B9-41C2-A458-98CD0A3F92B7}"/>
              </a:ext>
            </a:extLst>
          </p:cNvPr>
          <p:cNvSpPr/>
          <p:nvPr/>
        </p:nvSpPr>
        <p:spPr>
          <a:xfrm>
            <a:off x="6159777" y="4420303"/>
            <a:ext cx="741531" cy="284693"/>
          </a:xfrm>
          <a:prstGeom prst="rect">
            <a:avLst/>
          </a:prstGeom>
        </p:spPr>
        <p:txBody>
          <a:bodyPr wrap="square">
            <a:spAutoFit/>
          </a:bodyPr>
          <a:lstStyle/>
          <a:p>
            <a:pPr algn="ctr" defTabSz="457200">
              <a:lnSpc>
                <a:spcPts val="1500"/>
              </a:lnSpc>
            </a:pPr>
            <a:r>
              <a:rPr lang="en-US" altLang="zh-CN" sz="1400" b="1" dirty="0">
                <a:solidFill>
                  <a:schemeClr val="bg1"/>
                </a:solidFill>
              </a:rPr>
              <a:t>0.68m</a:t>
            </a:r>
            <a:endParaRPr lang="zh-CN" altLang="en-US" sz="1400" b="1" dirty="0">
              <a:solidFill>
                <a:schemeClr val="bg1"/>
              </a:solidFill>
            </a:endParaRPr>
          </a:p>
        </p:txBody>
      </p:sp>
      <p:sp>
        <p:nvSpPr>
          <p:cNvPr id="116" name="矩形 115">
            <a:extLst>
              <a:ext uri="{FF2B5EF4-FFF2-40B4-BE49-F238E27FC236}">
                <a16:creationId xmlns:a16="http://schemas.microsoft.com/office/drawing/2014/main" id="{394CA73C-21C0-451F-9868-1696BBF083DC}"/>
              </a:ext>
            </a:extLst>
          </p:cNvPr>
          <p:cNvSpPr/>
          <p:nvPr/>
        </p:nvSpPr>
        <p:spPr>
          <a:xfrm>
            <a:off x="6159777" y="5546174"/>
            <a:ext cx="741531" cy="284693"/>
          </a:xfrm>
          <a:prstGeom prst="rect">
            <a:avLst/>
          </a:prstGeom>
        </p:spPr>
        <p:txBody>
          <a:bodyPr wrap="square">
            <a:spAutoFit/>
          </a:bodyPr>
          <a:lstStyle/>
          <a:p>
            <a:pPr algn="ctr" defTabSz="457200">
              <a:lnSpc>
                <a:spcPts val="1500"/>
              </a:lnSpc>
            </a:pPr>
            <a:r>
              <a:rPr lang="en-US" altLang="zh-CN" sz="1400" b="1" dirty="0">
                <a:solidFill>
                  <a:schemeClr val="bg1"/>
                </a:solidFill>
              </a:rPr>
              <a:t>0.46m</a:t>
            </a:r>
            <a:endParaRPr lang="zh-CN" altLang="en-US" sz="1400" b="1" dirty="0">
              <a:solidFill>
                <a:schemeClr val="bg1"/>
              </a:solidFill>
            </a:endParaRPr>
          </a:p>
        </p:txBody>
      </p:sp>
      <p:sp>
        <p:nvSpPr>
          <p:cNvPr id="117" name="矩形 116">
            <a:extLst>
              <a:ext uri="{FF2B5EF4-FFF2-40B4-BE49-F238E27FC236}">
                <a16:creationId xmlns:a16="http://schemas.microsoft.com/office/drawing/2014/main" id="{4CD7958C-D278-4640-BE11-0C61FB8AEC7D}"/>
              </a:ext>
            </a:extLst>
          </p:cNvPr>
          <p:cNvSpPr/>
          <p:nvPr/>
        </p:nvSpPr>
        <p:spPr>
          <a:xfrm>
            <a:off x="4260383" y="4414347"/>
            <a:ext cx="741531" cy="284693"/>
          </a:xfrm>
          <a:prstGeom prst="rect">
            <a:avLst/>
          </a:prstGeom>
        </p:spPr>
        <p:txBody>
          <a:bodyPr wrap="square">
            <a:spAutoFit/>
          </a:bodyPr>
          <a:lstStyle/>
          <a:p>
            <a:pPr algn="ctr" defTabSz="457200">
              <a:lnSpc>
                <a:spcPts val="1500"/>
              </a:lnSpc>
            </a:pPr>
            <a:r>
              <a:rPr lang="en-US" altLang="zh-CN" sz="1400" b="1" dirty="0">
                <a:solidFill>
                  <a:schemeClr val="bg1"/>
                </a:solidFill>
              </a:rPr>
              <a:t>0.36m</a:t>
            </a:r>
            <a:endParaRPr lang="zh-CN" altLang="en-US" sz="1400" b="1" dirty="0">
              <a:solidFill>
                <a:schemeClr val="bg1"/>
              </a:solidFill>
            </a:endParaRPr>
          </a:p>
        </p:txBody>
      </p:sp>
      <p:sp>
        <p:nvSpPr>
          <p:cNvPr id="118" name="矩形 117">
            <a:extLst>
              <a:ext uri="{FF2B5EF4-FFF2-40B4-BE49-F238E27FC236}">
                <a16:creationId xmlns:a16="http://schemas.microsoft.com/office/drawing/2014/main" id="{97219397-F3ED-4847-999F-6067CA2B3D79}"/>
              </a:ext>
            </a:extLst>
          </p:cNvPr>
          <p:cNvSpPr/>
          <p:nvPr/>
        </p:nvSpPr>
        <p:spPr>
          <a:xfrm>
            <a:off x="4260383" y="5546568"/>
            <a:ext cx="741531" cy="284693"/>
          </a:xfrm>
          <a:prstGeom prst="rect">
            <a:avLst/>
          </a:prstGeom>
        </p:spPr>
        <p:txBody>
          <a:bodyPr wrap="square">
            <a:spAutoFit/>
          </a:bodyPr>
          <a:lstStyle/>
          <a:p>
            <a:pPr algn="ctr" defTabSz="457200">
              <a:lnSpc>
                <a:spcPts val="1500"/>
              </a:lnSpc>
            </a:pPr>
            <a:r>
              <a:rPr lang="en-US" altLang="zh-CN" sz="1400" b="1" dirty="0">
                <a:solidFill>
                  <a:schemeClr val="bg1"/>
                </a:solidFill>
              </a:rPr>
              <a:t>0.21m</a:t>
            </a:r>
            <a:endParaRPr lang="zh-CN" altLang="en-US" sz="1400" b="1" dirty="0">
              <a:solidFill>
                <a:schemeClr val="bg1"/>
              </a:solidFill>
            </a:endParaRPr>
          </a:p>
        </p:txBody>
      </p:sp>
      <p:grpSp>
        <p:nvGrpSpPr>
          <p:cNvPr id="119" name="组合 118">
            <a:extLst>
              <a:ext uri="{FF2B5EF4-FFF2-40B4-BE49-F238E27FC236}">
                <a16:creationId xmlns:a16="http://schemas.microsoft.com/office/drawing/2014/main" id="{1185FE35-25BE-4DEE-80C6-D789AB226A25}"/>
              </a:ext>
            </a:extLst>
          </p:cNvPr>
          <p:cNvGrpSpPr/>
          <p:nvPr/>
        </p:nvGrpSpPr>
        <p:grpSpPr>
          <a:xfrm>
            <a:off x="4265551" y="1452084"/>
            <a:ext cx="1788054" cy="984644"/>
            <a:chOff x="4265551" y="1823626"/>
            <a:chExt cx="1788054" cy="984644"/>
          </a:xfrm>
        </p:grpSpPr>
        <p:pic>
          <p:nvPicPr>
            <p:cNvPr id="120" name="图片 119">
              <a:extLst>
                <a:ext uri="{FF2B5EF4-FFF2-40B4-BE49-F238E27FC236}">
                  <a16:creationId xmlns:a16="http://schemas.microsoft.com/office/drawing/2014/main" id="{7E85AE1B-4B44-45B8-9525-7255294A03F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351352" y="1823626"/>
              <a:ext cx="1702253" cy="936000"/>
            </a:xfrm>
            <a:prstGeom prst="rect">
              <a:avLst/>
            </a:prstGeom>
            <a:ln w="22225">
              <a:solidFill>
                <a:srgbClr val="3376AD"/>
              </a:solidFill>
              <a:prstDash val="solid"/>
            </a:ln>
          </p:spPr>
        </p:pic>
        <p:sp>
          <p:nvSpPr>
            <p:cNvPr id="121" name="矩形 120">
              <a:extLst>
                <a:ext uri="{FF2B5EF4-FFF2-40B4-BE49-F238E27FC236}">
                  <a16:creationId xmlns:a16="http://schemas.microsoft.com/office/drawing/2014/main" id="{2E007991-6353-4E79-9C8D-7604E5F44248}"/>
                </a:ext>
              </a:extLst>
            </p:cNvPr>
            <p:cNvSpPr/>
            <p:nvPr/>
          </p:nvSpPr>
          <p:spPr>
            <a:xfrm>
              <a:off x="4265551" y="2523577"/>
              <a:ext cx="741531" cy="284693"/>
            </a:xfrm>
            <a:prstGeom prst="rect">
              <a:avLst/>
            </a:prstGeom>
          </p:spPr>
          <p:txBody>
            <a:bodyPr wrap="square">
              <a:spAutoFit/>
            </a:bodyPr>
            <a:lstStyle/>
            <a:p>
              <a:pPr algn="ctr" defTabSz="457200">
                <a:lnSpc>
                  <a:spcPts val="1500"/>
                </a:lnSpc>
              </a:pPr>
              <a:r>
                <a:rPr lang="en-US" altLang="zh-CN" sz="1400" b="1" dirty="0">
                  <a:solidFill>
                    <a:schemeClr val="bg1"/>
                  </a:solidFill>
                </a:rPr>
                <a:t>0.29m</a:t>
              </a:r>
              <a:endParaRPr lang="zh-CN" altLang="en-US" sz="1400" b="1" dirty="0">
                <a:solidFill>
                  <a:schemeClr val="bg1"/>
                </a:solidFill>
              </a:endParaRPr>
            </a:p>
          </p:txBody>
        </p:sp>
        <p:sp>
          <p:nvSpPr>
            <p:cNvPr id="122" name="矩形: 圆角 121">
              <a:extLst>
                <a:ext uri="{FF2B5EF4-FFF2-40B4-BE49-F238E27FC236}">
                  <a16:creationId xmlns:a16="http://schemas.microsoft.com/office/drawing/2014/main" id="{E79E9DA1-3801-480F-9D9A-82265D811F1E}"/>
                </a:ext>
              </a:extLst>
            </p:cNvPr>
            <p:cNvSpPr/>
            <p:nvPr/>
          </p:nvSpPr>
          <p:spPr>
            <a:xfrm>
              <a:off x="4467950" y="2089974"/>
              <a:ext cx="556492" cy="452854"/>
            </a:xfrm>
            <a:prstGeom prst="roundRect">
              <a:avLst>
                <a:gd name="adj" fmla="val 11122"/>
              </a:avLst>
            </a:prstGeom>
            <a:noFill/>
            <a:ln w="222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3" name="组合 122">
            <a:extLst>
              <a:ext uri="{FF2B5EF4-FFF2-40B4-BE49-F238E27FC236}">
                <a16:creationId xmlns:a16="http://schemas.microsoft.com/office/drawing/2014/main" id="{380E1CE7-689E-4C65-BC33-0ED052AD226D}"/>
              </a:ext>
            </a:extLst>
          </p:cNvPr>
          <p:cNvGrpSpPr/>
          <p:nvPr/>
        </p:nvGrpSpPr>
        <p:grpSpPr>
          <a:xfrm>
            <a:off x="4265551" y="2581821"/>
            <a:ext cx="1787631" cy="987128"/>
            <a:chOff x="4265551" y="2953363"/>
            <a:chExt cx="1787631" cy="987128"/>
          </a:xfrm>
        </p:grpSpPr>
        <p:pic>
          <p:nvPicPr>
            <p:cNvPr id="124" name="图片 123">
              <a:extLst>
                <a:ext uri="{FF2B5EF4-FFF2-40B4-BE49-F238E27FC236}">
                  <a16:creationId xmlns:a16="http://schemas.microsoft.com/office/drawing/2014/main" id="{8AAD0D44-20B1-4D03-BAB2-3C876BC9C93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351352" y="2953363"/>
              <a:ext cx="1701830" cy="936000"/>
            </a:xfrm>
            <a:prstGeom prst="rect">
              <a:avLst/>
            </a:prstGeom>
            <a:ln w="22225">
              <a:solidFill>
                <a:srgbClr val="3376AD"/>
              </a:solidFill>
              <a:prstDash val="solid"/>
            </a:ln>
          </p:spPr>
        </p:pic>
        <p:sp>
          <p:nvSpPr>
            <p:cNvPr id="125" name="矩形 124">
              <a:extLst>
                <a:ext uri="{FF2B5EF4-FFF2-40B4-BE49-F238E27FC236}">
                  <a16:creationId xmlns:a16="http://schemas.microsoft.com/office/drawing/2014/main" id="{3E1BF8D3-BC51-4395-A40C-B5B62F2197FE}"/>
                </a:ext>
              </a:extLst>
            </p:cNvPr>
            <p:cNvSpPr/>
            <p:nvPr/>
          </p:nvSpPr>
          <p:spPr>
            <a:xfrm>
              <a:off x="4265551" y="3655798"/>
              <a:ext cx="741531" cy="284693"/>
            </a:xfrm>
            <a:prstGeom prst="rect">
              <a:avLst/>
            </a:prstGeom>
          </p:spPr>
          <p:txBody>
            <a:bodyPr wrap="square">
              <a:spAutoFit/>
            </a:bodyPr>
            <a:lstStyle/>
            <a:p>
              <a:pPr algn="ctr" defTabSz="457200">
                <a:lnSpc>
                  <a:spcPts val="1500"/>
                </a:lnSpc>
              </a:pPr>
              <a:r>
                <a:rPr lang="en-US" altLang="zh-CN" sz="1400" b="1" dirty="0">
                  <a:solidFill>
                    <a:schemeClr val="bg1"/>
                  </a:solidFill>
                </a:rPr>
                <a:t>0.17m</a:t>
              </a:r>
              <a:endParaRPr lang="zh-CN" altLang="en-US" sz="1400" b="1" dirty="0">
                <a:solidFill>
                  <a:schemeClr val="bg1"/>
                </a:solidFill>
              </a:endParaRPr>
            </a:p>
          </p:txBody>
        </p:sp>
        <p:sp>
          <p:nvSpPr>
            <p:cNvPr id="126" name="矩形: 圆角 125">
              <a:extLst>
                <a:ext uri="{FF2B5EF4-FFF2-40B4-BE49-F238E27FC236}">
                  <a16:creationId xmlns:a16="http://schemas.microsoft.com/office/drawing/2014/main" id="{238221FF-A3B0-4D1E-BC1C-57721184AE12}"/>
                </a:ext>
              </a:extLst>
            </p:cNvPr>
            <p:cNvSpPr/>
            <p:nvPr/>
          </p:nvSpPr>
          <p:spPr>
            <a:xfrm>
              <a:off x="4469387" y="3219107"/>
              <a:ext cx="556492" cy="452854"/>
            </a:xfrm>
            <a:prstGeom prst="roundRect">
              <a:avLst>
                <a:gd name="adj" fmla="val 11122"/>
              </a:avLst>
            </a:prstGeom>
            <a:noFill/>
            <a:ln w="222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7" name="组合 126">
            <a:extLst>
              <a:ext uri="{FF2B5EF4-FFF2-40B4-BE49-F238E27FC236}">
                <a16:creationId xmlns:a16="http://schemas.microsoft.com/office/drawing/2014/main" id="{BF16102F-DB2C-477E-BAB7-2FAEDA199291}"/>
              </a:ext>
            </a:extLst>
          </p:cNvPr>
          <p:cNvGrpSpPr/>
          <p:nvPr/>
        </p:nvGrpSpPr>
        <p:grpSpPr>
          <a:xfrm>
            <a:off x="6164945" y="1452084"/>
            <a:ext cx="1792781" cy="990600"/>
            <a:chOff x="6164945" y="1823626"/>
            <a:chExt cx="1792781" cy="990600"/>
          </a:xfrm>
        </p:grpSpPr>
        <p:pic>
          <p:nvPicPr>
            <p:cNvPr id="128" name="图片 127">
              <a:extLst>
                <a:ext uri="{FF2B5EF4-FFF2-40B4-BE49-F238E27FC236}">
                  <a16:creationId xmlns:a16="http://schemas.microsoft.com/office/drawing/2014/main" id="{3CBCA2E8-754A-4112-BD4B-BF34DC97CEC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255896" y="1823626"/>
              <a:ext cx="1701830" cy="936000"/>
            </a:xfrm>
            <a:prstGeom prst="rect">
              <a:avLst/>
            </a:prstGeom>
            <a:ln w="25400">
              <a:solidFill>
                <a:srgbClr val="8856A7"/>
              </a:solidFill>
            </a:ln>
          </p:spPr>
        </p:pic>
        <p:sp>
          <p:nvSpPr>
            <p:cNvPr id="132" name="矩形 131">
              <a:extLst>
                <a:ext uri="{FF2B5EF4-FFF2-40B4-BE49-F238E27FC236}">
                  <a16:creationId xmlns:a16="http://schemas.microsoft.com/office/drawing/2014/main" id="{89D1D4E4-09A0-4A32-8B6E-D5637C4DC252}"/>
                </a:ext>
              </a:extLst>
            </p:cNvPr>
            <p:cNvSpPr/>
            <p:nvPr/>
          </p:nvSpPr>
          <p:spPr>
            <a:xfrm>
              <a:off x="6164945" y="2529533"/>
              <a:ext cx="741531" cy="284693"/>
            </a:xfrm>
            <a:prstGeom prst="rect">
              <a:avLst/>
            </a:prstGeom>
          </p:spPr>
          <p:txBody>
            <a:bodyPr wrap="square">
              <a:spAutoFit/>
            </a:bodyPr>
            <a:lstStyle/>
            <a:p>
              <a:pPr algn="ctr" defTabSz="457200">
                <a:lnSpc>
                  <a:spcPts val="1500"/>
                </a:lnSpc>
              </a:pPr>
              <a:r>
                <a:rPr lang="en-US" altLang="zh-CN" sz="1400" b="1" dirty="0">
                  <a:solidFill>
                    <a:schemeClr val="bg1"/>
                  </a:solidFill>
                </a:rPr>
                <a:t>0.48m</a:t>
              </a:r>
              <a:endParaRPr lang="zh-CN" altLang="en-US" sz="1400" b="1" dirty="0">
                <a:solidFill>
                  <a:schemeClr val="bg1"/>
                </a:solidFill>
              </a:endParaRPr>
            </a:p>
          </p:txBody>
        </p:sp>
        <p:sp>
          <p:nvSpPr>
            <p:cNvPr id="133" name="矩形: 圆角 132">
              <a:extLst>
                <a:ext uri="{FF2B5EF4-FFF2-40B4-BE49-F238E27FC236}">
                  <a16:creationId xmlns:a16="http://schemas.microsoft.com/office/drawing/2014/main" id="{02D1BA01-5A6B-42F9-A0D7-69C4D1E08A2A}"/>
                </a:ext>
              </a:extLst>
            </p:cNvPr>
            <p:cNvSpPr/>
            <p:nvPr/>
          </p:nvSpPr>
          <p:spPr>
            <a:xfrm>
              <a:off x="6367281" y="2093128"/>
              <a:ext cx="556492" cy="452854"/>
            </a:xfrm>
            <a:prstGeom prst="roundRect">
              <a:avLst>
                <a:gd name="adj" fmla="val 11122"/>
              </a:avLst>
            </a:prstGeom>
            <a:noFill/>
            <a:ln w="222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4" name="组合 133">
            <a:extLst>
              <a:ext uri="{FF2B5EF4-FFF2-40B4-BE49-F238E27FC236}">
                <a16:creationId xmlns:a16="http://schemas.microsoft.com/office/drawing/2014/main" id="{2AEB3414-444A-486D-B735-244549EC3AB7}"/>
              </a:ext>
            </a:extLst>
          </p:cNvPr>
          <p:cNvGrpSpPr/>
          <p:nvPr/>
        </p:nvGrpSpPr>
        <p:grpSpPr>
          <a:xfrm>
            <a:off x="6164945" y="2581821"/>
            <a:ext cx="1792781" cy="986734"/>
            <a:chOff x="6164945" y="2953363"/>
            <a:chExt cx="1792781" cy="986734"/>
          </a:xfrm>
        </p:grpSpPr>
        <p:pic>
          <p:nvPicPr>
            <p:cNvPr id="135" name="图片 134">
              <a:extLst>
                <a:ext uri="{FF2B5EF4-FFF2-40B4-BE49-F238E27FC236}">
                  <a16:creationId xmlns:a16="http://schemas.microsoft.com/office/drawing/2014/main" id="{8BD48349-00FD-424A-9810-8AEE662A45E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255896" y="2953363"/>
              <a:ext cx="1701830" cy="936000"/>
            </a:xfrm>
            <a:prstGeom prst="rect">
              <a:avLst/>
            </a:prstGeom>
            <a:ln w="25400">
              <a:solidFill>
                <a:srgbClr val="8856A7"/>
              </a:solidFill>
            </a:ln>
          </p:spPr>
        </p:pic>
        <p:sp>
          <p:nvSpPr>
            <p:cNvPr id="136" name="矩形 135">
              <a:extLst>
                <a:ext uri="{FF2B5EF4-FFF2-40B4-BE49-F238E27FC236}">
                  <a16:creationId xmlns:a16="http://schemas.microsoft.com/office/drawing/2014/main" id="{8A517682-5536-4427-8C6D-6C01B6355176}"/>
                </a:ext>
              </a:extLst>
            </p:cNvPr>
            <p:cNvSpPr/>
            <p:nvPr/>
          </p:nvSpPr>
          <p:spPr>
            <a:xfrm>
              <a:off x="6164945" y="3655404"/>
              <a:ext cx="741531" cy="284693"/>
            </a:xfrm>
            <a:prstGeom prst="rect">
              <a:avLst/>
            </a:prstGeom>
          </p:spPr>
          <p:txBody>
            <a:bodyPr wrap="square">
              <a:spAutoFit/>
            </a:bodyPr>
            <a:lstStyle/>
            <a:p>
              <a:pPr algn="ctr" defTabSz="457200">
                <a:lnSpc>
                  <a:spcPts val="1500"/>
                </a:lnSpc>
              </a:pPr>
              <a:r>
                <a:rPr lang="en-US" altLang="zh-CN" sz="1400" b="1" dirty="0">
                  <a:solidFill>
                    <a:schemeClr val="bg1"/>
                  </a:solidFill>
                </a:rPr>
                <a:t>0.34m</a:t>
              </a:r>
              <a:endParaRPr lang="zh-CN" altLang="en-US" sz="1400" b="1" dirty="0">
                <a:solidFill>
                  <a:schemeClr val="bg1"/>
                </a:solidFill>
              </a:endParaRPr>
            </a:p>
          </p:txBody>
        </p:sp>
        <p:sp>
          <p:nvSpPr>
            <p:cNvPr id="137" name="矩形: 圆角 136">
              <a:extLst>
                <a:ext uri="{FF2B5EF4-FFF2-40B4-BE49-F238E27FC236}">
                  <a16:creationId xmlns:a16="http://schemas.microsoft.com/office/drawing/2014/main" id="{C5577164-AA60-4E47-A078-61CB316AF1A9}"/>
                </a:ext>
              </a:extLst>
            </p:cNvPr>
            <p:cNvSpPr/>
            <p:nvPr/>
          </p:nvSpPr>
          <p:spPr>
            <a:xfrm>
              <a:off x="6368718" y="3222261"/>
              <a:ext cx="556492" cy="452854"/>
            </a:xfrm>
            <a:prstGeom prst="roundRect">
              <a:avLst>
                <a:gd name="adj" fmla="val 11122"/>
              </a:avLst>
            </a:prstGeom>
            <a:noFill/>
            <a:ln w="222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8" name="组合 137">
            <a:extLst>
              <a:ext uri="{FF2B5EF4-FFF2-40B4-BE49-F238E27FC236}">
                <a16:creationId xmlns:a16="http://schemas.microsoft.com/office/drawing/2014/main" id="{35E93DE1-374F-4E12-B19C-E19F1B6B7D6E}"/>
              </a:ext>
            </a:extLst>
          </p:cNvPr>
          <p:cNvGrpSpPr/>
          <p:nvPr/>
        </p:nvGrpSpPr>
        <p:grpSpPr>
          <a:xfrm>
            <a:off x="8069951" y="1452084"/>
            <a:ext cx="1792319" cy="990600"/>
            <a:chOff x="8069951" y="1823626"/>
            <a:chExt cx="1792319" cy="990600"/>
          </a:xfrm>
        </p:grpSpPr>
        <p:pic>
          <p:nvPicPr>
            <p:cNvPr id="139" name="图片 138">
              <a:extLst>
                <a:ext uri="{FF2B5EF4-FFF2-40B4-BE49-F238E27FC236}">
                  <a16:creationId xmlns:a16="http://schemas.microsoft.com/office/drawing/2014/main" id="{B3AD51FE-2DF3-4298-ADCE-D8D136F4B17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160440" y="1823626"/>
              <a:ext cx="1701830" cy="936000"/>
            </a:xfrm>
            <a:prstGeom prst="rect">
              <a:avLst/>
            </a:prstGeom>
            <a:ln w="25400">
              <a:solidFill>
                <a:schemeClr val="accent6"/>
              </a:solidFill>
            </a:ln>
          </p:spPr>
        </p:pic>
        <p:sp>
          <p:nvSpPr>
            <p:cNvPr id="140" name="矩形 139">
              <a:extLst>
                <a:ext uri="{FF2B5EF4-FFF2-40B4-BE49-F238E27FC236}">
                  <a16:creationId xmlns:a16="http://schemas.microsoft.com/office/drawing/2014/main" id="{259A381F-34B2-4C48-A9B9-4B25F3244204}"/>
                </a:ext>
              </a:extLst>
            </p:cNvPr>
            <p:cNvSpPr/>
            <p:nvPr/>
          </p:nvSpPr>
          <p:spPr>
            <a:xfrm>
              <a:off x="8069951" y="2529533"/>
              <a:ext cx="741531" cy="284693"/>
            </a:xfrm>
            <a:prstGeom prst="rect">
              <a:avLst/>
            </a:prstGeom>
          </p:spPr>
          <p:txBody>
            <a:bodyPr wrap="square">
              <a:spAutoFit/>
            </a:bodyPr>
            <a:lstStyle/>
            <a:p>
              <a:pPr algn="ctr" defTabSz="457200">
                <a:lnSpc>
                  <a:spcPts val="1500"/>
                </a:lnSpc>
              </a:pPr>
              <a:r>
                <a:rPr lang="en-US" altLang="zh-CN" sz="1400" b="1" dirty="0">
                  <a:solidFill>
                    <a:schemeClr val="bg1"/>
                  </a:solidFill>
                </a:rPr>
                <a:t>0.16m</a:t>
              </a:r>
              <a:endParaRPr lang="zh-CN" altLang="en-US" sz="1400" b="1" dirty="0">
                <a:solidFill>
                  <a:schemeClr val="bg1"/>
                </a:solidFill>
              </a:endParaRPr>
            </a:p>
          </p:txBody>
        </p:sp>
        <p:sp>
          <p:nvSpPr>
            <p:cNvPr id="141" name="矩形: 圆角 140">
              <a:extLst>
                <a:ext uri="{FF2B5EF4-FFF2-40B4-BE49-F238E27FC236}">
                  <a16:creationId xmlns:a16="http://schemas.microsoft.com/office/drawing/2014/main" id="{7A6D56A2-B001-4582-8177-9ECF9210A711}"/>
                </a:ext>
              </a:extLst>
            </p:cNvPr>
            <p:cNvSpPr/>
            <p:nvPr/>
          </p:nvSpPr>
          <p:spPr>
            <a:xfrm>
              <a:off x="8280961" y="2097683"/>
              <a:ext cx="556492" cy="452854"/>
            </a:xfrm>
            <a:prstGeom prst="roundRect">
              <a:avLst>
                <a:gd name="adj" fmla="val 11122"/>
              </a:avLst>
            </a:prstGeom>
            <a:noFill/>
            <a:ln w="222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2" name="组合 141">
            <a:extLst>
              <a:ext uri="{FF2B5EF4-FFF2-40B4-BE49-F238E27FC236}">
                <a16:creationId xmlns:a16="http://schemas.microsoft.com/office/drawing/2014/main" id="{0A145031-DD68-4A19-9EA4-0F14A2E4AA98}"/>
              </a:ext>
            </a:extLst>
          </p:cNvPr>
          <p:cNvGrpSpPr/>
          <p:nvPr/>
        </p:nvGrpSpPr>
        <p:grpSpPr>
          <a:xfrm>
            <a:off x="8069951" y="2581821"/>
            <a:ext cx="1792319" cy="986734"/>
            <a:chOff x="8069951" y="2953363"/>
            <a:chExt cx="1792319" cy="986734"/>
          </a:xfrm>
        </p:grpSpPr>
        <p:pic>
          <p:nvPicPr>
            <p:cNvPr id="143" name="图片 142">
              <a:extLst>
                <a:ext uri="{FF2B5EF4-FFF2-40B4-BE49-F238E27FC236}">
                  <a16:creationId xmlns:a16="http://schemas.microsoft.com/office/drawing/2014/main" id="{77030A4B-CE35-46D1-B674-A3E2AAA95AA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160440" y="2953363"/>
              <a:ext cx="1701830" cy="936000"/>
            </a:xfrm>
            <a:prstGeom prst="rect">
              <a:avLst/>
            </a:prstGeom>
            <a:ln w="25400">
              <a:solidFill>
                <a:schemeClr val="accent6"/>
              </a:solidFill>
            </a:ln>
          </p:spPr>
        </p:pic>
        <p:sp>
          <p:nvSpPr>
            <p:cNvPr id="144" name="矩形 143">
              <a:extLst>
                <a:ext uri="{FF2B5EF4-FFF2-40B4-BE49-F238E27FC236}">
                  <a16:creationId xmlns:a16="http://schemas.microsoft.com/office/drawing/2014/main" id="{F8D54B1E-6606-44D2-ADB1-9EB57E9ADA5B}"/>
                </a:ext>
              </a:extLst>
            </p:cNvPr>
            <p:cNvSpPr/>
            <p:nvPr/>
          </p:nvSpPr>
          <p:spPr>
            <a:xfrm>
              <a:off x="8069951" y="3655404"/>
              <a:ext cx="741531" cy="284693"/>
            </a:xfrm>
            <a:prstGeom prst="rect">
              <a:avLst/>
            </a:prstGeom>
          </p:spPr>
          <p:txBody>
            <a:bodyPr wrap="square">
              <a:spAutoFit/>
            </a:bodyPr>
            <a:lstStyle/>
            <a:p>
              <a:pPr algn="ctr" defTabSz="457200">
                <a:lnSpc>
                  <a:spcPts val="1500"/>
                </a:lnSpc>
              </a:pPr>
              <a:r>
                <a:rPr lang="en-US" altLang="zh-CN" sz="1400" b="1" dirty="0">
                  <a:solidFill>
                    <a:schemeClr val="bg1"/>
                  </a:solidFill>
                </a:rPr>
                <a:t>0.14m</a:t>
              </a:r>
              <a:endParaRPr lang="zh-CN" altLang="en-US" sz="1400" b="1" dirty="0">
                <a:solidFill>
                  <a:schemeClr val="bg1"/>
                </a:solidFill>
              </a:endParaRPr>
            </a:p>
          </p:txBody>
        </p:sp>
        <p:sp>
          <p:nvSpPr>
            <p:cNvPr id="145" name="矩形: 圆角 144">
              <a:extLst>
                <a:ext uri="{FF2B5EF4-FFF2-40B4-BE49-F238E27FC236}">
                  <a16:creationId xmlns:a16="http://schemas.microsoft.com/office/drawing/2014/main" id="{814D6FA0-AD73-4285-8391-C0D0C87C8133}"/>
                </a:ext>
              </a:extLst>
            </p:cNvPr>
            <p:cNvSpPr/>
            <p:nvPr/>
          </p:nvSpPr>
          <p:spPr>
            <a:xfrm>
              <a:off x="8282398" y="3226816"/>
              <a:ext cx="556492" cy="452854"/>
            </a:xfrm>
            <a:prstGeom prst="roundRect">
              <a:avLst>
                <a:gd name="adj" fmla="val 11122"/>
              </a:avLst>
            </a:prstGeom>
            <a:noFill/>
            <a:ln w="222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6" name="矩形: 圆角 145">
            <a:extLst>
              <a:ext uri="{FF2B5EF4-FFF2-40B4-BE49-F238E27FC236}">
                <a16:creationId xmlns:a16="http://schemas.microsoft.com/office/drawing/2014/main" id="{139A95BB-8A1C-427C-B480-4EC029468A5C}"/>
              </a:ext>
            </a:extLst>
          </p:cNvPr>
          <p:cNvSpPr/>
          <p:nvPr/>
        </p:nvSpPr>
        <p:spPr>
          <a:xfrm>
            <a:off x="2569860" y="1721875"/>
            <a:ext cx="556492" cy="452854"/>
          </a:xfrm>
          <a:prstGeom prst="roundRect">
            <a:avLst>
              <a:gd name="adj" fmla="val 11122"/>
            </a:avLst>
          </a:prstGeom>
          <a:noFill/>
          <a:ln w="222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矩形: 圆角 146">
            <a:extLst>
              <a:ext uri="{FF2B5EF4-FFF2-40B4-BE49-F238E27FC236}">
                <a16:creationId xmlns:a16="http://schemas.microsoft.com/office/drawing/2014/main" id="{A15B134D-F06E-4AC8-BDCB-25416F64C684}"/>
              </a:ext>
            </a:extLst>
          </p:cNvPr>
          <p:cNvSpPr/>
          <p:nvPr/>
        </p:nvSpPr>
        <p:spPr>
          <a:xfrm>
            <a:off x="2571297" y="2851008"/>
            <a:ext cx="556492" cy="452854"/>
          </a:xfrm>
          <a:prstGeom prst="roundRect">
            <a:avLst>
              <a:gd name="adj" fmla="val 11122"/>
            </a:avLst>
          </a:prstGeom>
          <a:noFill/>
          <a:ln w="222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8" name="矩形: 圆角 147">
            <a:extLst>
              <a:ext uri="{FF2B5EF4-FFF2-40B4-BE49-F238E27FC236}">
                <a16:creationId xmlns:a16="http://schemas.microsoft.com/office/drawing/2014/main" id="{81DC7D6E-5AC9-406C-A98A-0F1786898CB9}"/>
              </a:ext>
            </a:extLst>
          </p:cNvPr>
          <p:cNvSpPr/>
          <p:nvPr/>
        </p:nvSpPr>
        <p:spPr>
          <a:xfrm>
            <a:off x="431212" y="2294032"/>
            <a:ext cx="556492" cy="452854"/>
          </a:xfrm>
          <a:prstGeom prst="roundRect">
            <a:avLst>
              <a:gd name="adj" fmla="val 11122"/>
            </a:avLst>
          </a:prstGeom>
          <a:noFill/>
          <a:ln w="222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9" name="组合 148">
            <a:extLst>
              <a:ext uri="{FF2B5EF4-FFF2-40B4-BE49-F238E27FC236}">
                <a16:creationId xmlns:a16="http://schemas.microsoft.com/office/drawing/2014/main" id="{9C532F4F-BF68-43A0-B74E-C046D60C2E2C}"/>
              </a:ext>
            </a:extLst>
          </p:cNvPr>
          <p:cNvGrpSpPr/>
          <p:nvPr/>
        </p:nvGrpSpPr>
        <p:grpSpPr>
          <a:xfrm>
            <a:off x="10090873" y="2004791"/>
            <a:ext cx="1701830" cy="936000"/>
            <a:chOff x="10090873" y="2376333"/>
            <a:chExt cx="1701830" cy="936000"/>
          </a:xfrm>
        </p:grpSpPr>
        <p:pic>
          <p:nvPicPr>
            <p:cNvPr id="150" name="图片 149">
              <a:extLst>
                <a:ext uri="{FF2B5EF4-FFF2-40B4-BE49-F238E27FC236}">
                  <a16:creationId xmlns:a16="http://schemas.microsoft.com/office/drawing/2014/main" id="{0917C7C2-F77D-424E-A0B1-D83CC06D6680}"/>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090873" y="2376333"/>
              <a:ext cx="1701830" cy="936000"/>
            </a:xfrm>
            <a:prstGeom prst="rect">
              <a:avLst/>
            </a:prstGeom>
            <a:ln w="25400">
              <a:solidFill>
                <a:schemeClr val="tx1">
                  <a:lumMod val="75000"/>
                  <a:lumOff val="25000"/>
                </a:schemeClr>
              </a:solidFill>
            </a:ln>
          </p:spPr>
        </p:pic>
        <p:sp>
          <p:nvSpPr>
            <p:cNvPr id="151" name="矩形: 圆角 150">
              <a:extLst>
                <a:ext uri="{FF2B5EF4-FFF2-40B4-BE49-F238E27FC236}">
                  <a16:creationId xmlns:a16="http://schemas.microsoft.com/office/drawing/2014/main" id="{08A0A90A-A32A-4DC2-8322-4D4D6C76463A}"/>
                </a:ext>
              </a:extLst>
            </p:cNvPr>
            <p:cNvSpPr/>
            <p:nvPr/>
          </p:nvSpPr>
          <p:spPr>
            <a:xfrm>
              <a:off x="10201792" y="2651533"/>
              <a:ext cx="556492" cy="452854"/>
            </a:xfrm>
            <a:prstGeom prst="roundRect">
              <a:avLst>
                <a:gd name="adj" fmla="val 11122"/>
              </a:avLst>
            </a:prstGeom>
            <a:noFill/>
            <a:ln w="222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2" name="矩形: 圆角 151">
            <a:extLst>
              <a:ext uri="{FF2B5EF4-FFF2-40B4-BE49-F238E27FC236}">
                <a16:creationId xmlns:a16="http://schemas.microsoft.com/office/drawing/2014/main" id="{0FFC8504-6778-439E-AE2F-B235C66A14FA}"/>
              </a:ext>
            </a:extLst>
          </p:cNvPr>
          <p:cNvSpPr/>
          <p:nvPr/>
        </p:nvSpPr>
        <p:spPr>
          <a:xfrm>
            <a:off x="1040112" y="4753791"/>
            <a:ext cx="917694" cy="351984"/>
          </a:xfrm>
          <a:prstGeom prst="roundRect">
            <a:avLst>
              <a:gd name="adj" fmla="val 11122"/>
            </a:avLst>
          </a:prstGeom>
          <a:noFill/>
          <a:ln w="222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 name="矩形: 圆角 152">
            <a:extLst>
              <a:ext uri="{FF2B5EF4-FFF2-40B4-BE49-F238E27FC236}">
                <a16:creationId xmlns:a16="http://schemas.microsoft.com/office/drawing/2014/main" id="{E0824861-9FCC-4C68-AFB0-D911812FBD03}"/>
              </a:ext>
            </a:extLst>
          </p:cNvPr>
          <p:cNvSpPr/>
          <p:nvPr/>
        </p:nvSpPr>
        <p:spPr>
          <a:xfrm>
            <a:off x="5085682" y="4239151"/>
            <a:ext cx="917694" cy="351984"/>
          </a:xfrm>
          <a:prstGeom prst="roundRect">
            <a:avLst>
              <a:gd name="adj" fmla="val 11122"/>
            </a:avLst>
          </a:prstGeom>
          <a:noFill/>
          <a:ln w="222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矩形: 圆角 153">
            <a:extLst>
              <a:ext uri="{FF2B5EF4-FFF2-40B4-BE49-F238E27FC236}">
                <a16:creationId xmlns:a16="http://schemas.microsoft.com/office/drawing/2014/main" id="{1EFDAEE3-5BB7-485D-868E-ACD701F458C9}"/>
              </a:ext>
            </a:extLst>
          </p:cNvPr>
          <p:cNvSpPr/>
          <p:nvPr/>
        </p:nvSpPr>
        <p:spPr>
          <a:xfrm>
            <a:off x="5085682" y="5368598"/>
            <a:ext cx="917694" cy="351984"/>
          </a:xfrm>
          <a:prstGeom prst="roundRect">
            <a:avLst>
              <a:gd name="adj" fmla="val 11122"/>
            </a:avLst>
          </a:prstGeom>
          <a:noFill/>
          <a:ln w="222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5" name="矩形: 圆角 154">
            <a:extLst>
              <a:ext uri="{FF2B5EF4-FFF2-40B4-BE49-F238E27FC236}">
                <a16:creationId xmlns:a16="http://schemas.microsoft.com/office/drawing/2014/main" id="{620F9440-CF87-42FD-99EB-7CAEA04FF600}"/>
              </a:ext>
            </a:extLst>
          </p:cNvPr>
          <p:cNvSpPr/>
          <p:nvPr/>
        </p:nvSpPr>
        <p:spPr>
          <a:xfrm>
            <a:off x="6974842" y="4239151"/>
            <a:ext cx="917694" cy="351984"/>
          </a:xfrm>
          <a:prstGeom prst="roundRect">
            <a:avLst>
              <a:gd name="adj" fmla="val 11122"/>
            </a:avLst>
          </a:prstGeom>
          <a:noFill/>
          <a:ln w="222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 name="矩形: 圆角 155">
            <a:extLst>
              <a:ext uri="{FF2B5EF4-FFF2-40B4-BE49-F238E27FC236}">
                <a16:creationId xmlns:a16="http://schemas.microsoft.com/office/drawing/2014/main" id="{5D5808E0-261B-4804-8F72-47D02947206D}"/>
              </a:ext>
            </a:extLst>
          </p:cNvPr>
          <p:cNvSpPr/>
          <p:nvPr/>
        </p:nvSpPr>
        <p:spPr>
          <a:xfrm>
            <a:off x="6974842" y="5368598"/>
            <a:ext cx="917694" cy="351984"/>
          </a:xfrm>
          <a:prstGeom prst="roundRect">
            <a:avLst>
              <a:gd name="adj" fmla="val 11122"/>
            </a:avLst>
          </a:prstGeom>
          <a:noFill/>
          <a:ln w="222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矩形: 圆角 156">
            <a:extLst>
              <a:ext uri="{FF2B5EF4-FFF2-40B4-BE49-F238E27FC236}">
                <a16:creationId xmlns:a16="http://schemas.microsoft.com/office/drawing/2014/main" id="{42988C00-8F76-4332-9E2B-6176FE31EE72}"/>
              </a:ext>
            </a:extLst>
          </p:cNvPr>
          <p:cNvSpPr/>
          <p:nvPr/>
        </p:nvSpPr>
        <p:spPr>
          <a:xfrm>
            <a:off x="8877260" y="4239151"/>
            <a:ext cx="917694" cy="351984"/>
          </a:xfrm>
          <a:prstGeom prst="roundRect">
            <a:avLst>
              <a:gd name="adj" fmla="val 11122"/>
            </a:avLst>
          </a:prstGeom>
          <a:noFill/>
          <a:ln w="222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 name="矩形: 圆角 157">
            <a:extLst>
              <a:ext uri="{FF2B5EF4-FFF2-40B4-BE49-F238E27FC236}">
                <a16:creationId xmlns:a16="http://schemas.microsoft.com/office/drawing/2014/main" id="{9760AAF3-28D5-45A1-9F8E-70848E524F1F}"/>
              </a:ext>
            </a:extLst>
          </p:cNvPr>
          <p:cNvSpPr/>
          <p:nvPr/>
        </p:nvSpPr>
        <p:spPr>
          <a:xfrm>
            <a:off x="8877260" y="5368598"/>
            <a:ext cx="917694" cy="351984"/>
          </a:xfrm>
          <a:prstGeom prst="roundRect">
            <a:avLst>
              <a:gd name="adj" fmla="val 11122"/>
            </a:avLst>
          </a:prstGeom>
          <a:noFill/>
          <a:ln w="222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 name="矩形: 圆角 158">
            <a:extLst>
              <a:ext uri="{FF2B5EF4-FFF2-40B4-BE49-F238E27FC236}">
                <a16:creationId xmlns:a16="http://schemas.microsoft.com/office/drawing/2014/main" id="{0D13C271-496A-4F79-8BCF-B4341AAD0136}"/>
              </a:ext>
            </a:extLst>
          </p:cNvPr>
          <p:cNvSpPr/>
          <p:nvPr/>
        </p:nvSpPr>
        <p:spPr>
          <a:xfrm>
            <a:off x="10805455" y="4758737"/>
            <a:ext cx="917694" cy="351984"/>
          </a:xfrm>
          <a:prstGeom prst="roundRect">
            <a:avLst>
              <a:gd name="adj" fmla="val 11122"/>
            </a:avLst>
          </a:prstGeom>
          <a:noFill/>
          <a:ln w="222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0" name="矩形: 圆角 159">
            <a:extLst>
              <a:ext uri="{FF2B5EF4-FFF2-40B4-BE49-F238E27FC236}">
                <a16:creationId xmlns:a16="http://schemas.microsoft.com/office/drawing/2014/main" id="{AD9DC2BE-4217-45D5-8105-7E6EC43FD01C}"/>
              </a:ext>
            </a:extLst>
          </p:cNvPr>
          <p:cNvSpPr/>
          <p:nvPr/>
        </p:nvSpPr>
        <p:spPr>
          <a:xfrm>
            <a:off x="3170700" y="4239151"/>
            <a:ext cx="917694" cy="351984"/>
          </a:xfrm>
          <a:prstGeom prst="roundRect">
            <a:avLst>
              <a:gd name="adj" fmla="val 11122"/>
            </a:avLst>
          </a:prstGeom>
          <a:noFill/>
          <a:ln w="222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1" name="矩形: 圆角 160">
            <a:extLst>
              <a:ext uri="{FF2B5EF4-FFF2-40B4-BE49-F238E27FC236}">
                <a16:creationId xmlns:a16="http://schemas.microsoft.com/office/drawing/2014/main" id="{8D0D733A-3F78-41C6-A108-6EEB00C1AD0A}"/>
              </a:ext>
            </a:extLst>
          </p:cNvPr>
          <p:cNvSpPr/>
          <p:nvPr/>
        </p:nvSpPr>
        <p:spPr>
          <a:xfrm>
            <a:off x="3170700" y="5368598"/>
            <a:ext cx="917694" cy="351984"/>
          </a:xfrm>
          <a:prstGeom prst="roundRect">
            <a:avLst>
              <a:gd name="adj" fmla="val 11122"/>
            </a:avLst>
          </a:prstGeom>
          <a:noFill/>
          <a:ln w="222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2" name="矩形 161">
            <a:extLst>
              <a:ext uri="{FF2B5EF4-FFF2-40B4-BE49-F238E27FC236}">
                <a16:creationId xmlns:a16="http://schemas.microsoft.com/office/drawing/2014/main" id="{039327B7-4324-4E5A-B544-54E7B1D4A508}"/>
              </a:ext>
            </a:extLst>
          </p:cNvPr>
          <p:cNvSpPr>
            <a:spLocks/>
          </p:cNvSpPr>
          <p:nvPr/>
        </p:nvSpPr>
        <p:spPr>
          <a:xfrm>
            <a:off x="246462" y="5273471"/>
            <a:ext cx="1831856" cy="285463"/>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lnSpc>
                <a:spcPts val="1500"/>
              </a:lnSpc>
            </a:pPr>
            <a:r>
              <a:rPr lang="en-US" altLang="zh-CN" sz="1600" b="1" dirty="0">
                <a:solidFill>
                  <a:schemeClr val="tx1">
                    <a:lumMod val="75000"/>
                    <a:lumOff val="25000"/>
                  </a:schemeClr>
                </a:solidFill>
                <a:latin typeface="微软雅黑" panose="020B0503020204020204" pitchFamily="34" charset="-122"/>
                <a:ea typeface="微软雅黑" panose="020B0503020204020204" pitchFamily="34" charset="-122"/>
              </a:rPr>
              <a:t>Dynamic Scene</a:t>
            </a:r>
            <a:endParaRPr lang="zh-CN" altLang="en-US" sz="1600" b="1" i="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63" name="矩形 162">
            <a:extLst>
              <a:ext uri="{FF2B5EF4-FFF2-40B4-BE49-F238E27FC236}">
                <a16:creationId xmlns:a16="http://schemas.microsoft.com/office/drawing/2014/main" id="{2EDB92B1-9AF7-4C22-B5AB-D88C6EFB2F0A}"/>
              </a:ext>
            </a:extLst>
          </p:cNvPr>
          <p:cNvSpPr>
            <a:spLocks/>
          </p:cNvSpPr>
          <p:nvPr/>
        </p:nvSpPr>
        <p:spPr>
          <a:xfrm>
            <a:off x="2186874" y="5918714"/>
            <a:ext cx="2221698" cy="288092"/>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lnSpc>
                <a:spcPts val="1500"/>
              </a:lnSpc>
            </a:pPr>
            <a:r>
              <a:rPr lang="en-US" altLang="zh-CN" sz="1600" b="1" dirty="0">
                <a:solidFill>
                  <a:srgbClr val="A94C67"/>
                </a:solidFill>
                <a:latin typeface="Comic Sans MS" panose="030F0702030302020204" pitchFamily="66" charset="0"/>
                <a:ea typeface="微软雅黑" panose="020B0503020204020204" pitchFamily="34" charset="-122"/>
              </a:rPr>
              <a:t>LiDAR Point Cloud</a:t>
            </a:r>
            <a:endParaRPr lang="zh-CN" altLang="en-US" sz="1600" b="1" i="1" dirty="0">
              <a:solidFill>
                <a:srgbClr val="A94C67"/>
              </a:solidFill>
              <a:latin typeface="Comic Sans MS" panose="030F0702030302020204" pitchFamily="66" charset="0"/>
              <a:ea typeface="微软雅黑" panose="020B0503020204020204" pitchFamily="34" charset="-122"/>
            </a:endParaRPr>
          </a:p>
        </p:txBody>
      </p:sp>
      <p:sp>
        <p:nvSpPr>
          <p:cNvPr id="164" name="矩形 163">
            <a:extLst>
              <a:ext uri="{FF2B5EF4-FFF2-40B4-BE49-F238E27FC236}">
                <a16:creationId xmlns:a16="http://schemas.microsoft.com/office/drawing/2014/main" id="{BFDD4D01-2B32-43EA-89EB-BBE8B5A49460}"/>
              </a:ext>
            </a:extLst>
          </p:cNvPr>
          <p:cNvSpPr>
            <a:spLocks/>
          </p:cNvSpPr>
          <p:nvPr/>
        </p:nvSpPr>
        <p:spPr>
          <a:xfrm>
            <a:off x="4364703" y="5918714"/>
            <a:ext cx="1632185" cy="477054"/>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lnSpc>
                <a:spcPts val="1500"/>
              </a:lnSpc>
            </a:pPr>
            <a:r>
              <a:rPr lang="en-US" altLang="zh-CN" sz="1600" b="1" dirty="0">
                <a:solidFill>
                  <a:srgbClr val="3376AD"/>
                </a:solidFill>
                <a:latin typeface="Comic Sans MS" panose="030F0702030302020204" pitchFamily="66" charset="0"/>
                <a:ea typeface="微软雅黑" panose="020B0503020204020204" pitchFamily="34" charset="-122"/>
              </a:rPr>
              <a:t>Supervised Learning</a:t>
            </a:r>
            <a:endParaRPr lang="zh-CN" altLang="en-US" sz="1600" b="1" i="1" dirty="0">
              <a:solidFill>
                <a:srgbClr val="3376AD"/>
              </a:solidFill>
              <a:latin typeface="Comic Sans MS" panose="030F0702030302020204" pitchFamily="66" charset="0"/>
              <a:ea typeface="微软雅黑" panose="020B0503020204020204" pitchFamily="34" charset="-122"/>
            </a:endParaRPr>
          </a:p>
        </p:txBody>
      </p:sp>
      <p:sp>
        <p:nvSpPr>
          <p:cNvPr id="165" name="矩形 164">
            <a:extLst>
              <a:ext uri="{FF2B5EF4-FFF2-40B4-BE49-F238E27FC236}">
                <a16:creationId xmlns:a16="http://schemas.microsoft.com/office/drawing/2014/main" id="{853D52E3-69A6-4B76-81C7-519386E11B2D}"/>
              </a:ext>
            </a:extLst>
          </p:cNvPr>
          <p:cNvSpPr>
            <a:spLocks/>
          </p:cNvSpPr>
          <p:nvPr/>
        </p:nvSpPr>
        <p:spPr>
          <a:xfrm>
            <a:off x="6163248" y="5913494"/>
            <a:ext cx="1889654" cy="480453"/>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lnSpc>
                <a:spcPts val="1500"/>
              </a:lnSpc>
            </a:pPr>
            <a:r>
              <a:rPr lang="en-US" altLang="zh-CN" sz="1600" b="1" dirty="0">
                <a:solidFill>
                  <a:srgbClr val="8856A7"/>
                </a:solidFill>
                <a:latin typeface="Comic Sans MS" panose="030F0702030302020204" pitchFamily="66" charset="0"/>
                <a:ea typeface="微软雅黑" panose="020B0503020204020204" pitchFamily="34" charset="-122"/>
              </a:rPr>
              <a:t>Self-supervised Learning</a:t>
            </a:r>
            <a:endParaRPr lang="zh-CN" altLang="en-US" sz="1600" b="1" i="1" dirty="0">
              <a:solidFill>
                <a:srgbClr val="8856A7"/>
              </a:solidFill>
              <a:latin typeface="Comic Sans MS" panose="030F0702030302020204" pitchFamily="66" charset="0"/>
              <a:ea typeface="微软雅黑" panose="020B0503020204020204" pitchFamily="34" charset="-122"/>
            </a:endParaRPr>
          </a:p>
        </p:txBody>
      </p:sp>
      <p:sp>
        <p:nvSpPr>
          <p:cNvPr id="166" name="矩形 165">
            <a:extLst>
              <a:ext uri="{FF2B5EF4-FFF2-40B4-BE49-F238E27FC236}">
                <a16:creationId xmlns:a16="http://schemas.microsoft.com/office/drawing/2014/main" id="{E07839FB-B0F8-4BEC-89BB-73E1B9AC64C3}"/>
              </a:ext>
            </a:extLst>
          </p:cNvPr>
          <p:cNvSpPr>
            <a:spLocks/>
          </p:cNvSpPr>
          <p:nvPr/>
        </p:nvSpPr>
        <p:spPr>
          <a:xfrm>
            <a:off x="8174717" y="5913494"/>
            <a:ext cx="1632185" cy="480453"/>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lnSpc>
                <a:spcPts val="1500"/>
              </a:lnSpc>
            </a:pPr>
            <a:r>
              <a:rPr lang="en-US" altLang="zh-CN" sz="1600" b="1" dirty="0">
                <a:solidFill>
                  <a:srgbClr val="0CA1C9"/>
                </a:solidFill>
                <a:latin typeface="Comic Sans MS" panose="030F0702030302020204" pitchFamily="66" charset="0"/>
                <a:ea typeface="微软雅黑" panose="020B0503020204020204" pitchFamily="34" charset="-122"/>
              </a:rPr>
              <a:t>LeoVR</a:t>
            </a:r>
          </a:p>
          <a:p>
            <a:pPr algn="ctr" defTabSz="457200">
              <a:lnSpc>
                <a:spcPts val="1500"/>
              </a:lnSpc>
            </a:pPr>
            <a:r>
              <a:rPr lang="en-US" altLang="zh-CN" sz="1600" b="1" dirty="0">
                <a:solidFill>
                  <a:srgbClr val="0CA1C9"/>
                </a:solidFill>
                <a:latin typeface="Comic Sans MS" panose="030F0702030302020204" pitchFamily="66" charset="0"/>
                <a:ea typeface="微软雅黑" panose="020B0503020204020204" pitchFamily="34" charset="-122"/>
              </a:rPr>
              <a:t>(Our Work)</a:t>
            </a:r>
          </a:p>
        </p:txBody>
      </p:sp>
      <p:sp>
        <p:nvSpPr>
          <p:cNvPr id="167" name="矩形 166">
            <a:extLst>
              <a:ext uri="{FF2B5EF4-FFF2-40B4-BE49-F238E27FC236}">
                <a16:creationId xmlns:a16="http://schemas.microsoft.com/office/drawing/2014/main" id="{BFEF4D44-3D78-4E85-B2FB-79762A668E85}"/>
              </a:ext>
            </a:extLst>
          </p:cNvPr>
          <p:cNvSpPr>
            <a:spLocks/>
          </p:cNvSpPr>
          <p:nvPr/>
        </p:nvSpPr>
        <p:spPr>
          <a:xfrm>
            <a:off x="10123026" y="5910095"/>
            <a:ext cx="1632185" cy="288092"/>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lnSpc>
                <a:spcPts val="1500"/>
              </a:lnSpc>
            </a:pPr>
            <a:r>
              <a:rPr lang="en-US" altLang="zh-CN" sz="1600" b="1" dirty="0">
                <a:latin typeface="Comic Sans MS" panose="030F0702030302020204" pitchFamily="66" charset="0"/>
                <a:ea typeface="微软雅黑" panose="020B0503020204020204" pitchFamily="34" charset="-122"/>
              </a:rPr>
              <a:t>Ground Truth</a:t>
            </a:r>
            <a:endParaRPr lang="zh-CN" altLang="en-US" sz="1600" b="1" dirty="0">
              <a:latin typeface="Comic Sans MS" panose="030F0702030302020204" pitchFamily="66" charset="0"/>
              <a:ea typeface="微软雅黑" panose="020B0503020204020204" pitchFamily="34" charset="-122"/>
            </a:endParaRPr>
          </a:p>
        </p:txBody>
      </p:sp>
      <p:grpSp>
        <p:nvGrpSpPr>
          <p:cNvPr id="5" name="组合 4">
            <a:extLst>
              <a:ext uri="{FF2B5EF4-FFF2-40B4-BE49-F238E27FC236}">
                <a16:creationId xmlns:a16="http://schemas.microsoft.com/office/drawing/2014/main" id="{EA3E127F-E3C1-472A-971A-05BF0D85EA32}"/>
              </a:ext>
            </a:extLst>
          </p:cNvPr>
          <p:cNvGrpSpPr/>
          <p:nvPr/>
        </p:nvGrpSpPr>
        <p:grpSpPr>
          <a:xfrm>
            <a:off x="5098030" y="1589013"/>
            <a:ext cx="2526040" cy="4121306"/>
            <a:chOff x="5098030" y="1589013"/>
            <a:chExt cx="2526040" cy="4121306"/>
          </a:xfrm>
        </p:grpSpPr>
        <p:pic>
          <p:nvPicPr>
            <p:cNvPr id="170" name="图片 169" descr="图片包含 游戏机, 伞, 雨, 风筝&#10;&#10;描述已自动生成">
              <a:extLst>
                <a:ext uri="{FF2B5EF4-FFF2-40B4-BE49-F238E27FC236}">
                  <a16:creationId xmlns:a16="http://schemas.microsoft.com/office/drawing/2014/main" id="{8B5C49B7-4C86-4DBD-9139-08D1EED59DD9}"/>
                </a:ext>
              </a:extLst>
            </p:cNvPr>
            <p:cNvPicPr>
              <a:picLocks noChangeAspect="1"/>
            </p:cNvPicPr>
            <p:nvPr/>
          </p:nvPicPr>
          <p:blipFill>
            <a:blip r:embed="rId23" cstate="print">
              <a:extLst>
                <a:ext uri="{BEBA8EAE-BF5A-486C-A8C5-ECC9F3942E4B}">
                  <a14:imgProps xmlns:a14="http://schemas.microsoft.com/office/drawing/2010/main">
                    <a14:imgLayer r:embed="rId2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5098030" y="2727241"/>
              <a:ext cx="786421" cy="819038"/>
            </a:xfrm>
            <a:prstGeom prst="rect">
              <a:avLst/>
            </a:prstGeom>
          </p:spPr>
        </p:pic>
        <p:pic>
          <p:nvPicPr>
            <p:cNvPr id="172" name="图片 171" descr="图片包含 游戏机, 伞, 雨, 风筝&#10;&#10;描述已自动生成">
              <a:extLst>
                <a:ext uri="{FF2B5EF4-FFF2-40B4-BE49-F238E27FC236}">
                  <a16:creationId xmlns:a16="http://schemas.microsoft.com/office/drawing/2014/main" id="{5F79CA95-481A-4E0F-9AB9-F54CFB076DD0}"/>
                </a:ext>
              </a:extLst>
            </p:cNvPr>
            <p:cNvPicPr>
              <a:picLocks noChangeAspect="1"/>
            </p:cNvPicPr>
            <p:nvPr/>
          </p:nvPicPr>
          <p:blipFill>
            <a:blip r:embed="rId23" cstate="print">
              <a:extLst>
                <a:ext uri="{BEBA8EAE-BF5A-486C-A8C5-ECC9F3942E4B}">
                  <a14:imgProps xmlns:a14="http://schemas.microsoft.com/office/drawing/2010/main">
                    <a14:imgLayer r:embed="rId2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5098030" y="4891281"/>
              <a:ext cx="786421" cy="819038"/>
            </a:xfrm>
            <a:prstGeom prst="rect">
              <a:avLst/>
            </a:prstGeom>
          </p:spPr>
        </p:pic>
        <p:pic>
          <p:nvPicPr>
            <p:cNvPr id="173" name="Picture 8" descr="Google Logo White Png, Wrong Cross Transparent Background, HD Png Download  (#5589266), PNG Images on PngArea">
              <a:extLst>
                <a:ext uri="{FF2B5EF4-FFF2-40B4-BE49-F238E27FC236}">
                  <a16:creationId xmlns:a16="http://schemas.microsoft.com/office/drawing/2014/main" id="{AA13F59C-FC61-4D7A-97DD-7B3260B71994}"/>
                </a:ext>
              </a:extLst>
            </p:cNvPr>
            <p:cNvPicPr>
              <a:picLocks noChangeAspect="1" noChangeArrowheads="1"/>
            </p:cNvPicPr>
            <p:nvPr/>
          </p:nvPicPr>
          <p:blipFill>
            <a:blip r:embed="rId25"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7211903" y="1589013"/>
              <a:ext cx="412167" cy="454465"/>
            </a:xfrm>
            <a:prstGeom prst="rect">
              <a:avLst/>
            </a:prstGeom>
            <a:noFill/>
            <a:extLst>
              <a:ext uri="{909E8E84-426E-40DD-AFC4-6F175D3DCCD1}">
                <a14:hiddenFill xmlns:a14="http://schemas.microsoft.com/office/drawing/2010/main">
                  <a:solidFill>
                    <a:srgbClr val="FFFFFF"/>
                  </a:solidFill>
                </a14:hiddenFill>
              </a:ext>
            </a:extLst>
          </p:spPr>
        </p:pic>
        <p:pic>
          <p:nvPicPr>
            <p:cNvPr id="175" name="Picture 8" descr="Google Logo White Png, Wrong Cross Transparent Background, HD Png Download  (#5589266), PNG Images on PngArea">
              <a:extLst>
                <a:ext uri="{FF2B5EF4-FFF2-40B4-BE49-F238E27FC236}">
                  <a16:creationId xmlns:a16="http://schemas.microsoft.com/office/drawing/2014/main" id="{8CF599E1-4DCE-4D5F-9119-0EDE512F15ED}"/>
                </a:ext>
              </a:extLst>
            </p:cNvPr>
            <p:cNvPicPr>
              <a:picLocks noChangeAspect="1" noChangeArrowheads="1"/>
            </p:cNvPicPr>
            <p:nvPr/>
          </p:nvPicPr>
          <p:blipFill>
            <a:blip r:embed="rId25"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7211903" y="3918428"/>
              <a:ext cx="412167" cy="454465"/>
            </a:xfrm>
            <a:prstGeom prst="rect">
              <a:avLst/>
            </a:prstGeom>
            <a:noFill/>
            <a:extLst>
              <a:ext uri="{909E8E84-426E-40DD-AFC4-6F175D3DCCD1}">
                <a14:hiddenFill xmlns:a14="http://schemas.microsoft.com/office/drawing/2010/main">
                  <a:solidFill>
                    <a:srgbClr val="FFFFFF"/>
                  </a:solidFill>
                </a14:hiddenFill>
              </a:ext>
            </a:extLst>
          </p:spPr>
        </p:pic>
        <p:pic>
          <p:nvPicPr>
            <p:cNvPr id="176" name="Picture 8" descr="Google Logo White Png, Wrong Cross Transparent Background, HD Png Download  (#5589266), PNG Images on PngArea">
              <a:extLst>
                <a:ext uri="{FF2B5EF4-FFF2-40B4-BE49-F238E27FC236}">
                  <a16:creationId xmlns:a16="http://schemas.microsoft.com/office/drawing/2014/main" id="{4059A500-1F95-453F-9CAF-5A4D57401307}"/>
                </a:ext>
              </a:extLst>
            </p:cNvPr>
            <p:cNvPicPr>
              <a:picLocks noChangeAspect="1" noChangeArrowheads="1"/>
            </p:cNvPicPr>
            <p:nvPr/>
          </p:nvPicPr>
          <p:blipFill>
            <a:blip r:embed="rId25"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7211903" y="5003272"/>
              <a:ext cx="412167" cy="454465"/>
            </a:xfrm>
            <a:prstGeom prst="rect">
              <a:avLst/>
            </a:prstGeom>
            <a:noFill/>
            <a:extLst>
              <a:ext uri="{909E8E84-426E-40DD-AFC4-6F175D3DCCD1}">
                <a14:hiddenFill xmlns:a14="http://schemas.microsoft.com/office/drawing/2010/main">
                  <a:solidFill>
                    <a:srgbClr val="FFFFFF"/>
                  </a:solidFill>
                </a14:hiddenFill>
              </a:ext>
            </a:extLst>
          </p:spPr>
        </p:pic>
        <p:pic>
          <p:nvPicPr>
            <p:cNvPr id="178" name="Picture 8" descr="Google Logo White Png, Wrong Cross Transparent Background, HD Png Download  (#5589266), PNG Images on PngArea">
              <a:extLst>
                <a:ext uri="{FF2B5EF4-FFF2-40B4-BE49-F238E27FC236}">
                  <a16:creationId xmlns:a16="http://schemas.microsoft.com/office/drawing/2014/main" id="{BE00CFDD-240B-457B-97E3-F2C664365AEC}"/>
                </a:ext>
              </a:extLst>
            </p:cNvPr>
            <p:cNvPicPr>
              <a:picLocks noChangeAspect="1" noChangeArrowheads="1"/>
            </p:cNvPicPr>
            <p:nvPr/>
          </p:nvPicPr>
          <p:blipFill>
            <a:blip r:embed="rId25"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5259153" y="3918428"/>
              <a:ext cx="412167" cy="454465"/>
            </a:xfrm>
            <a:prstGeom prst="rect">
              <a:avLst/>
            </a:prstGeom>
            <a:noFill/>
            <a:extLst>
              <a:ext uri="{909E8E84-426E-40DD-AFC4-6F175D3DCCD1}">
                <a14:hiddenFill xmlns:a14="http://schemas.microsoft.com/office/drawing/2010/main">
                  <a:solidFill>
                    <a:srgbClr val="FFFFFF"/>
                  </a:solidFill>
                </a14:hiddenFill>
              </a:ext>
            </a:extLst>
          </p:spPr>
        </p:pic>
        <p:pic>
          <p:nvPicPr>
            <p:cNvPr id="189" name="Picture 8" descr="Google Logo White Png, Wrong Cross Transparent Background, HD Png Download  (#5589266), PNG Images on PngArea">
              <a:extLst>
                <a:ext uri="{FF2B5EF4-FFF2-40B4-BE49-F238E27FC236}">
                  <a16:creationId xmlns:a16="http://schemas.microsoft.com/office/drawing/2014/main" id="{89C1F0FA-34D4-4F15-AA63-7C68B171C1F4}"/>
                </a:ext>
              </a:extLst>
            </p:cNvPr>
            <p:cNvPicPr>
              <a:picLocks noChangeAspect="1" noChangeArrowheads="1"/>
            </p:cNvPicPr>
            <p:nvPr/>
          </p:nvPicPr>
          <p:blipFill>
            <a:blip r:embed="rId25"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7211903" y="2812214"/>
              <a:ext cx="412167" cy="454465"/>
            </a:xfrm>
            <a:prstGeom prst="rect">
              <a:avLst/>
            </a:prstGeom>
            <a:noFill/>
            <a:extLst>
              <a:ext uri="{909E8E84-426E-40DD-AFC4-6F175D3DCCD1}">
                <a14:hiddenFill xmlns:a14="http://schemas.microsoft.com/office/drawing/2010/main">
                  <a:solidFill>
                    <a:srgbClr val="FFFFFF"/>
                  </a:solidFill>
                </a14:hiddenFill>
              </a:ext>
            </a:extLst>
          </p:spPr>
        </p:pic>
        <p:pic>
          <p:nvPicPr>
            <p:cNvPr id="192" name="Picture 8" descr="Google Logo White Png, Wrong Cross Transparent Background, HD Png Download  (#5589266), PNG Images on PngArea">
              <a:extLst>
                <a:ext uri="{FF2B5EF4-FFF2-40B4-BE49-F238E27FC236}">
                  <a16:creationId xmlns:a16="http://schemas.microsoft.com/office/drawing/2014/main" id="{F2ED8603-430D-4238-B44E-5D17DF3F5256}"/>
                </a:ext>
              </a:extLst>
            </p:cNvPr>
            <p:cNvPicPr>
              <a:picLocks noChangeAspect="1" noChangeArrowheads="1"/>
            </p:cNvPicPr>
            <p:nvPr/>
          </p:nvPicPr>
          <p:blipFill>
            <a:blip r:embed="rId25"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5291231" y="1589013"/>
              <a:ext cx="412167" cy="454465"/>
            </a:xfrm>
            <a:prstGeom prst="rect">
              <a:avLst/>
            </a:prstGeom>
            <a:noFill/>
            <a:extLst>
              <a:ext uri="{909E8E84-426E-40DD-AFC4-6F175D3DCCD1}">
                <a14:hiddenFill xmlns:a14="http://schemas.microsoft.com/office/drawing/2010/main">
                  <a:solidFill>
                    <a:srgbClr val="FFFFFF"/>
                  </a:solidFill>
                </a14:hiddenFill>
              </a:ext>
            </a:extLst>
          </p:spPr>
        </p:pic>
      </p:grpSp>
      <p:sp>
        <p:nvSpPr>
          <p:cNvPr id="193" name="灯片编号占位符 3">
            <a:extLst>
              <a:ext uri="{FF2B5EF4-FFF2-40B4-BE49-F238E27FC236}">
                <a16:creationId xmlns:a16="http://schemas.microsoft.com/office/drawing/2014/main" id="{8F94EF2E-B36E-4462-B221-B5AACF74F26C}"/>
              </a:ext>
            </a:extLst>
          </p:cNvPr>
          <p:cNvSpPr txBox="1">
            <a:spLocks/>
          </p:cNvSpPr>
          <p:nvPr/>
        </p:nvSpPr>
        <p:spPr>
          <a:xfrm>
            <a:off x="9011840" y="6381328"/>
            <a:ext cx="2844800" cy="476250"/>
          </a:xfrm>
          <a:prstGeom prst="rect">
            <a:avLst/>
          </a:prstGeom>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a:fld id="{87AB51E9-348C-4DC8-84CE-839F8B9DCC07}" type="slidenum">
              <a:rPr lang="en-US" altLang="zh-CN" sz="1400" smtClean="0">
                <a:latin typeface="Calibri" panose="020F0502020204030204" pitchFamily="34" charset="0"/>
                <a:ea typeface="宋体" panose="02010600030101010101" charset="-122"/>
              </a:rPr>
              <a:pPr algn="r"/>
              <a:t>5</a:t>
            </a:fld>
            <a:endParaRPr lang="en-US" altLang="zh-CN" sz="1400" dirty="0">
              <a:latin typeface="Calibri" panose="020F0502020204030204" pitchFamily="34" charset="0"/>
              <a:ea typeface="宋体" panose="02010600030101010101" charset="-122"/>
            </a:endParaRPr>
          </a:p>
        </p:txBody>
      </p:sp>
    </p:spTree>
    <p:extLst>
      <p:ext uri="{BB962C8B-B14F-4D97-AF65-F5344CB8AC3E}">
        <p14:creationId xmlns:p14="http://schemas.microsoft.com/office/powerpoint/2010/main" val="14611372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fade">
                                      <p:cBhvr>
                                        <p:cTn id="7" dur="1000"/>
                                        <p:tgtEl>
                                          <p:spTgt spid="149"/>
                                        </p:tgtEl>
                                      </p:cBhvr>
                                    </p:animEffect>
                                  </p:childTnLst>
                                </p:cTn>
                              </p:par>
                              <p:par>
                                <p:cTn id="8" presetID="10" presetClass="entr" presetSubtype="0" fill="hold"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fade">
                                      <p:cBhvr>
                                        <p:cTn id="10" dur="1000"/>
                                        <p:tgtEl>
                                          <p:spTgt spid="10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7"/>
                                        </p:tgtEl>
                                        <p:attrNameLst>
                                          <p:attrName>style.visibility</p:attrName>
                                        </p:attrNameLst>
                                      </p:cBhvr>
                                      <p:to>
                                        <p:strVal val="visible"/>
                                      </p:to>
                                    </p:set>
                                    <p:animEffect transition="in" filter="fade">
                                      <p:cBhvr>
                                        <p:cTn id="13" dur="1000"/>
                                        <p:tgtEl>
                                          <p:spTgt spid="16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4"/>
                                        </p:tgtEl>
                                        <p:attrNameLst>
                                          <p:attrName>style.visibility</p:attrName>
                                        </p:attrNameLst>
                                      </p:cBhvr>
                                      <p:to>
                                        <p:strVal val="visible"/>
                                      </p:to>
                                    </p:set>
                                    <p:animEffect transition="in" filter="fade">
                                      <p:cBhvr>
                                        <p:cTn id="16" dur="1000"/>
                                        <p:tgtEl>
                                          <p:spTgt spid="164"/>
                                        </p:tgtEl>
                                      </p:cBhvr>
                                    </p:animEffect>
                                  </p:childTnLst>
                                </p:cTn>
                              </p:par>
                              <p:par>
                                <p:cTn id="17" presetID="10" presetClass="entr" presetSubtype="0" fill="hold" nodeType="withEffect">
                                  <p:stCondLst>
                                    <p:cond delay="0"/>
                                  </p:stCondLst>
                                  <p:childTnLst>
                                    <p:set>
                                      <p:cBhvr>
                                        <p:cTn id="18" dur="1" fill="hold">
                                          <p:stCondLst>
                                            <p:cond delay="0"/>
                                          </p:stCondLst>
                                        </p:cTn>
                                        <p:tgtEl>
                                          <p:spTgt spid="110"/>
                                        </p:tgtEl>
                                        <p:attrNameLst>
                                          <p:attrName>style.visibility</p:attrName>
                                        </p:attrNameLst>
                                      </p:cBhvr>
                                      <p:to>
                                        <p:strVal val="visible"/>
                                      </p:to>
                                    </p:set>
                                    <p:animEffect transition="in" filter="fade">
                                      <p:cBhvr>
                                        <p:cTn id="19" dur="1000"/>
                                        <p:tgtEl>
                                          <p:spTgt spid="110"/>
                                        </p:tgtEl>
                                      </p:cBhvr>
                                    </p:animEffect>
                                  </p:childTnLst>
                                </p:cTn>
                              </p:par>
                              <p:par>
                                <p:cTn id="20" presetID="10" presetClass="entr" presetSubtype="0" fill="hold" nodeType="withEffect">
                                  <p:stCondLst>
                                    <p:cond delay="0"/>
                                  </p:stCondLst>
                                  <p:childTnLst>
                                    <p:set>
                                      <p:cBhvr>
                                        <p:cTn id="21" dur="1" fill="hold">
                                          <p:stCondLst>
                                            <p:cond delay="0"/>
                                          </p:stCondLst>
                                        </p:cTn>
                                        <p:tgtEl>
                                          <p:spTgt spid="87"/>
                                        </p:tgtEl>
                                        <p:attrNameLst>
                                          <p:attrName>style.visibility</p:attrName>
                                        </p:attrNameLst>
                                      </p:cBhvr>
                                      <p:to>
                                        <p:strVal val="visible"/>
                                      </p:to>
                                    </p:set>
                                    <p:animEffect transition="in" filter="fade">
                                      <p:cBhvr>
                                        <p:cTn id="22" dur="1000"/>
                                        <p:tgtEl>
                                          <p:spTgt spid="87"/>
                                        </p:tgtEl>
                                      </p:cBhvr>
                                    </p:animEffect>
                                  </p:childTnLst>
                                </p:cTn>
                              </p:par>
                              <p:par>
                                <p:cTn id="23" presetID="10" presetClass="entr" presetSubtype="0" fill="hold" nodeType="withEffect">
                                  <p:stCondLst>
                                    <p:cond delay="0"/>
                                  </p:stCondLst>
                                  <p:childTnLst>
                                    <p:set>
                                      <p:cBhvr>
                                        <p:cTn id="24" dur="1" fill="hold">
                                          <p:stCondLst>
                                            <p:cond delay="0"/>
                                          </p:stCondLst>
                                        </p:cTn>
                                        <p:tgtEl>
                                          <p:spTgt spid="123"/>
                                        </p:tgtEl>
                                        <p:attrNameLst>
                                          <p:attrName>style.visibility</p:attrName>
                                        </p:attrNameLst>
                                      </p:cBhvr>
                                      <p:to>
                                        <p:strVal val="visible"/>
                                      </p:to>
                                    </p:set>
                                    <p:animEffect transition="in" filter="fade">
                                      <p:cBhvr>
                                        <p:cTn id="25" dur="1000"/>
                                        <p:tgtEl>
                                          <p:spTgt spid="123"/>
                                        </p:tgtEl>
                                      </p:cBhvr>
                                    </p:animEffect>
                                  </p:childTnLst>
                                </p:cTn>
                              </p:par>
                              <p:par>
                                <p:cTn id="26" presetID="10" presetClass="entr" presetSubtype="0" fill="hold" nodeType="withEffect">
                                  <p:stCondLst>
                                    <p:cond delay="0"/>
                                  </p:stCondLst>
                                  <p:childTnLst>
                                    <p:set>
                                      <p:cBhvr>
                                        <p:cTn id="27" dur="1" fill="hold">
                                          <p:stCondLst>
                                            <p:cond delay="0"/>
                                          </p:stCondLst>
                                        </p:cTn>
                                        <p:tgtEl>
                                          <p:spTgt spid="119"/>
                                        </p:tgtEl>
                                        <p:attrNameLst>
                                          <p:attrName>style.visibility</p:attrName>
                                        </p:attrNameLst>
                                      </p:cBhvr>
                                      <p:to>
                                        <p:strVal val="visible"/>
                                      </p:to>
                                    </p:set>
                                    <p:animEffect transition="in" filter="fade">
                                      <p:cBhvr>
                                        <p:cTn id="28" dur="1000"/>
                                        <p:tgtEl>
                                          <p:spTgt spid="11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4"/>
                                        </p:tgtEl>
                                        <p:attrNameLst>
                                          <p:attrName>style.visibility</p:attrName>
                                        </p:attrNameLst>
                                      </p:cBhvr>
                                      <p:to>
                                        <p:strVal val="visible"/>
                                      </p:to>
                                    </p:set>
                                    <p:animEffect transition="in" filter="fade">
                                      <p:cBhvr>
                                        <p:cTn id="31" dur="1000"/>
                                        <p:tgtEl>
                                          <p:spTgt spid="15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3"/>
                                        </p:tgtEl>
                                        <p:attrNameLst>
                                          <p:attrName>style.visibility</p:attrName>
                                        </p:attrNameLst>
                                      </p:cBhvr>
                                      <p:to>
                                        <p:strVal val="visible"/>
                                      </p:to>
                                    </p:set>
                                    <p:animEffect transition="in" filter="fade">
                                      <p:cBhvr>
                                        <p:cTn id="34" dur="1000"/>
                                        <p:tgtEl>
                                          <p:spTgt spid="15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9"/>
                                        </p:tgtEl>
                                        <p:attrNameLst>
                                          <p:attrName>style.visibility</p:attrName>
                                        </p:attrNameLst>
                                      </p:cBhvr>
                                      <p:to>
                                        <p:strVal val="visible"/>
                                      </p:to>
                                    </p:set>
                                    <p:animEffect transition="in" filter="fade">
                                      <p:cBhvr>
                                        <p:cTn id="37" dur="1000"/>
                                        <p:tgtEl>
                                          <p:spTgt spid="15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7"/>
                                        </p:tgtEl>
                                        <p:attrNameLst>
                                          <p:attrName>style.visibility</p:attrName>
                                        </p:attrNameLst>
                                      </p:cBhvr>
                                      <p:to>
                                        <p:strVal val="visible"/>
                                      </p:to>
                                    </p:set>
                                    <p:animEffect transition="in" filter="fade">
                                      <p:cBhvr>
                                        <p:cTn id="42" dur="1000"/>
                                        <p:tgtEl>
                                          <p:spTgt spid="127"/>
                                        </p:tgtEl>
                                      </p:cBhvr>
                                    </p:animEffect>
                                  </p:childTnLst>
                                </p:cTn>
                              </p:par>
                              <p:par>
                                <p:cTn id="43" presetID="10" presetClass="entr" presetSubtype="0" fill="hold" nodeType="withEffect">
                                  <p:stCondLst>
                                    <p:cond delay="0"/>
                                  </p:stCondLst>
                                  <p:childTnLst>
                                    <p:set>
                                      <p:cBhvr>
                                        <p:cTn id="44" dur="1" fill="hold">
                                          <p:stCondLst>
                                            <p:cond delay="0"/>
                                          </p:stCondLst>
                                        </p:cTn>
                                        <p:tgtEl>
                                          <p:spTgt spid="134"/>
                                        </p:tgtEl>
                                        <p:attrNameLst>
                                          <p:attrName>style.visibility</p:attrName>
                                        </p:attrNameLst>
                                      </p:cBhvr>
                                      <p:to>
                                        <p:strVal val="visible"/>
                                      </p:to>
                                    </p:set>
                                    <p:animEffect transition="in" filter="fade">
                                      <p:cBhvr>
                                        <p:cTn id="45" dur="1000"/>
                                        <p:tgtEl>
                                          <p:spTgt spid="134"/>
                                        </p:tgtEl>
                                      </p:cBhvr>
                                    </p:animEffect>
                                  </p:childTnLst>
                                </p:cTn>
                              </p:par>
                              <p:par>
                                <p:cTn id="46" presetID="10" presetClass="entr" presetSubtype="0" fill="hold" nodeType="withEffect">
                                  <p:stCondLst>
                                    <p:cond delay="0"/>
                                  </p:stCondLst>
                                  <p:childTnLst>
                                    <p:set>
                                      <p:cBhvr>
                                        <p:cTn id="47" dur="1" fill="hold">
                                          <p:stCondLst>
                                            <p:cond delay="0"/>
                                          </p:stCondLst>
                                        </p:cTn>
                                        <p:tgtEl>
                                          <p:spTgt spid="107"/>
                                        </p:tgtEl>
                                        <p:attrNameLst>
                                          <p:attrName>style.visibility</p:attrName>
                                        </p:attrNameLst>
                                      </p:cBhvr>
                                      <p:to>
                                        <p:strVal val="visible"/>
                                      </p:to>
                                    </p:set>
                                    <p:animEffect transition="in" filter="fade">
                                      <p:cBhvr>
                                        <p:cTn id="48" dur="1000"/>
                                        <p:tgtEl>
                                          <p:spTgt spid="107"/>
                                        </p:tgtEl>
                                      </p:cBhvr>
                                    </p:animEffect>
                                  </p:childTnLst>
                                </p:cTn>
                              </p:par>
                              <p:par>
                                <p:cTn id="49" presetID="10" presetClass="entr" presetSubtype="0" fill="hold" nodeType="withEffect">
                                  <p:stCondLst>
                                    <p:cond delay="0"/>
                                  </p:stCondLst>
                                  <p:childTnLst>
                                    <p:set>
                                      <p:cBhvr>
                                        <p:cTn id="50" dur="1" fill="hold">
                                          <p:stCondLst>
                                            <p:cond delay="0"/>
                                          </p:stCondLst>
                                        </p:cTn>
                                        <p:tgtEl>
                                          <p:spTgt spid="106"/>
                                        </p:tgtEl>
                                        <p:attrNameLst>
                                          <p:attrName>style.visibility</p:attrName>
                                        </p:attrNameLst>
                                      </p:cBhvr>
                                      <p:to>
                                        <p:strVal val="visible"/>
                                      </p:to>
                                    </p:set>
                                    <p:animEffect transition="in" filter="fade">
                                      <p:cBhvr>
                                        <p:cTn id="51" dur="1000"/>
                                        <p:tgtEl>
                                          <p:spTgt spid="10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65"/>
                                        </p:tgtEl>
                                        <p:attrNameLst>
                                          <p:attrName>style.visibility</p:attrName>
                                        </p:attrNameLst>
                                      </p:cBhvr>
                                      <p:to>
                                        <p:strVal val="visible"/>
                                      </p:to>
                                    </p:set>
                                    <p:animEffect transition="in" filter="fade">
                                      <p:cBhvr>
                                        <p:cTn id="54" dur="1000"/>
                                        <p:tgtEl>
                                          <p:spTgt spid="16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56"/>
                                        </p:tgtEl>
                                        <p:attrNameLst>
                                          <p:attrName>style.visibility</p:attrName>
                                        </p:attrNameLst>
                                      </p:cBhvr>
                                      <p:to>
                                        <p:strVal val="visible"/>
                                      </p:to>
                                    </p:set>
                                    <p:animEffect transition="in" filter="fade">
                                      <p:cBhvr>
                                        <p:cTn id="57" dur="1000"/>
                                        <p:tgtEl>
                                          <p:spTgt spid="15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55"/>
                                        </p:tgtEl>
                                        <p:attrNameLst>
                                          <p:attrName>style.visibility</p:attrName>
                                        </p:attrNameLst>
                                      </p:cBhvr>
                                      <p:to>
                                        <p:strVal val="visible"/>
                                      </p:to>
                                    </p:set>
                                    <p:animEffect transition="in" filter="fade">
                                      <p:cBhvr>
                                        <p:cTn id="60" dur="1000"/>
                                        <p:tgtEl>
                                          <p:spTgt spid="15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38"/>
                                        </p:tgtEl>
                                        <p:attrNameLst>
                                          <p:attrName>style.visibility</p:attrName>
                                        </p:attrNameLst>
                                      </p:cBhvr>
                                      <p:to>
                                        <p:strVal val="visible"/>
                                      </p:to>
                                    </p:set>
                                    <p:animEffect transition="in" filter="fade">
                                      <p:cBhvr>
                                        <p:cTn id="65" dur="1000"/>
                                        <p:tgtEl>
                                          <p:spTgt spid="138"/>
                                        </p:tgtEl>
                                      </p:cBhvr>
                                    </p:animEffect>
                                  </p:childTnLst>
                                </p:cTn>
                              </p:par>
                              <p:par>
                                <p:cTn id="66" presetID="10" presetClass="entr" presetSubtype="0" fill="hold" nodeType="withEffect">
                                  <p:stCondLst>
                                    <p:cond delay="0"/>
                                  </p:stCondLst>
                                  <p:childTnLst>
                                    <p:set>
                                      <p:cBhvr>
                                        <p:cTn id="67" dur="1" fill="hold">
                                          <p:stCondLst>
                                            <p:cond delay="0"/>
                                          </p:stCondLst>
                                        </p:cTn>
                                        <p:tgtEl>
                                          <p:spTgt spid="142"/>
                                        </p:tgtEl>
                                        <p:attrNameLst>
                                          <p:attrName>style.visibility</p:attrName>
                                        </p:attrNameLst>
                                      </p:cBhvr>
                                      <p:to>
                                        <p:strVal val="visible"/>
                                      </p:to>
                                    </p:set>
                                    <p:animEffect transition="in" filter="fade">
                                      <p:cBhvr>
                                        <p:cTn id="68" dur="1000"/>
                                        <p:tgtEl>
                                          <p:spTgt spid="142"/>
                                        </p:tgtEl>
                                      </p:cBhvr>
                                    </p:animEffect>
                                  </p:childTnLst>
                                </p:cTn>
                              </p:par>
                              <p:par>
                                <p:cTn id="69" presetID="10" presetClass="entr" presetSubtype="0" fill="hold" nodeType="withEffect">
                                  <p:stCondLst>
                                    <p:cond delay="0"/>
                                  </p:stCondLst>
                                  <p:childTnLst>
                                    <p:set>
                                      <p:cBhvr>
                                        <p:cTn id="70" dur="1" fill="hold">
                                          <p:stCondLst>
                                            <p:cond delay="0"/>
                                          </p:stCondLst>
                                        </p:cTn>
                                        <p:tgtEl>
                                          <p:spTgt spid="109"/>
                                        </p:tgtEl>
                                        <p:attrNameLst>
                                          <p:attrName>style.visibility</p:attrName>
                                        </p:attrNameLst>
                                      </p:cBhvr>
                                      <p:to>
                                        <p:strVal val="visible"/>
                                      </p:to>
                                    </p:set>
                                    <p:animEffect transition="in" filter="fade">
                                      <p:cBhvr>
                                        <p:cTn id="71" dur="1000"/>
                                        <p:tgtEl>
                                          <p:spTgt spid="109"/>
                                        </p:tgtEl>
                                      </p:cBhvr>
                                    </p:animEffect>
                                  </p:childTnLst>
                                </p:cTn>
                              </p:par>
                              <p:par>
                                <p:cTn id="72" presetID="10" presetClass="entr" presetSubtype="0" fill="hold" nodeType="withEffect">
                                  <p:stCondLst>
                                    <p:cond delay="0"/>
                                  </p:stCondLst>
                                  <p:childTnLst>
                                    <p:set>
                                      <p:cBhvr>
                                        <p:cTn id="73" dur="1" fill="hold">
                                          <p:stCondLst>
                                            <p:cond delay="0"/>
                                          </p:stCondLst>
                                        </p:cTn>
                                        <p:tgtEl>
                                          <p:spTgt spid="108"/>
                                        </p:tgtEl>
                                        <p:attrNameLst>
                                          <p:attrName>style.visibility</p:attrName>
                                        </p:attrNameLst>
                                      </p:cBhvr>
                                      <p:to>
                                        <p:strVal val="visible"/>
                                      </p:to>
                                    </p:set>
                                    <p:animEffect transition="in" filter="fade">
                                      <p:cBhvr>
                                        <p:cTn id="74" dur="1000"/>
                                        <p:tgtEl>
                                          <p:spTgt spid="108"/>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58"/>
                                        </p:tgtEl>
                                        <p:attrNameLst>
                                          <p:attrName>style.visibility</p:attrName>
                                        </p:attrNameLst>
                                      </p:cBhvr>
                                      <p:to>
                                        <p:strVal val="visible"/>
                                      </p:to>
                                    </p:set>
                                    <p:animEffect transition="in" filter="fade">
                                      <p:cBhvr>
                                        <p:cTn id="77" dur="1000"/>
                                        <p:tgtEl>
                                          <p:spTgt spid="158"/>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57"/>
                                        </p:tgtEl>
                                        <p:attrNameLst>
                                          <p:attrName>style.visibility</p:attrName>
                                        </p:attrNameLst>
                                      </p:cBhvr>
                                      <p:to>
                                        <p:strVal val="visible"/>
                                      </p:to>
                                    </p:set>
                                    <p:animEffect transition="in" filter="fade">
                                      <p:cBhvr>
                                        <p:cTn id="80" dur="1000"/>
                                        <p:tgtEl>
                                          <p:spTgt spid="157"/>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66"/>
                                        </p:tgtEl>
                                        <p:attrNameLst>
                                          <p:attrName>style.visibility</p:attrName>
                                        </p:attrNameLst>
                                      </p:cBhvr>
                                      <p:to>
                                        <p:strVal val="visible"/>
                                      </p:to>
                                    </p:set>
                                    <p:animEffect transition="in" filter="fade">
                                      <p:cBhvr>
                                        <p:cTn id="83" dur="1000"/>
                                        <p:tgtEl>
                                          <p:spTgt spid="166"/>
                                        </p:tgtEl>
                                      </p:cBhvr>
                                    </p:animEffect>
                                  </p:childTnLst>
                                </p:cTn>
                              </p:par>
                              <p:par>
                                <p:cTn id="84" presetID="10" presetClass="entr" presetSubtype="0" fill="hold" nodeType="withEffect">
                                  <p:stCondLst>
                                    <p:cond delay="0"/>
                                  </p:stCondLst>
                                  <p:childTnLst>
                                    <p:set>
                                      <p:cBhvr>
                                        <p:cTn id="85" dur="1" fill="hold">
                                          <p:stCondLst>
                                            <p:cond delay="0"/>
                                          </p:stCondLst>
                                        </p:cTn>
                                        <p:tgtEl>
                                          <p:spTgt spid="5"/>
                                        </p:tgtEl>
                                        <p:attrNameLst>
                                          <p:attrName>style.visibility</p:attrName>
                                        </p:attrNameLst>
                                      </p:cBhvr>
                                      <p:to>
                                        <p:strVal val="visible"/>
                                      </p:to>
                                    </p:set>
                                    <p:animEffect transition="in" filter="fade">
                                      <p:cBhvr>
                                        <p:cTn id="86" dur="500"/>
                                        <p:tgtEl>
                                          <p:spTgt spid="5"/>
                                        </p:tgtEl>
                                      </p:cBhvr>
                                    </p:animEffect>
                                  </p:childTnLst>
                                </p:cTn>
                              </p:par>
                              <p:par>
                                <p:cTn id="87" presetID="26" presetClass="emph" presetSubtype="0" repeatCount="3000" fill="hold" nodeType="withEffect">
                                  <p:stCondLst>
                                    <p:cond delay="0"/>
                                  </p:stCondLst>
                                  <p:childTnLst>
                                    <p:animEffect transition="out" filter="fade">
                                      <p:cBhvr>
                                        <p:cTn id="88" dur="500" tmFilter="0, 0; .2, .5; .8, .5; 1, 0"/>
                                        <p:tgtEl>
                                          <p:spTgt spid="5"/>
                                        </p:tgtEl>
                                      </p:cBhvr>
                                    </p:animEffect>
                                    <p:animScale>
                                      <p:cBhvr>
                                        <p:cTn id="89"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animBg="1"/>
      <p:bldP spid="154" grpId="0" animBg="1"/>
      <p:bldP spid="155" grpId="0" animBg="1"/>
      <p:bldP spid="156" grpId="0" animBg="1"/>
      <p:bldP spid="157" grpId="0" animBg="1"/>
      <p:bldP spid="158" grpId="0" animBg="1"/>
      <p:bldP spid="159" grpId="0" animBg="1"/>
      <p:bldP spid="164" grpId="0"/>
      <p:bldP spid="165" grpId="0"/>
      <p:bldP spid="166" grpId="0"/>
      <p:bldP spid="16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4000" dirty="0">
                <a:latin typeface="Comic Sans MS" panose="030F0702030302020204" pitchFamily="66" charset="0"/>
              </a:rPr>
              <a:t>Motion Inspires Notion: </a:t>
            </a:r>
            <a:r>
              <a:rPr lang="en-US" altLang="zh-CN" sz="4000" dirty="0">
                <a:solidFill>
                  <a:srgbClr val="0CA1C9"/>
                </a:solidFill>
                <a:latin typeface="Comic Sans MS" panose="030F0702030302020204" pitchFamily="66" charset="0"/>
              </a:rPr>
              <a:t>LeoVR</a:t>
            </a:r>
            <a:endParaRPr lang="zh-CN" altLang="en-US" sz="4000" dirty="0">
              <a:solidFill>
                <a:srgbClr val="0CA1C9"/>
              </a:solidFill>
              <a:latin typeface="Comic Sans MS" panose="030F0702030302020204" pitchFamily="66" charset="0"/>
            </a:endParaRPr>
          </a:p>
        </p:txBody>
      </p:sp>
      <p:grpSp>
        <p:nvGrpSpPr>
          <p:cNvPr id="6" name="组合 5">
            <a:extLst>
              <a:ext uri="{FF2B5EF4-FFF2-40B4-BE49-F238E27FC236}">
                <a16:creationId xmlns:a16="http://schemas.microsoft.com/office/drawing/2014/main" id="{F5008733-B5C2-4532-AE2C-B37487C56BBE}"/>
              </a:ext>
            </a:extLst>
          </p:cNvPr>
          <p:cNvGrpSpPr/>
          <p:nvPr/>
        </p:nvGrpSpPr>
        <p:grpSpPr>
          <a:xfrm>
            <a:off x="1127448" y="4985896"/>
            <a:ext cx="10119871" cy="1378949"/>
            <a:chOff x="623392" y="4776276"/>
            <a:chExt cx="10119871" cy="1395432"/>
          </a:xfrm>
        </p:grpSpPr>
        <p:sp>
          <p:nvSpPr>
            <p:cNvPr id="7" name="圆角矩形 14">
              <a:extLst>
                <a:ext uri="{FF2B5EF4-FFF2-40B4-BE49-F238E27FC236}">
                  <a16:creationId xmlns:a16="http://schemas.microsoft.com/office/drawing/2014/main" id="{1ABFF74D-3DB7-41DA-A99E-897CC11FC114}"/>
                </a:ext>
              </a:extLst>
            </p:cNvPr>
            <p:cNvSpPr/>
            <p:nvPr/>
          </p:nvSpPr>
          <p:spPr>
            <a:xfrm>
              <a:off x="623392" y="4776276"/>
              <a:ext cx="10119871" cy="1395432"/>
            </a:xfrm>
            <a:prstGeom prst="roundRect">
              <a:avLst>
                <a:gd name="adj" fmla="val 13916"/>
              </a:avLst>
            </a:prstGeom>
            <a:solidFill>
              <a:schemeClr val="bg1"/>
            </a:solidFill>
            <a:ln w="38100">
              <a:solidFill>
                <a:srgbClr val="0CA1C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altLang="zh-CN" sz="2800" dirty="0">
                  <a:solidFill>
                    <a:schemeClr val="tx1"/>
                  </a:solidFill>
                  <a:latin typeface="Comic Sans MS" panose="030F0702030302020204" pitchFamily="66" charset="0"/>
                </a:rPr>
                <a:t>        Vehicle’s </a:t>
              </a:r>
              <a:r>
                <a:rPr lang="en-US" altLang="zh-CN" sz="2800" dirty="0">
                  <a:solidFill>
                    <a:srgbClr val="0CA1C9"/>
                  </a:solidFill>
                  <a:latin typeface="Comic Sans MS" panose="030F0702030302020204" pitchFamily="66" charset="0"/>
                </a:rPr>
                <a:t>motion information</a:t>
              </a:r>
              <a:r>
                <a:rPr lang="en-US" altLang="zh-CN" sz="2800" dirty="0">
                  <a:solidFill>
                    <a:schemeClr val="tx1"/>
                  </a:solidFill>
                  <a:latin typeface="Comic Sans MS" panose="030F0702030302020204" pitchFamily="66" charset="0"/>
                </a:rPr>
                <a:t> could provide additional </a:t>
              </a:r>
              <a:r>
                <a:rPr lang="en-US" altLang="zh-CN" sz="2800" dirty="0" err="1">
                  <a:solidFill>
                    <a:srgbClr val="009999"/>
                  </a:solidFill>
                  <a:latin typeface="Comic Sans MS" panose="030F0702030302020204" pitchFamily="66" charset="0"/>
                </a:rPr>
                <a:t>spatio</a:t>
              </a:r>
              <a:r>
                <a:rPr lang="en-US" altLang="zh-CN" sz="2800" dirty="0">
                  <a:solidFill>
                    <a:srgbClr val="009999"/>
                  </a:solidFill>
                  <a:latin typeface="Comic Sans MS" panose="030F0702030302020204" pitchFamily="66" charset="0"/>
                </a:rPr>
                <a:t>-temporal constraints </a:t>
              </a:r>
              <a:r>
                <a:rPr lang="en-US" altLang="zh-CN" sz="2800" dirty="0">
                  <a:solidFill>
                    <a:schemeClr val="tx1"/>
                  </a:solidFill>
                  <a:latin typeface="Comic Sans MS" panose="030F0702030302020204" pitchFamily="66" charset="0"/>
                </a:rPr>
                <a:t>among successive depth maps.</a:t>
              </a:r>
              <a:endParaRPr lang="zh-CN" altLang="en-US" sz="2800" b="1" dirty="0">
                <a:solidFill>
                  <a:srgbClr val="53BCA8"/>
                </a:solidFill>
                <a:latin typeface="微软雅黑" panose="020B0503020204020204" pitchFamily="34" charset="-122"/>
                <a:ea typeface="微软雅黑" panose="020B0503020204020204" pitchFamily="34" charset="-122"/>
              </a:endParaRPr>
            </a:p>
          </p:txBody>
        </p:sp>
        <p:pic>
          <p:nvPicPr>
            <p:cNvPr id="8" name="图片 7" descr="图标&#10;&#10;描述已自动生成">
              <a:extLst>
                <a:ext uri="{FF2B5EF4-FFF2-40B4-BE49-F238E27FC236}">
                  <a16:creationId xmlns:a16="http://schemas.microsoft.com/office/drawing/2014/main" id="{E148E72F-052D-4CAC-A01C-88E1C38E2B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610" y="4908187"/>
              <a:ext cx="576064" cy="561975"/>
            </a:xfrm>
            <a:prstGeom prst="rect">
              <a:avLst/>
            </a:prstGeom>
          </p:spPr>
        </p:pic>
      </p:grpSp>
      <p:pic>
        <p:nvPicPr>
          <p:cNvPr id="1026" name="Picture 2" descr="Autonomous car with LIDAR color icon. Smart car with roof sensor or camera.  Intelligent auto with autopilot. Self driving automobile. Driverless vehicle.  Isolated vector illustration 3854962 Vector Art at Vecteezy">
            <a:extLst>
              <a:ext uri="{FF2B5EF4-FFF2-40B4-BE49-F238E27FC236}">
                <a16:creationId xmlns:a16="http://schemas.microsoft.com/office/drawing/2014/main" id="{F1DB651D-8AA7-4B7D-9B6E-35D87E89732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818" t="20454" r="1" b="22727"/>
          <a:stretch/>
        </p:blipFill>
        <p:spPr bwMode="auto">
          <a:xfrm>
            <a:off x="844879" y="1340703"/>
            <a:ext cx="2088232" cy="12733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Autonomous car with LIDAR color icon. Smart car with roof sensor or camera.  Intelligent auto with autopilot. Self driving automobile. Driverless vehicle.  Isolated vector illustration 3854962 Vector Art at Vecteezy">
            <a:extLst>
              <a:ext uri="{FF2B5EF4-FFF2-40B4-BE49-F238E27FC236}">
                <a16:creationId xmlns:a16="http://schemas.microsoft.com/office/drawing/2014/main" id="{A7E3E021-754F-49B2-B64C-59B602736EC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818" t="20454" r="1" b="22727"/>
          <a:stretch/>
        </p:blipFill>
        <p:spPr bwMode="auto">
          <a:xfrm>
            <a:off x="844879" y="3201708"/>
            <a:ext cx="2088232" cy="1273312"/>
          </a:xfrm>
          <a:prstGeom prst="rect">
            <a:avLst/>
          </a:prstGeom>
          <a:noFill/>
          <a:extLst>
            <a:ext uri="{909E8E84-426E-40DD-AFC4-6F175D3DCCD1}">
              <a14:hiddenFill xmlns:a14="http://schemas.microsoft.com/office/drawing/2010/main">
                <a:solidFill>
                  <a:srgbClr val="FFFFFF"/>
                </a:solidFill>
              </a14:hiddenFill>
            </a:ext>
          </a:extLst>
        </p:spPr>
      </p:pic>
      <p:grpSp>
        <p:nvGrpSpPr>
          <p:cNvPr id="54" name="组合 53">
            <a:extLst>
              <a:ext uri="{FF2B5EF4-FFF2-40B4-BE49-F238E27FC236}">
                <a16:creationId xmlns:a16="http://schemas.microsoft.com/office/drawing/2014/main" id="{D709A915-7F19-4262-90D8-24D1A3F82B15}"/>
              </a:ext>
            </a:extLst>
          </p:cNvPr>
          <p:cNvGrpSpPr/>
          <p:nvPr/>
        </p:nvGrpSpPr>
        <p:grpSpPr>
          <a:xfrm>
            <a:off x="3005119" y="3241107"/>
            <a:ext cx="2005412" cy="1122837"/>
            <a:chOff x="3215680" y="3241107"/>
            <a:chExt cx="2005412" cy="1122837"/>
          </a:xfrm>
        </p:grpSpPr>
        <p:pic>
          <p:nvPicPr>
            <p:cNvPr id="22" name="图片 21">
              <a:extLst>
                <a:ext uri="{FF2B5EF4-FFF2-40B4-BE49-F238E27FC236}">
                  <a16:creationId xmlns:a16="http://schemas.microsoft.com/office/drawing/2014/main" id="{B79B6DE9-9C0A-4CD4-865B-BC1DC08E5A0C}"/>
                </a:ext>
              </a:extLst>
            </p:cNvPr>
            <p:cNvPicPr>
              <a:picLocks noChangeAspect="1"/>
            </p:cNvPicPr>
            <p:nvPr/>
          </p:nvPicPr>
          <p:blipFill rotWithShape="1">
            <a:blip r:embed="rId5">
              <a:extLst>
                <a:ext uri="{28A0092B-C50C-407E-A947-70E740481C1C}">
                  <a14:useLocalDpi xmlns:a14="http://schemas.microsoft.com/office/drawing/2010/main" val="0"/>
                </a:ext>
              </a:extLst>
            </a:blip>
            <a:srcRect l="8750" t="6044" r="17211" b="17034"/>
            <a:stretch/>
          </p:blipFill>
          <p:spPr>
            <a:xfrm>
              <a:off x="3215680" y="3241107"/>
              <a:ext cx="1717379" cy="981359"/>
            </a:xfrm>
            <a:prstGeom prst="rect">
              <a:avLst/>
            </a:prstGeom>
            <a:ln w="12700">
              <a:solidFill>
                <a:srgbClr val="F4B183"/>
              </a:solidFill>
              <a:prstDash val="solid"/>
            </a:ln>
          </p:spPr>
        </p:pic>
        <p:pic>
          <p:nvPicPr>
            <p:cNvPr id="20" name="图片 19">
              <a:extLst>
                <a:ext uri="{FF2B5EF4-FFF2-40B4-BE49-F238E27FC236}">
                  <a16:creationId xmlns:a16="http://schemas.microsoft.com/office/drawing/2014/main" id="{BA05E10B-196E-4798-881B-BA33973B564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848" t="8278" r="18878" b="18708"/>
            <a:stretch/>
          </p:blipFill>
          <p:spPr>
            <a:xfrm>
              <a:off x="3503712" y="3382584"/>
              <a:ext cx="1717380" cy="981360"/>
            </a:xfrm>
            <a:prstGeom prst="rect">
              <a:avLst/>
            </a:prstGeom>
            <a:ln w="12700">
              <a:solidFill>
                <a:schemeClr val="bg2">
                  <a:lumMod val="90000"/>
                </a:schemeClr>
              </a:solidFill>
              <a:prstDash val="solid"/>
            </a:ln>
          </p:spPr>
        </p:pic>
      </p:grpSp>
      <p:grpSp>
        <p:nvGrpSpPr>
          <p:cNvPr id="50" name="组合 49">
            <a:extLst>
              <a:ext uri="{FF2B5EF4-FFF2-40B4-BE49-F238E27FC236}">
                <a16:creationId xmlns:a16="http://schemas.microsoft.com/office/drawing/2014/main" id="{A609B226-6633-4D4E-8EA9-9B958E8BCE92}"/>
              </a:ext>
            </a:extLst>
          </p:cNvPr>
          <p:cNvGrpSpPr/>
          <p:nvPr/>
        </p:nvGrpSpPr>
        <p:grpSpPr>
          <a:xfrm>
            <a:off x="3005119" y="1388874"/>
            <a:ext cx="2005412" cy="1122837"/>
            <a:chOff x="3215680" y="1388874"/>
            <a:chExt cx="2005412" cy="1122837"/>
          </a:xfrm>
        </p:grpSpPr>
        <p:pic>
          <p:nvPicPr>
            <p:cNvPr id="21" name="图片 20">
              <a:extLst>
                <a:ext uri="{FF2B5EF4-FFF2-40B4-BE49-F238E27FC236}">
                  <a16:creationId xmlns:a16="http://schemas.microsoft.com/office/drawing/2014/main" id="{C98566D6-A1ED-4BA7-9C92-8EBD62CF3CD8}"/>
                </a:ext>
              </a:extLst>
            </p:cNvPr>
            <p:cNvPicPr>
              <a:picLocks noChangeAspect="1"/>
            </p:cNvPicPr>
            <p:nvPr/>
          </p:nvPicPr>
          <p:blipFill rotWithShape="1">
            <a:blip r:embed="rId5">
              <a:extLst>
                <a:ext uri="{28A0092B-C50C-407E-A947-70E740481C1C}">
                  <a14:useLocalDpi xmlns:a14="http://schemas.microsoft.com/office/drawing/2010/main" val="0"/>
                </a:ext>
              </a:extLst>
            </a:blip>
            <a:srcRect l="288" r="25673" b="23078"/>
            <a:stretch/>
          </p:blipFill>
          <p:spPr>
            <a:xfrm>
              <a:off x="3215680" y="1388874"/>
              <a:ext cx="1717380" cy="981360"/>
            </a:xfrm>
            <a:prstGeom prst="rect">
              <a:avLst/>
            </a:prstGeom>
            <a:ln w="12700">
              <a:solidFill>
                <a:srgbClr val="F4B183"/>
              </a:solidFill>
              <a:prstDash val="solid"/>
            </a:ln>
          </p:spPr>
        </p:pic>
        <p:pic>
          <p:nvPicPr>
            <p:cNvPr id="19" name="图片 18">
              <a:extLst>
                <a:ext uri="{FF2B5EF4-FFF2-40B4-BE49-F238E27FC236}">
                  <a16:creationId xmlns:a16="http://schemas.microsoft.com/office/drawing/2014/main" id="{3122765C-7D8F-4903-A14B-5ECB440776C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817" t="2541" r="26910" b="24445"/>
            <a:stretch/>
          </p:blipFill>
          <p:spPr>
            <a:xfrm>
              <a:off x="3503712" y="1530351"/>
              <a:ext cx="1717380" cy="981360"/>
            </a:xfrm>
            <a:prstGeom prst="rect">
              <a:avLst/>
            </a:prstGeom>
            <a:ln w="12700">
              <a:solidFill>
                <a:schemeClr val="bg2">
                  <a:lumMod val="90000"/>
                </a:schemeClr>
              </a:solidFill>
              <a:prstDash val="solid"/>
            </a:ln>
          </p:spPr>
        </p:pic>
      </p:grpSp>
      <p:pic>
        <p:nvPicPr>
          <p:cNvPr id="23" name="图片 22">
            <a:extLst>
              <a:ext uri="{FF2B5EF4-FFF2-40B4-BE49-F238E27FC236}">
                <a16:creationId xmlns:a16="http://schemas.microsoft.com/office/drawing/2014/main" id="{A206DB73-CB93-45ED-9CCA-66080C414924}"/>
              </a:ext>
            </a:extLst>
          </p:cNvPr>
          <p:cNvPicPr>
            <a:picLocks noChangeAspect="1"/>
          </p:cNvPicPr>
          <p:nvPr/>
        </p:nvPicPr>
        <p:blipFill rotWithShape="1">
          <a:blip r:embed="rId8">
            <a:extLst>
              <a:ext uri="{28A0092B-C50C-407E-A947-70E740481C1C}">
                <a14:useLocalDpi xmlns:a14="http://schemas.microsoft.com/office/drawing/2010/main" val="0"/>
              </a:ext>
            </a:extLst>
          </a:blip>
          <a:srcRect l="289" r="25673" b="23077"/>
          <a:stretch/>
        </p:blipFill>
        <p:spPr>
          <a:xfrm>
            <a:off x="7408419" y="1530349"/>
            <a:ext cx="1717380" cy="981359"/>
          </a:xfrm>
          <a:prstGeom prst="rect">
            <a:avLst/>
          </a:prstGeom>
          <a:solidFill>
            <a:schemeClr val="bg1"/>
          </a:solidFill>
          <a:ln w="25400">
            <a:solidFill>
              <a:srgbClr val="0CA1C9"/>
            </a:solidFill>
          </a:ln>
        </p:spPr>
      </p:pic>
      <p:pic>
        <p:nvPicPr>
          <p:cNvPr id="24" name="图片 23">
            <a:extLst>
              <a:ext uri="{FF2B5EF4-FFF2-40B4-BE49-F238E27FC236}">
                <a16:creationId xmlns:a16="http://schemas.microsoft.com/office/drawing/2014/main" id="{03835EC4-4395-49F1-BD97-21FA09BB0624}"/>
              </a:ext>
            </a:extLst>
          </p:cNvPr>
          <p:cNvPicPr>
            <a:picLocks noChangeAspect="1"/>
          </p:cNvPicPr>
          <p:nvPr/>
        </p:nvPicPr>
        <p:blipFill rotWithShape="1">
          <a:blip r:embed="rId8">
            <a:extLst>
              <a:ext uri="{28A0092B-C50C-407E-A947-70E740481C1C}">
                <a14:useLocalDpi xmlns:a14="http://schemas.microsoft.com/office/drawing/2010/main" val="0"/>
              </a:ext>
            </a:extLst>
          </a:blip>
          <a:srcRect l="12981" t="7692" r="12981" b="15385"/>
          <a:stretch/>
        </p:blipFill>
        <p:spPr>
          <a:xfrm>
            <a:off x="7408419" y="3401212"/>
            <a:ext cx="1713629" cy="979215"/>
          </a:xfrm>
          <a:prstGeom prst="rect">
            <a:avLst/>
          </a:prstGeom>
          <a:solidFill>
            <a:schemeClr val="bg1"/>
          </a:solidFill>
          <a:ln w="25400">
            <a:solidFill>
              <a:srgbClr val="EA4A54"/>
            </a:solidFill>
          </a:ln>
        </p:spPr>
      </p:pic>
      <p:grpSp>
        <p:nvGrpSpPr>
          <p:cNvPr id="29" name="组合 28">
            <a:extLst>
              <a:ext uri="{FF2B5EF4-FFF2-40B4-BE49-F238E27FC236}">
                <a16:creationId xmlns:a16="http://schemas.microsoft.com/office/drawing/2014/main" id="{E290D4D2-1FC7-4448-8D94-691B48E3A75F}"/>
              </a:ext>
            </a:extLst>
          </p:cNvPr>
          <p:cNvGrpSpPr/>
          <p:nvPr/>
        </p:nvGrpSpPr>
        <p:grpSpPr>
          <a:xfrm>
            <a:off x="5675717" y="1645744"/>
            <a:ext cx="1067517" cy="750574"/>
            <a:chOff x="2879874" y="2303898"/>
            <a:chExt cx="718852" cy="505428"/>
          </a:xfrm>
        </p:grpSpPr>
        <p:sp>
          <p:nvSpPr>
            <p:cNvPr id="30" name="流程图: 手动操作 29">
              <a:extLst>
                <a:ext uri="{FF2B5EF4-FFF2-40B4-BE49-F238E27FC236}">
                  <a16:creationId xmlns:a16="http://schemas.microsoft.com/office/drawing/2014/main" id="{2290E546-EB20-4A88-8E64-63129AC7AB9C}"/>
                </a:ext>
              </a:extLst>
            </p:cNvPr>
            <p:cNvSpPr/>
            <p:nvPr/>
          </p:nvSpPr>
          <p:spPr>
            <a:xfrm rot="16200000">
              <a:off x="2758207" y="2425565"/>
              <a:ext cx="505428" cy="262094"/>
            </a:xfrm>
            <a:prstGeom prst="flowChartManualOperation">
              <a:avLst/>
            </a:prstGeom>
            <a:solidFill>
              <a:srgbClr val="ED7D31">
                <a:lumMod val="20000"/>
                <a:lumOff val="80000"/>
              </a:srgbClr>
            </a:solidFill>
            <a:ln w="1905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1" name="流程图: 手动操作 30">
              <a:extLst>
                <a:ext uri="{FF2B5EF4-FFF2-40B4-BE49-F238E27FC236}">
                  <a16:creationId xmlns:a16="http://schemas.microsoft.com/office/drawing/2014/main" id="{1DE97149-086B-411E-828A-012E9B6406BD}"/>
                </a:ext>
              </a:extLst>
            </p:cNvPr>
            <p:cNvSpPr/>
            <p:nvPr/>
          </p:nvSpPr>
          <p:spPr>
            <a:xfrm rot="5400000">
              <a:off x="3214965" y="2425565"/>
              <a:ext cx="505428" cy="262094"/>
            </a:xfrm>
            <a:prstGeom prst="flowChartManualOperation">
              <a:avLst/>
            </a:prstGeom>
            <a:solidFill>
              <a:srgbClr val="70AD47">
                <a:lumMod val="20000"/>
                <a:lumOff val="80000"/>
              </a:srgbClr>
            </a:solidFill>
            <a:ln w="1905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2" name="矩形 31">
              <a:extLst>
                <a:ext uri="{FF2B5EF4-FFF2-40B4-BE49-F238E27FC236}">
                  <a16:creationId xmlns:a16="http://schemas.microsoft.com/office/drawing/2014/main" id="{1ACE9FCA-E5A7-4F37-AB9A-F02553BEBB93}"/>
                </a:ext>
              </a:extLst>
            </p:cNvPr>
            <p:cNvSpPr/>
            <p:nvPr/>
          </p:nvSpPr>
          <p:spPr>
            <a:xfrm>
              <a:off x="3202839" y="2415326"/>
              <a:ext cx="72972" cy="282569"/>
            </a:xfrm>
            <a:prstGeom prst="rect">
              <a:avLst/>
            </a:prstGeom>
            <a:solidFill>
              <a:srgbClr val="5B9BD5">
                <a:lumMod val="20000"/>
                <a:lumOff val="80000"/>
              </a:srgbClr>
            </a:solidFill>
            <a:ln w="1905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33" name="组合 32">
            <a:extLst>
              <a:ext uri="{FF2B5EF4-FFF2-40B4-BE49-F238E27FC236}">
                <a16:creationId xmlns:a16="http://schemas.microsoft.com/office/drawing/2014/main" id="{736A69C6-76E0-4E93-8DA2-9261C0494D61}"/>
              </a:ext>
            </a:extLst>
          </p:cNvPr>
          <p:cNvGrpSpPr/>
          <p:nvPr/>
        </p:nvGrpSpPr>
        <p:grpSpPr>
          <a:xfrm>
            <a:off x="5675717" y="3507554"/>
            <a:ext cx="1067517" cy="750574"/>
            <a:chOff x="2879874" y="2303898"/>
            <a:chExt cx="718852" cy="505428"/>
          </a:xfrm>
        </p:grpSpPr>
        <p:sp>
          <p:nvSpPr>
            <p:cNvPr id="34" name="流程图: 手动操作 33">
              <a:extLst>
                <a:ext uri="{FF2B5EF4-FFF2-40B4-BE49-F238E27FC236}">
                  <a16:creationId xmlns:a16="http://schemas.microsoft.com/office/drawing/2014/main" id="{8589EA1C-C16E-4A89-BA27-03B7FC5DD3FE}"/>
                </a:ext>
              </a:extLst>
            </p:cNvPr>
            <p:cNvSpPr/>
            <p:nvPr/>
          </p:nvSpPr>
          <p:spPr>
            <a:xfrm rot="16200000">
              <a:off x="2758207" y="2425565"/>
              <a:ext cx="505428" cy="262094"/>
            </a:xfrm>
            <a:prstGeom prst="flowChartManualOperation">
              <a:avLst/>
            </a:prstGeom>
            <a:solidFill>
              <a:srgbClr val="ED7D31">
                <a:lumMod val="20000"/>
                <a:lumOff val="80000"/>
              </a:srgbClr>
            </a:solidFill>
            <a:ln w="1905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5" name="流程图: 手动操作 34">
              <a:extLst>
                <a:ext uri="{FF2B5EF4-FFF2-40B4-BE49-F238E27FC236}">
                  <a16:creationId xmlns:a16="http://schemas.microsoft.com/office/drawing/2014/main" id="{87A31EFF-25A9-40C3-AF0D-2DE0ED3BA8D3}"/>
                </a:ext>
              </a:extLst>
            </p:cNvPr>
            <p:cNvSpPr/>
            <p:nvPr/>
          </p:nvSpPr>
          <p:spPr>
            <a:xfrm rot="5400000">
              <a:off x="3214965" y="2425565"/>
              <a:ext cx="505428" cy="262094"/>
            </a:xfrm>
            <a:prstGeom prst="flowChartManualOperation">
              <a:avLst/>
            </a:prstGeom>
            <a:solidFill>
              <a:srgbClr val="70AD47">
                <a:lumMod val="20000"/>
                <a:lumOff val="80000"/>
              </a:srgbClr>
            </a:solidFill>
            <a:ln w="1905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6" name="矩形 35">
              <a:extLst>
                <a:ext uri="{FF2B5EF4-FFF2-40B4-BE49-F238E27FC236}">
                  <a16:creationId xmlns:a16="http://schemas.microsoft.com/office/drawing/2014/main" id="{3D95425E-A766-48DE-BE4C-0314907AA4C6}"/>
                </a:ext>
              </a:extLst>
            </p:cNvPr>
            <p:cNvSpPr/>
            <p:nvPr/>
          </p:nvSpPr>
          <p:spPr>
            <a:xfrm>
              <a:off x="3202839" y="2415326"/>
              <a:ext cx="72972" cy="282569"/>
            </a:xfrm>
            <a:prstGeom prst="rect">
              <a:avLst/>
            </a:prstGeom>
            <a:solidFill>
              <a:srgbClr val="5B9BD5">
                <a:lumMod val="20000"/>
                <a:lumOff val="80000"/>
              </a:srgbClr>
            </a:solidFill>
            <a:ln w="1905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mc:AlternateContent xmlns:mc="http://schemas.openxmlformats.org/markup-compatibility/2006" xmlns:a14="http://schemas.microsoft.com/office/drawing/2010/main">
        <mc:Choice Requires="a14">
          <p:sp>
            <p:nvSpPr>
              <p:cNvPr id="37" name="矩形 36">
                <a:extLst>
                  <a:ext uri="{FF2B5EF4-FFF2-40B4-BE49-F238E27FC236}">
                    <a16:creationId xmlns:a16="http://schemas.microsoft.com/office/drawing/2014/main" id="{766699A1-FDA7-4A76-AA83-E91AEF89A206}"/>
                  </a:ext>
                </a:extLst>
              </p:cNvPr>
              <p:cNvSpPr/>
              <p:nvPr/>
            </p:nvSpPr>
            <p:spPr>
              <a:xfrm>
                <a:off x="407368" y="1935417"/>
                <a:ext cx="509519"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SG" sz="2400" b="1" i="1" smtClean="0">
                              <a:latin typeface="Cambria Math" panose="02040503050406030204" pitchFamily="18" charset="0"/>
                            </a:rPr>
                          </m:ctrlPr>
                        </m:sSubPr>
                        <m:e>
                          <m:r>
                            <a:rPr lang="en-US" altLang="zh-SG" sz="2400" b="1" i="1" smtClean="0">
                              <a:latin typeface="Cambria Math" panose="02040503050406030204" pitchFamily="18" charset="0"/>
                            </a:rPr>
                            <m:t>𝒕</m:t>
                          </m:r>
                        </m:e>
                        <m:sub>
                          <m:r>
                            <a:rPr lang="en-US" altLang="zh-SG" sz="2400" b="1" i="1" smtClean="0">
                              <a:latin typeface="Cambria Math" panose="02040503050406030204" pitchFamily="18" charset="0"/>
                            </a:rPr>
                            <m:t>𝒊</m:t>
                          </m:r>
                        </m:sub>
                      </m:sSub>
                    </m:oMath>
                  </m:oMathPara>
                </a14:m>
                <a:endParaRPr lang="zh-SG" altLang="en-US" sz="2400" b="1" dirty="0"/>
              </a:p>
            </p:txBody>
          </p:sp>
        </mc:Choice>
        <mc:Fallback xmlns="">
          <p:sp>
            <p:nvSpPr>
              <p:cNvPr id="37" name="矩形 36">
                <a:extLst>
                  <a:ext uri="{FF2B5EF4-FFF2-40B4-BE49-F238E27FC236}">
                    <a16:creationId xmlns:a16="http://schemas.microsoft.com/office/drawing/2014/main" id="{766699A1-FDA7-4A76-AA83-E91AEF89A206}"/>
                  </a:ext>
                </a:extLst>
              </p:cNvPr>
              <p:cNvSpPr>
                <a:spLocks noRot="1" noChangeAspect="1" noMove="1" noResize="1" noEditPoints="1" noAdjustHandles="1" noChangeArrowheads="1" noChangeShapeType="1" noTextEdit="1"/>
              </p:cNvSpPr>
              <p:nvPr/>
            </p:nvSpPr>
            <p:spPr>
              <a:xfrm>
                <a:off x="407368" y="1935417"/>
                <a:ext cx="509519" cy="461665"/>
              </a:xfrm>
              <a:prstGeom prst="rect">
                <a:avLst/>
              </a:prstGeom>
              <a:blipFill>
                <a:blip r:embed="rId9"/>
                <a:stretch>
                  <a:fillRect b="-526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8" name="矩形 37">
                <a:extLst>
                  <a:ext uri="{FF2B5EF4-FFF2-40B4-BE49-F238E27FC236}">
                    <a16:creationId xmlns:a16="http://schemas.microsoft.com/office/drawing/2014/main" id="{EAE282AF-A2AD-45B5-9536-F66D4BC3A252}"/>
                  </a:ext>
                </a:extLst>
              </p:cNvPr>
              <p:cNvSpPr/>
              <p:nvPr/>
            </p:nvSpPr>
            <p:spPr>
              <a:xfrm>
                <a:off x="407368" y="3796422"/>
                <a:ext cx="509519" cy="49667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SG" sz="2400" b="1" i="1" smtClean="0">
                              <a:latin typeface="Cambria Math" panose="02040503050406030204" pitchFamily="18" charset="0"/>
                            </a:rPr>
                          </m:ctrlPr>
                        </m:sSubPr>
                        <m:e>
                          <m:r>
                            <a:rPr lang="en-US" altLang="zh-SG" sz="2400" b="1" i="1" smtClean="0">
                              <a:latin typeface="Cambria Math" panose="02040503050406030204" pitchFamily="18" charset="0"/>
                            </a:rPr>
                            <m:t>𝒕</m:t>
                          </m:r>
                        </m:e>
                        <m:sub>
                          <m:r>
                            <a:rPr lang="en-US" altLang="zh-SG" sz="2400" b="1" i="1" smtClean="0">
                              <a:latin typeface="Cambria Math" panose="02040503050406030204" pitchFamily="18" charset="0"/>
                            </a:rPr>
                            <m:t>𝒋</m:t>
                          </m:r>
                        </m:sub>
                      </m:sSub>
                    </m:oMath>
                  </m:oMathPara>
                </a14:m>
                <a:endParaRPr lang="zh-SG" altLang="en-US" sz="2400" b="1" dirty="0"/>
              </a:p>
            </p:txBody>
          </p:sp>
        </mc:Choice>
        <mc:Fallback xmlns="">
          <p:sp>
            <p:nvSpPr>
              <p:cNvPr id="38" name="矩形 37">
                <a:extLst>
                  <a:ext uri="{FF2B5EF4-FFF2-40B4-BE49-F238E27FC236}">
                    <a16:creationId xmlns:a16="http://schemas.microsoft.com/office/drawing/2014/main" id="{EAE282AF-A2AD-45B5-9536-F66D4BC3A252}"/>
                  </a:ext>
                </a:extLst>
              </p:cNvPr>
              <p:cNvSpPr>
                <a:spLocks noRot="1" noChangeAspect="1" noMove="1" noResize="1" noEditPoints="1" noAdjustHandles="1" noChangeArrowheads="1" noChangeShapeType="1" noTextEdit="1"/>
              </p:cNvSpPr>
              <p:nvPr/>
            </p:nvSpPr>
            <p:spPr>
              <a:xfrm>
                <a:off x="407368" y="3796422"/>
                <a:ext cx="509519" cy="496674"/>
              </a:xfrm>
              <a:prstGeom prst="rect">
                <a:avLst/>
              </a:prstGeom>
              <a:blipFill>
                <a:blip r:embed="rId10"/>
                <a:stretch>
                  <a:fillRect b="-11111"/>
                </a:stretch>
              </a:blipFill>
            </p:spPr>
            <p:txBody>
              <a:bodyPr/>
              <a:lstStyle/>
              <a:p>
                <a:r>
                  <a:rPr lang="zh-CN" altLang="en-US">
                    <a:noFill/>
                  </a:rPr>
                  <a:t> </a:t>
                </a:r>
              </a:p>
            </p:txBody>
          </p:sp>
        </mc:Fallback>
      </mc:AlternateContent>
      <p:sp>
        <p:nvSpPr>
          <p:cNvPr id="41" name="矩形 40">
            <a:extLst>
              <a:ext uri="{FF2B5EF4-FFF2-40B4-BE49-F238E27FC236}">
                <a16:creationId xmlns:a16="http://schemas.microsoft.com/office/drawing/2014/main" id="{24E54891-B744-4084-BC2E-BD72E658C105}"/>
              </a:ext>
            </a:extLst>
          </p:cNvPr>
          <p:cNvSpPr/>
          <p:nvPr/>
        </p:nvSpPr>
        <p:spPr>
          <a:xfrm rot="5400000">
            <a:off x="3879057" y="2619922"/>
            <a:ext cx="509519" cy="400110"/>
          </a:xfrm>
          <a:prstGeom prst="rect">
            <a:avLst/>
          </a:prstGeom>
        </p:spPr>
        <p:txBody>
          <a:bodyPr wrap="square">
            <a:spAutoFit/>
          </a:bodyPr>
          <a:lstStyle/>
          <a:p>
            <a:pPr algn="ctr"/>
            <a:r>
              <a:rPr lang="en-US" altLang="zh-SG" sz="2000" b="1" dirty="0"/>
              <a:t>…</a:t>
            </a:r>
          </a:p>
        </p:txBody>
      </p:sp>
      <p:sp>
        <p:nvSpPr>
          <p:cNvPr id="5" name="箭头: 右 4">
            <a:extLst>
              <a:ext uri="{FF2B5EF4-FFF2-40B4-BE49-F238E27FC236}">
                <a16:creationId xmlns:a16="http://schemas.microsoft.com/office/drawing/2014/main" id="{E6176909-5D46-4E2E-B30A-1699674B6F89}"/>
              </a:ext>
            </a:extLst>
          </p:cNvPr>
          <p:cNvSpPr/>
          <p:nvPr/>
        </p:nvSpPr>
        <p:spPr>
          <a:xfrm>
            <a:off x="5199107" y="1935417"/>
            <a:ext cx="288032" cy="176976"/>
          </a:xfrm>
          <a:prstGeom prst="rightArrow">
            <a:avLst/>
          </a:prstGeom>
          <a:solidFill>
            <a:srgbClr val="0CA1C9"/>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箭头: 右 45">
            <a:extLst>
              <a:ext uri="{FF2B5EF4-FFF2-40B4-BE49-F238E27FC236}">
                <a16:creationId xmlns:a16="http://schemas.microsoft.com/office/drawing/2014/main" id="{5F3BFF37-55E5-4545-8F7B-56832D03D736}"/>
              </a:ext>
            </a:extLst>
          </p:cNvPr>
          <p:cNvSpPr/>
          <p:nvPr/>
        </p:nvSpPr>
        <p:spPr>
          <a:xfrm>
            <a:off x="6928881" y="1935798"/>
            <a:ext cx="288032" cy="176976"/>
          </a:xfrm>
          <a:prstGeom prst="rightArrow">
            <a:avLst/>
          </a:prstGeom>
          <a:solidFill>
            <a:srgbClr val="0CA1C9"/>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箭头: 右 46">
            <a:extLst>
              <a:ext uri="{FF2B5EF4-FFF2-40B4-BE49-F238E27FC236}">
                <a16:creationId xmlns:a16="http://schemas.microsoft.com/office/drawing/2014/main" id="{FDB490A8-3F62-4853-A079-4A13072F7930}"/>
              </a:ext>
            </a:extLst>
          </p:cNvPr>
          <p:cNvSpPr/>
          <p:nvPr/>
        </p:nvSpPr>
        <p:spPr>
          <a:xfrm>
            <a:off x="5199107" y="3802802"/>
            <a:ext cx="288032" cy="176976"/>
          </a:xfrm>
          <a:prstGeom prst="rightArrow">
            <a:avLst/>
          </a:prstGeom>
          <a:solidFill>
            <a:srgbClr val="EA4A5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箭头: 右 47">
            <a:extLst>
              <a:ext uri="{FF2B5EF4-FFF2-40B4-BE49-F238E27FC236}">
                <a16:creationId xmlns:a16="http://schemas.microsoft.com/office/drawing/2014/main" id="{82C90784-9BC4-4593-9E54-1D71F06C1B47}"/>
              </a:ext>
            </a:extLst>
          </p:cNvPr>
          <p:cNvSpPr/>
          <p:nvPr/>
        </p:nvSpPr>
        <p:spPr>
          <a:xfrm>
            <a:off x="6928881" y="3803183"/>
            <a:ext cx="288032" cy="176976"/>
          </a:xfrm>
          <a:prstGeom prst="rightArrow">
            <a:avLst/>
          </a:prstGeom>
          <a:solidFill>
            <a:srgbClr val="EA4A5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任意多边形: 形状 48">
            <a:extLst>
              <a:ext uri="{FF2B5EF4-FFF2-40B4-BE49-F238E27FC236}">
                <a16:creationId xmlns:a16="http://schemas.microsoft.com/office/drawing/2014/main" id="{0F9898D8-89AB-42FC-AB94-5F9D03CC84CA}"/>
              </a:ext>
            </a:extLst>
          </p:cNvPr>
          <p:cNvSpPr/>
          <p:nvPr/>
        </p:nvSpPr>
        <p:spPr>
          <a:xfrm>
            <a:off x="1508931" y="2524760"/>
            <a:ext cx="686843" cy="655320"/>
          </a:xfrm>
          <a:custGeom>
            <a:avLst/>
            <a:gdLst>
              <a:gd name="connsiteX0" fmla="*/ 307428 w 686843"/>
              <a:gd name="connsiteY0" fmla="*/ 0 h 655320"/>
              <a:gd name="connsiteX1" fmla="*/ 12788 w 686843"/>
              <a:gd name="connsiteY1" fmla="*/ 340360 h 655320"/>
              <a:gd name="connsiteX2" fmla="*/ 683348 w 686843"/>
              <a:gd name="connsiteY2" fmla="*/ 396240 h 655320"/>
              <a:gd name="connsiteX3" fmla="*/ 287108 w 686843"/>
              <a:gd name="connsiteY3" fmla="*/ 655320 h 655320"/>
            </a:gdLst>
            <a:ahLst/>
            <a:cxnLst>
              <a:cxn ang="0">
                <a:pos x="connsiteX0" y="connsiteY0"/>
              </a:cxn>
              <a:cxn ang="0">
                <a:pos x="connsiteX1" y="connsiteY1"/>
              </a:cxn>
              <a:cxn ang="0">
                <a:pos x="connsiteX2" y="connsiteY2"/>
              </a:cxn>
              <a:cxn ang="0">
                <a:pos x="connsiteX3" y="connsiteY3"/>
              </a:cxn>
            </a:cxnLst>
            <a:rect l="l" t="t" r="r" b="b"/>
            <a:pathLst>
              <a:path w="686843" h="655320">
                <a:moveTo>
                  <a:pt x="307428" y="0"/>
                </a:moveTo>
                <a:cubicBezTo>
                  <a:pt x="128781" y="137160"/>
                  <a:pt x="-49865" y="274320"/>
                  <a:pt x="12788" y="340360"/>
                </a:cubicBezTo>
                <a:cubicBezTo>
                  <a:pt x="75441" y="406400"/>
                  <a:pt x="637628" y="343747"/>
                  <a:pt x="683348" y="396240"/>
                </a:cubicBezTo>
                <a:cubicBezTo>
                  <a:pt x="729068" y="448733"/>
                  <a:pt x="311661" y="611293"/>
                  <a:pt x="287108" y="655320"/>
                </a:cubicBezTo>
              </a:path>
            </a:pathLst>
          </a:custGeom>
          <a:noFill/>
          <a:ln w="38100">
            <a:solidFill>
              <a:srgbClr val="0CA1C9"/>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1" name="文本框 50">
                <a:extLst>
                  <a:ext uri="{FF2B5EF4-FFF2-40B4-BE49-F238E27FC236}">
                    <a16:creationId xmlns:a16="http://schemas.microsoft.com/office/drawing/2014/main" id="{2B293B7C-4AB0-4FD7-B0FE-622F6F9BBCF7}"/>
                  </a:ext>
                </a:extLst>
              </p:cNvPr>
              <p:cNvSpPr txBox="1"/>
              <p:nvPr/>
            </p:nvSpPr>
            <p:spPr>
              <a:xfrm>
                <a:off x="7345046" y="2521004"/>
                <a:ext cx="1777001" cy="369332"/>
              </a:xfrm>
              <a:prstGeom prst="rect">
                <a:avLst/>
              </a:prstGeom>
              <a:noFill/>
            </p:spPr>
            <p:txBody>
              <a:bodyPr wrap="square" rtlCol="0">
                <a:spAutoFit/>
              </a:bodyPr>
              <a:lstStyle/>
              <a:p>
                <a:pPr algn="ctr"/>
                <a:r>
                  <a:rPr lang="en-US" altLang="zh-CN" dirty="0">
                    <a:latin typeface="微软雅黑" panose="020B0503020204020204" pitchFamily="34" charset="-122"/>
                    <a:ea typeface="微软雅黑" panose="020B0503020204020204" pitchFamily="34" charset="-122"/>
                  </a:rPr>
                  <a:t>Depth Map </a:t>
                </a:r>
                <a14:m>
                  <m:oMath xmlns:m="http://schemas.openxmlformats.org/officeDocument/2006/math">
                    <m:sSub>
                      <m:sSubPr>
                        <m:ctrlPr>
                          <a:rPr lang="en-US" altLang="zh-CN" b="0" i="1" smtClean="0">
                            <a:latin typeface="Cambria Math" panose="02040503050406030204" pitchFamily="18" charset="0"/>
                            <a:ea typeface="微软雅黑" panose="020B0503020204020204" pitchFamily="34" charset="-122"/>
                          </a:rPr>
                        </m:ctrlPr>
                      </m:sSubPr>
                      <m:e>
                        <m:r>
                          <a:rPr lang="en-US" altLang="zh-CN" b="0" i="1" smtClean="0">
                            <a:latin typeface="Cambria Math" panose="02040503050406030204" pitchFamily="18" charset="0"/>
                            <a:ea typeface="微软雅黑" panose="020B0503020204020204" pitchFamily="34" charset="-122"/>
                          </a:rPr>
                          <m:t>𝐷</m:t>
                        </m:r>
                      </m:e>
                      <m:sub>
                        <m:r>
                          <a:rPr lang="en-US" altLang="zh-CN" b="0" i="1" smtClean="0">
                            <a:latin typeface="Cambria Math" panose="02040503050406030204" pitchFamily="18" charset="0"/>
                            <a:ea typeface="微软雅黑" panose="020B0503020204020204" pitchFamily="34" charset="-122"/>
                          </a:rPr>
                          <m:t>𝑖</m:t>
                        </m:r>
                      </m:sub>
                    </m:sSub>
                  </m:oMath>
                </a14:m>
                <a:endParaRPr lang="zh-CN" altLang="en-US" dirty="0">
                  <a:latin typeface="微软雅黑" panose="020B0503020204020204" pitchFamily="34" charset="-122"/>
                  <a:ea typeface="微软雅黑" panose="020B0503020204020204" pitchFamily="34" charset="-122"/>
                </a:endParaRPr>
              </a:p>
            </p:txBody>
          </p:sp>
        </mc:Choice>
        <mc:Fallback xmlns="">
          <p:sp>
            <p:nvSpPr>
              <p:cNvPr id="51" name="文本框 50">
                <a:extLst>
                  <a:ext uri="{FF2B5EF4-FFF2-40B4-BE49-F238E27FC236}">
                    <a16:creationId xmlns:a16="http://schemas.microsoft.com/office/drawing/2014/main" id="{2B293B7C-4AB0-4FD7-B0FE-622F6F9BBCF7}"/>
                  </a:ext>
                </a:extLst>
              </p:cNvPr>
              <p:cNvSpPr txBox="1">
                <a:spLocks noRot="1" noChangeAspect="1" noMove="1" noResize="1" noEditPoints="1" noAdjustHandles="1" noChangeArrowheads="1" noChangeShapeType="1" noTextEdit="1"/>
              </p:cNvSpPr>
              <p:nvPr/>
            </p:nvSpPr>
            <p:spPr>
              <a:xfrm>
                <a:off x="7345046" y="2521004"/>
                <a:ext cx="1777001" cy="369332"/>
              </a:xfrm>
              <a:prstGeom prst="rect">
                <a:avLst/>
              </a:prstGeom>
              <a:blipFill>
                <a:blip r:embed="rId11"/>
                <a:stretch>
                  <a:fillRect l="-1375" t="-10000" b="-2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2" name="文本框 51">
                <a:extLst>
                  <a:ext uri="{FF2B5EF4-FFF2-40B4-BE49-F238E27FC236}">
                    <a16:creationId xmlns:a16="http://schemas.microsoft.com/office/drawing/2014/main" id="{10CB4A16-FDD1-489C-97EE-FBED22C05D43}"/>
                  </a:ext>
                </a:extLst>
              </p:cNvPr>
              <p:cNvSpPr txBox="1"/>
              <p:nvPr/>
            </p:nvSpPr>
            <p:spPr>
              <a:xfrm>
                <a:off x="7408418" y="4370179"/>
                <a:ext cx="1713630" cy="391646"/>
              </a:xfrm>
              <a:prstGeom prst="rect">
                <a:avLst/>
              </a:prstGeom>
              <a:noFill/>
            </p:spPr>
            <p:txBody>
              <a:bodyPr wrap="square" rtlCol="0">
                <a:spAutoFit/>
              </a:bodyPr>
              <a:lstStyle/>
              <a:p>
                <a:pPr algn="ctr"/>
                <a:r>
                  <a:rPr lang="en-US" altLang="zh-CN" dirty="0">
                    <a:latin typeface="微软雅黑" panose="020B0503020204020204" pitchFamily="34" charset="-122"/>
                    <a:ea typeface="微软雅黑" panose="020B0503020204020204" pitchFamily="34" charset="-122"/>
                  </a:rPr>
                  <a:t>Depth Map </a:t>
                </a:r>
                <a14:m>
                  <m:oMath xmlns:m="http://schemas.openxmlformats.org/officeDocument/2006/math">
                    <m:sSub>
                      <m:sSubPr>
                        <m:ctrlPr>
                          <a:rPr lang="en-US" altLang="zh-CN" b="0" i="1" smtClean="0">
                            <a:latin typeface="Cambria Math" panose="02040503050406030204" pitchFamily="18" charset="0"/>
                            <a:ea typeface="微软雅黑" panose="020B0503020204020204" pitchFamily="34" charset="-122"/>
                          </a:rPr>
                        </m:ctrlPr>
                      </m:sSubPr>
                      <m:e>
                        <m:r>
                          <a:rPr lang="en-US" altLang="zh-CN" b="0" i="1" smtClean="0">
                            <a:latin typeface="Cambria Math" panose="02040503050406030204" pitchFamily="18" charset="0"/>
                            <a:ea typeface="微软雅黑" panose="020B0503020204020204" pitchFamily="34" charset="-122"/>
                          </a:rPr>
                          <m:t>𝐷</m:t>
                        </m:r>
                      </m:e>
                      <m:sub>
                        <m:r>
                          <a:rPr lang="en-US" altLang="zh-CN" b="0" i="1" smtClean="0">
                            <a:latin typeface="Cambria Math" panose="02040503050406030204" pitchFamily="18" charset="0"/>
                            <a:ea typeface="微软雅黑" panose="020B0503020204020204" pitchFamily="34" charset="-122"/>
                          </a:rPr>
                          <m:t>𝑗</m:t>
                        </m:r>
                      </m:sub>
                    </m:sSub>
                  </m:oMath>
                </a14:m>
                <a:endParaRPr lang="zh-CN" altLang="en-US" dirty="0">
                  <a:latin typeface="微软雅黑" panose="020B0503020204020204" pitchFamily="34" charset="-122"/>
                  <a:ea typeface="微软雅黑" panose="020B0503020204020204" pitchFamily="34" charset="-122"/>
                </a:endParaRPr>
              </a:p>
            </p:txBody>
          </p:sp>
        </mc:Choice>
        <mc:Fallback xmlns="">
          <p:sp>
            <p:nvSpPr>
              <p:cNvPr id="52" name="文本框 51">
                <a:extLst>
                  <a:ext uri="{FF2B5EF4-FFF2-40B4-BE49-F238E27FC236}">
                    <a16:creationId xmlns:a16="http://schemas.microsoft.com/office/drawing/2014/main" id="{10CB4A16-FDD1-489C-97EE-FBED22C05D43}"/>
                  </a:ext>
                </a:extLst>
              </p:cNvPr>
              <p:cNvSpPr txBox="1">
                <a:spLocks noRot="1" noChangeAspect="1" noMove="1" noResize="1" noEditPoints="1" noAdjustHandles="1" noChangeArrowheads="1" noChangeShapeType="1" noTextEdit="1"/>
              </p:cNvSpPr>
              <p:nvPr/>
            </p:nvSpPr>
            <p:spPr>
              <a:xfrm>
                <a:off x="7408418" y="4370179"/>
                <a:ext cx="1713630" cy="391646"/>
              </a:xfrm>
              <a:prstGeom prst="rect">
                <a:avLst/>
              </a:prstGeom>
              <a:blipFill>
                <a:blip r:embed="rId12"/>
                <a:stretch>
                  <a:fillRect l="-2847" t="-9375" b="-18750"/>
                </a:stretch>
              </a:blipFill>
            </p:spPr>
            <p:txBody>
              <a:bodyPr/>
              <a:lstStyle/>
              <a:p>
                <a:r>
                  <a:rPr lang="zh-CN" altLang="en-US">
                    <a:noFill/>
                  </a:rPr>
                  <a:t> </a:t>
                </a:r>
              </a:p>
            </p:txBody>
          </p:sp>
        </mc:Fallback>
      </mc:AlternateContent>
      <p:sp>
        <p:nvSpPr>
          <p:cNvPr id="53" name="箭头: 右 52">
            <a:extLst>
              <a:ext uri="{FF2B5EF4-FFF2-40B4-BE49-F238E27FC236}">
                <a16:creationId xmlns:a16="http://schemas.microsoft.com/office/drawing/2014/main" id="{F0B889B4-5A21-4C74-A3C1-914C47EB9402}"/>
              </a:ext>
            </a:extLst>
          </p:cNvPr>
          <p:cNvSpPr/>
          <p:nvPr/>
        </p:nvSpPr>
        <p:spPr>
          <a:xfrm rot="5400000">
            <a:off x="8121216" y="3008784"/>
            <a:ext cx="288032" cy="176976"/>
          </a:xfrm>
          <a:prstGeom prst="rightArrow">
            <a:avLst/>
          </a:prstGeom>
          <a:solidFill>
            <a:srgbClr val="0CA1C9"/>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矩形: 圆角 55">
            <a:extLst>
              <a:ext uri="{FF2B5EF4-FFF2-40B4-BE49-F238E27FC236}">
                <a16:creationId xmlns:a16="http://schemas.microsoft.com/office/drawing/2014/main" id="{905D765D-C947-4DC7-97D3-CBE20AA4C36F}"/>
              </a:ext>
            </a:extLst>
          </p:cNvPr>
          <p:cNvSpPr/>
          <p:nvPr/>
        </p:nvSpPr>
        <p:spPr>
          <a:xfrm>
            <a:off x="9485838" y="3457656"/>
            <a:ext cx="2514817" cy="850365"/>
          </a:xfrm>
          <a:prstGeom prst="roundRect">
            <a:avLst>
              <a:gd name="adj" fmla="val 8298"/>
            </a:avLst>
          </a:prstGeom>
          <a:solidFill>
            <a:schemeClr val="bg1"/>
          </a:solidFill>
          <a:ln w="25400">
            <a:solidFill>
              <a:srgbClr val="EA4A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微软雅黑" panose="020B0503020204020204" pitchFamily="34" charset="-122"/>
                <a:ea typeface="微软雅黑" panose="020B0503020204020204" pitchFamily="34" charset="-122"/>
              </a:rPr>
              <a:t>Option1: Generate depth map directly</a:t>
            </a:r>
            <a:endParaRPr lang="en-US" dirty="0">
              <a:solidFill>
                <a:schemeClr val="tx1"/>
              </a:solidFill>
              <a:latin typeface="微软雅黑" panose="020B0503020204020204" pitchFamily="34" charset="-122"/>
              <a:ea typeface="微软雅黑" panose="020B0503020204020204" pitchFamily="34" charset="-122"/>
            </a:endParaRPr>
          </a:p>
        </p:txBody>
      </p:sp>
      <p:sp>
        <p:nvSpPr>
          <p:cNvPr id="57" name="文本框 56">
            <a:extLst>
              <a:ext uri="{FF2B5EF4-FFF2-40B4-BE49-F238E27FC236}">
                <a16:creationId xmlns:a16="http://schemas.microsoft.com/office/drawing/2014/main" id="{A3261B2F-BE08-470A-B407-189CFA7D4FCE}"/>
              </a:ext>
            </a:extLst>
          </p:cNvPr>
          <p:cNvSpPr txBox="1"/>
          <p:nvPr/>
        </p:nvSpPr>
        <p:spPr>
          <a:xfrm>
            <a:off x="5406881" y="2492896"/>
            <a:ext cx="1713629" cy="646331"/>
          </a:xfrm>
          <a:prstGeom prst="rect">
            <a:avLst/>
          </a:prstGeom>
          <a:noFill/>
        </p:spPr>
        <p:txBody>
          <a:bodyPr wrap="square" rtlCol="0">
            <a:spAutoFit/>
          </a:bodyPr>
          <a:lstStyle/>
          <a:p>
            <a:pPr algn="ctr"/>
            <a:r>
              <a:rPr lang="en-US" altLang="zh-CN" dirty="0">
                <a:latin typeface="微软雅黑" panose="020B0503020204020204" pitchFamily="34" charset="-122"/>
                <a:ea typeface="微软雅黑" panose="020B0503020204020204" pitchFamily="34" charset="-122"/>
              </a:rPr>
              <a:t>Depth Map</a:t>
            </a:r>
          </a:p>
          <a:p>
            <a:pPr algn="ctr"/>
            <a:r>
              <a:rPr lang="en-US" altLang="zh-CN" dirty="0">
                <a:latin typeface="微软雅黑" panose="020B0503020204020204" pitchFamily="34" charset="-122"/>
                <a:ea typeface="微软雅黑" panose="020B0503020204020204" pitchFamily="34" charset="-122"/>
              </a:rPr>
              <a:t>Generator</a:t>
            </a:r>
            <a:endParaRPr lang="zh-CN" altLang="en-US" dirty="0">
              <a:latin typeface="微软雅黑" panose="020B0503020204020204" pitchFamily="34" charset="-122"/>
              <a:ea typeface="微软雅黑" panose="020B0503020204020204" pitchFamily="34" charset="-122"/>
            </a:endParaRPr>
          </a:p>
        </p:txBody>
      </p:sp>
      <p:sp>
        <p:nvSpPr>
          <p:cNvPr id="58" name="矩形: 圆角 57">
            <a:extLst>
              <a:ext uri="{FF2B5EF4-FFF2-40B4-BE49-F238E27FC236}">
                <a16:creationId xmlns:a16="http://schemas.microsoft.com/office/drawing/2014/main" id="{ED7B2337-3205-498D-9C05-BC7641BF6845}"/>
              </a:ext>
            </a:extLst>
          </p:cNvPr>
          <p:cNvSpPr/>
          <p:nvPr/>
        </p:nvSpPr>
        <p:spPr>
          <a:xfrm>
            <a:off x="9485838" y="1708945"/>
            <a:ext cx="2586826" cy="850365"/>
          </a:xfrm>
          <a:prstGeom prst="roundRect">
            <a:avLst>
              <a:gd name="adj" fmla="val 8298"/>
            </a:avLst>
          </a:prstGeom>
          <a:solidFill>
            <a:schemeClr val="bg1"/>
          </a:solidFill>
          <a:ln w="25400">
            <a:solidFill>
              <a:srgbClr val="0CA1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微软雅黑" panose="020B0503020204020204" pitchFamily="34" charset="-122"/>
                <a:ea typeface="微软雅黑" panose="020B0503020204020204" pitchFamily="34" charset="-122"/>
              </a:rPr>
              <a:t>Option2</a:t>
            </a:r>
            <a:r>
              <a:rPr lang="zh-CN" altLang="en-US" dirty="0">
                <a:solidFill>
                  <a:schemeClr val="tx1"/>
                </a:solidFill>
                <a:latin typeface="微软雅黑" panose="020B0503020204020204" pitchFamily="34" charset="-122"/>
                <a:ea typeface="微软雅黑" panose="020B0503020204020204" pitchFamily="34" charset="-122"/>
              </a:rPr>
              <a:t>：</a:t>
            </a:r>
            <a:r>
              <a:rPr lang="en-US" altLang="zh-CN" dirty="0">
                <a:solidFill>
                  <a:schemeClr val="tx1"/>
                </a:solidFill>
                <a:latin typeface="微软雅黑" panose="020B0503020204020204" pitchFamily="34" charset="-122"/>
                <a:ea typeface="微软雅黑" panose="020B0503020204020204" pitchFamily="34" charset="-122"/>
              </a:rPr>
              <a:t>Projection with motion</a:t>
            </a:r>
            <a:endParaRPr lang="en-US" dirty="0">
              <a:solidFill>
                <a:schemeClr val="tx1"/>
              </a:solidFill>
              <a:latin typeface="微软雅黑" panose="020B0503020204020204" pitchFamily="34" charset="-122"/>
              <a:ea typeface="微软雅黑" panose="020B0503020204020204" pitchFamily="34" charset="-122"/>
            </a:endParaRPr>
          </a:p>
        </p:txBody>
      </p:sp>
      <p:sp>
        <p:nvSpPr>
          <p:cNvPr id="10" name="十字形 9">
            <a:extLst>
              <a:ext uri="{FF2B5EF4-FFF2-40B4-BE49-F238E27FC236}">
                <a16:creationId xmlns:a16="http://schemas.microsoft.com/office/drawing/2014/main" id="{7F1697BC-BF61-4F51-9F3A-FE9558921140}"/>
              </a:ext>
            </a:extLst>
          </p:cNvPr>
          <p:cNvSpPr/>
          <p:nvPr/>
        </p:nvSpPr>
        <p:spPr>
          <a:xfrm>
            <a:off x="10496920" y="2762346"/>
            <a:ext cx="534671" cy="534671"/>
          </a:xfrm>
          <a:prstGeom prst="plus">
            <a:avLst>
              <a:gd name="adj" fmla="val 41145"/>
            </a:avLst>
          </a:prstGeom>
          <a:solidFill>
            <a:srgbClr val="009999"/>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灯片编号占位符 3">
            <a:extLst>
              <a:ext uri="{FF2B5EF4-FFF2-40B4-BE49-F238E27FC236}">
                <a16:creationId xmlns:a16="http://schemas.microsoft.com/office/drawing/2014/main" id="{AFBABC25-1FD6-49DC-A367-6BB9EEF6DF47}"/>
              </a:ext>
            </a:extLst>
          </p:cNvPr>
          <p:cNvSpPr txBox="1">
            <a:spLocks/>
          </p:cNvSpPr>
          <p:nvPr/>
        </p:nvSpPr>
        <p:spPr>
          <a:xfrm>
            <a:off x="9011840" y="6381328"/>
            <a:ext cx="2844800" cy="476250"/>
          </a:xfrm>
          <a:prstGeom prst="rect">
            <a:avLst/>
          </a:prstGeom>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a:fld id="{87AB51E9-348C-4DC8-84CE-839F8B9DCC07}" type="slidenum">
              <a:rPr lang="en-US" altLang="zh-CN" sz="1400" smtClean="0">
                <a:latin typeface="Calibri" panose="020F0502020204030204" pitchFamily="34" charset="0"/>
                <a:ea typeface="宋体" panose="02010600030101010101" charset="-122"/>
              </a:rPr>
              <a:pPr algn="r"/>
              <a:t>6</a:t>
            </a:fld>
            <a:endParaRPr lang="en-US" altLang="zh-CN" sz="1400" dirty="0">
              <a:latin typeface="Calibri" panose="020F0502020204030204" pitchFamily="34" charset="0"/>
              <a:ea typeface="宋体" panose="02010600030101010101" charset="-122"/>
            </a:endParaRPr>
          </a:p>
        </p:txBody>
      </p:sp>
    </p:spTree>
    <p:extLst>
      <p:ext uri="{BB962C8B-B14F-4D97-AF65-F5344CB8AC3E}">
        <p14:creationId xmlns:p14="http://schemas.microsoft.com/office/powerpoint/2010/main" val="25416896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up)">
                                      <p:cBhvr>
                                        <p:cTn id="7" dur="500"/>
                                        <p:tgtEl>
                                          <p:spTgt spid="49"/>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par>
                                <p:cTn id="14" presetID="10" presetClass="entr" presetSubtype="0" fill="hold" nodeType="with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fade">
                                      <p:cBhvr>
                                        <p:cTn id="16" dur="500"/>
                                        <p:tgtEl>
                                          <p:spTgt spid="5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500"/>
                                        <p:tgtEl>
                                          <p:spTgt spid="4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childTnLst>
                                </p:cTn>
                              </p:par>
                              <p:par>
                                <p:cTn id="23" presetID="10"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fade">
                                      <p:cBhvr>
                                        <p:cTn id="28" dur="500"/>
                                        <p:tgtEl>
                                          <p:spTgt spid="48"/>
                                        </p:tgtEl>
                                      </p:cBhvr>
                                    </p:animEffect>
                                  </p:childTnLst>
                                </p:cTn>
                              </p:par>
                              <p:par>
                                <p:cTn id="29" presetID="10"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fade">
                                      <p:cBhvr>
                                        <p:cTn id="34" dur="500"/>
                                        <p:tgtEl>
                                          <p:spTgt spid="5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fade">
                                      <p:cBhvr>
                                        <p:cTn id="37" dur="500"/>
                                        <p:tgtEl>
                                          <p:spTgt spid="56"/>
                                        </p:tgtEl>
                                      </p:cBhvr>
                                    </p:animEffect>
                                  </p:childTnLst>
                                </p:cTn>
                              </p:par>
                              <p:par>
                                <p:cTn id="38" presetID="26" presetClass="emph" presetSubtype="0" repeatCount="5000" fill="hold" grpId="1" nodeType="withEffect">
                                  <p:stCondLst>
                                    <p:cond delay="0"/>
                                  </p:stCondLst>
                                  <p:childTnLst>
                                    <p:animEffect transition="out" filter="fade">
                                      <p:cBhvr>
                                        <p:cTn id="39" dur="500" tmFilter="0, 0; .2, .5; .8, .5; 1, 0"/>
                                        <p:tgtEl>
                                          <p:spTgt spid="47"/>
                                        </p:tgtEl>
                                      </p:cBhvr>
                                    </p:animEffect>
                                    <p:animScale>
                                      <p:cBhvr>
                                        <p:cTn id="40" dur="250" autoRev="1" fill="hold"/>
                                        <p:tgtEl>
                                          <p:spTgt spid="47"/>
                                        </p:tgtEl>
                                      </p:cBhvr>
                                      <p:by x="105000" y="105000"/>
                                    </p:animScale>
                                  </p:childTnLst>
                                </p:cTn>
                              </p:par>
                              <p:par>
                                <p:cTn id="41" presetID="26" presetClass="emph" presetSubtype="0" repeatCount="5000" fill="hold" nodeType="withEffect">
                                  <p:stCondLst>
                                    <p:cond delay="0"/>
                                  </p:stCondLst>
                                  <p:childTnLst>
                                    <p:animEffect transition="out" filter="fade">
                                      <p:cBhvr>
                                        <p:cTn id="42" dur="500" tmFilter="0, 0; .2, .5; .8, .5; 1, 0"/>
                                        <p:tgtEl>
                                          <p:spTgt spid="33"/>
                                        </p:tgtEl>
                                      </p:cBhvr>
                                    </p:animEffect>
                                    <p:animScale>
                                      <p:cBhvr>
                                        <p:cTn id="43" dur="250" autoRev="1" fill="hold"/>
                                        <p:tgtEl>
                                          <p:spTgt spid="33"/>
                                        </p:tgtEl>
                                      </p:cBhvr>
                                      <p:by x="105000" y="105000"/>
                                    </p:animScale>
                                  </p:childTnLst>
                                </p:cTn>
                              </p:par>
                              <p:par>
                                <p:cTn id="44" presetID="26" presetClass="emph" presetSubtype="0" repeatCount="5000" fill="hold" grpId="1" nodeType="withEffect">
                                  <p:stCondLst>
                                    <p:cond delay="0"/>
                                  </p:stCondLst>
                                  <p:childTnLst>
                                    <p:animEffect transition="out" filter="fade">
                                      <p:cBhvr>
                                        <p:cTn id="45" dur="500" tmFilter="0, 0; .2, .5; .8, .5; 1, 0"/>
                                        <p:tgtEl>
                                          <p:spTgt spid="48"/>
                                        </p:tgtEl>
                                      </p:cBhvr>
                                    </p:animEffect>
                                    <p:animScale>
                                      <p:cBhvr>
                                        <p:cTn id="46" dur="250" autoRev="1" fill="hold"/>
                                        <p:tgtEl>
                                          <p:spTgt spid="48"/>
                                        </p:tgtEl>
                                      </p:cBhvr>
                                      <p:by x="105000" y="105000"/>
                                    </p:animScale>
                                  </p:childTnLst>
                                </p:cTn>
                              </p:par>
                              <p:par>
                                <p:cTn id="47" presetID="26" presetClass="emph" presetSubtype="0" repeatCount="5000" fill="hold" nodeType="withEffect">
                                  <p:stCondLst>
                                    <p:cond delay="0"/>
                                  </p:stCondLst>
                                  <p:childTnLst>
                                    <p:animEffect transition="out" filter="fade">
                                      <p:cBhvr>
                                        <p:cTn id="48" dur="500" tmFilter="0, 0; .2, .5; .8, .5; 1, 0"/>
                                        <p:tgtEl>
                                          <p:spTgt spid="54"/>
                                        </p:tgtEl>
                                      </p:cBhvr>
                                    </p:animEffect>
                                    <p:animScale>
                                      <p:cBhvr>
                                        <p:cTn id="49" dur="250" autoRev="1" fill="hold"/>
                                        <p:tgtEl>
                                          <p:spTgt spid="54"/>
                                        </p:tgtEl>
                                      </p:cBhvr>
                                      <p:by x="105000" y="105000"/>
                                    </p:animScale>
                                  </p:childTnLst>
                                </p:cTn>
                              </p:par>
                            </p:childTnLst>
                          </p:cTn>
                        </p:par>
                      </p:childTnLst>
                    </p:cTn>
                  </p:par>
                  <p:par>
                    <p:cTn id="50" fill="hold">
                      <p:stCondLst>
                        <p:cond delay="indefinite"/>
                      </p:stCondLst>
                      <p:childTnLst>
                        <p:par>
                          <p:cTn id="51" fill="hold">
                            <p:stCondLst>
                              <p:cond delay="0"/>
                            </p:stCondLst>
                            <p:childTnLst>
                              <p:par>
                                <p:cTn id="52" presetID="26" presetClass="emph" presetSubtype="0" repeatCount="5000" fill="hold" nodeType="clickEffect">
                                  <p:stCondLst>
                                    <p:cond delay="0"/>
                                  </p:stCondLst>
                                  <p:childTnLst>
                                    <p:animEffect transition="out" filter="fade">
                                      <p:cBhvr>
                                        <p:cTn id="53" dur="500" tmFilter="0, 0; .2, .5; .8, .5; 1, 0"/>
                                        <p:tgtEl>
                                          <p:spTgt spid="50"/>
                                        </p:tgtEl>
                                      </p:cBhvr>
                                    </p:animEffect>
                                    <p:animScale>
                                      <p:cBhvr>
                                        <p:cTn id="54" dur="250" autoRev="1" fill="hold"/>
                                        <p:tgtEl>
                                          <p:spTgt spid="50"/>
                                        </p:tgtEl>
                                      </p:cBhvr>
                                      <p:by x="105000" y="105000"/>
                                    </p:animScale>
                                  </p:childTnLst>
                                </p:cTn>
                              </p:par>
                              <p:par>
                                <p:cTn id="55" presetID="26" presetClass="emph" presetSubtype="0" repeatCount="5000" fill="hold" grpId="0" nodeType="withEffect">
                                  <p:stCondLst>
                                    <p:cond delay="0"/>
                                  </p:stCondLst>
                                  <p:childTnLst>
                                    <p:animEffect transition="out" filter="fade">
                                      <p:cBhvr>
                                        <p:cTn id="56" dur="500" tmFilter="0, 0; .2, .5; .8, .5; 1, 0"/>
                                        <p:tgtEl>
                                          <p:spTgt spid="5"/>
                                        </p:tgtEl>
                                      </p:cBhvr>
                                    </p:animEffect>
                                    <p:animScale>
                                      <p:cBhvr>
                                        <p:cTn id="57" dur="250" autoRev="1" fill="hold"/>
                                        <p:tgtEl>
                                          <p:spTgt spid="5"/>
                                        </p:tgtEl>
                                      </p:cBhvr>
                                      <p:by x="105000" y="105000"/>
                                    </p:animScale>
                                  </p:childTnLst>
                                </p:cTn>
                              </p:par>
                              <p:par>
                                <p:cTn id="58" presetID="26" presetClass="emph" presetSubtype="0" repeatCount="5000" fill="hold" nodeType="withEffect">
                                  <p:stCondLst>
                                    <p:cond delay="0"/>
                                  </p:stCondLst>
                                  <p:childTnLst>
                                    <p:animEffect transition="out" filter="fade">
                                      <p:cBhvr>
                                        <p:cTn id="59" dur="500" tmFilter="0, 0; .2, .5; .8, .5; 1, 0"/>
                                        <p:tgtEl>
                                          <p:spTgt spid="29"/>
                                        </p:tgtEl>
                                      </p:cBhvr>
                                    </p:animEffect>
                                    <p:animScale>
                                      <p:cBhvr>
                                        <p:cTn id="60" dur="250" autoRev="1" fill="hold"/>
                                        <p:tgtEl>
                                          <p:spTgt spid="29"/>
                                        </p:tgtEl>
                                      </p:cBhvr>
                                      <p:by x="105000" y="105000"/>
                                    </p:animScale>
                                  </p:childTnLst>
                                </p:cTn>
                              </p:par>
                              <p:par>
                                <p:cTn id="61" presetID="26" presetClass="emph" presetSubtype="0" repeatCount="5000" fill="hold" grpId="0" nodeType="withEffect">
                                  <p:stCondLst>
                                    <p:cond delay="0"/>
                                  </p:stCondLst>
                                  <p:childTnLst>
                                    <p:animEffect transition="out" filter="fade">
                                      <p:cBhvr>
                                        <p:cTn id="62" dur="500" tmFilter="0, 0; .2, .5; .8, .5; 1, 0"/>
                                        <p:tgtEl>
                                          <p:spTgt spid="46"/>
                                        </p:tgtEl>
                                      </p:cBhvr>
                                    </p:animEffect>
                                    <p:animScale>
                                      <p:cBhvr>
                                        <p:cTn id="63" dur="250" autoRev="1" fill="hold"/>
                                        <p:tgtEl>
                                          <p:spTgt spid="46"/>
                                        </p:tgtEl>
                                      </p:cBhvr>
                                      <p:by x="105000" y="105000"/>
                                    </p:animScale>
                                  </p:childTnLst>
                                </p:cTn>
                              </p:par>
                              <p:par>
                                <p:cTn id="64" presetID="26" presetClass="emph" presetSubtype="0" repeatCount="5000" fill="hold" grpId="1" nodeType="withEffect">
                                  <p:stCondLst>
                                    <p:cond delay="0"/>
                                  </p:stCondLst>
                                  <p:childTnLst>
                                    <p:animEffect transition="out" filter="fade">
                                      <p:cBhvr>
                                        <p:cTn id="65" dur="500" tmFilter="0, 0; .2, .5; .8, .5; 1, 0"/>
                                        <p:tgtEl>
                                          <p:spTgt spid="49"/>
                                        </p:tgtEl>
                                      </p:cBhvr>
                                    </p:animEffect>
                                    <p:animScale>
                                      <p:cBhvr>
                                        <p:cTn id="66" dur="250" autoRev="1" fill="hold"/>
                                        <p:tgtEl>
                                          <p:spTgt spid="49"/>
                                        </p:tgtEl>
                                      </p:cBhvr>
                                      <p:by x="105000" y="105000"/>
                                    </p:animScale>
                                  </p:childTnLst>
                                </p:cTn>
                              </p:par>
                              <p:par>
                                <p:cTn id="67" presetID="26" presetClass="emph" presetSubtype="0" repeatCount="5000" fill="hold" nodeType="withEffect">
                                  <p:stCondLst>
                                    <p:cond delay="0"/>
                                  </p:stCondLst>
                                  <p:childTnLst>
                                    <p:animEffect transition="out" filter="fade">
                                      <p:cBhvr>
                                        <p:cTn id="68" dur="500" tmFilter="0, 0; .2, .5; .8, .5; 1, 0"/>
                                        <p:tgtEl>
                                          <p:spTgt spid="23"/>
                                        </p:tgtEl>
                                      </p:cBhvr>
                                    </p:animEffect>
                                    <p:animScale>
                                      <p:cBhvr>
                                        <p:cTn id="69" dur="250" autoRev="1" fill="hold"/>
                                        <p:tgtEl>
                                          <p:spTgt spid="23"/>
                                        </p:tgtEl>
                                      </p:cBhvr>
                                      <p:by x="105000" y="105000"/>
                                    </p:animScale>
                                  </p:childTnLst>
                                </p:cTn>
                              </p:par>
                              <p:par>
                                <p:cTn id="70" presetID="10" presetClass="entr" presetSubtype="0" fill="hold" grpId="0" nodeType="withEffect">
                                  <p:stCondLst>
                                    <p:cond delay="0"/>
                                  </p:stCondLst>
                                  <p:childTnLst>
                                    <p:set>
                                      <p:cBhvr>
                                        <p:cTn id="71" dur="1" fill="hold">
                                          <p:stCondLst>
                                            <p:cond delay="0"/>
                                          </p:stCondLst>
                                        </p:cTn>
                                        <p:tgtEl>
                                          <p:spTgt spid="58"/>
                                        </p:tgtEl>
                                        <p:attrNameLst>
                                          <p:attrName>style.visibility</p:attrName>
                                        </p:attrNameLst>
                                      </p:cBhvr>
                                      <p:to>
                                        <p:strVal val="visible"/>
                                      </p:to>
                                    </p:set>
                                    <p:animEffect transition="in" filter="fade">
                                      <p:cBhvr>
                                        <p:cTn id="72" dur="500"/>
                                        <p:tgtEl>
                                          <p:spTgt spid="58"/>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53"/>
                                        </p:tgtEl>
                                        <p:attrNameLst>
                                          <p:attrName>style.visibility</p:attrName>
                                        </p:attrNameLst>
                                      </p:cBhvr>
                                      <p:to>
                                        <p:strVal val="visible"/>
                                      </p:to>
                                    </p:set>
                                    <p:animEffect transition="in" filter="fade">
                                      <p:cBhvr>
                                        <p:cTn id="77" dur="500"/>
                                        <p:tgtEl>
                                          <p:spTgt spid="53"/>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0"/>
                                        </p:tgtEl>
                                        <p:attrNameLst>
                                          <p:attrName>style.visibility</p:attrName>
                                        </p:attrNameLst>
                                      </p:cBhvr>
                                      <p:to>
                                        <p:strVal val="visible"/>
                                      </p:to>
                                    </p:set>
                                    <p:animEffect transition="in" filter="fade">
                                      <p:cBhvr>
                                        <p:cTn id="80" dur="500"/>
                                        <p:tgtEl>
                                          <p:spTgt spid="10"/>
                                        </p:tgtEl>
                                      </p:cBhvr>
                                    </p:animEffect>
                                  </p:childTnLst>
                                </p:cTn>
                              </p:par>
                            </p:childTnLst>
                          </p:cTn>
                        </p:par>
                        <p:par>
                          <p:cTn id="81" fill="hold">
                            <p:stCondLst>
                              <p:cond delay="500"/>
                            </p:stCondLst>
                            <p:childTnLst>
                              <p:par>
                                <p:cTn id="82" presetID="26" presetClass="emph" presetSubtype="0" repeatCount="2000" fill="hold" grpId="1" nodeType="afterEffect">
                                  <p:stCondLst>
                                    <p:cond delay="0"/>
                                  </p:stCondLst>
                                  <p:childTnLst>
                                    <p:animEffect transition="out" filter="fade">
                                      <p:cBhvr>
                                        <p:cTn id="83" dur="500" tmFilter="0, 0; .2, .5; .8, .5; 1, 0"/>
                                        <p:tgtEl>
                                          <p:spTgt spid="53"/>
                                        </p:tgtEl>
                                      </p:cBhvr>
                                    </p:animEffect>
                                    <p:animScale>
                                      <p:cBhvr>
                                        <p:cTn id="84" dur="250" autoRev="1" fill="hold"/>
                                        <p:tgtEl>
                                          <p:spTgt spid="53"/>
                                        </p:tgtEl>
                                      </p:cBhvr>
                                      <p:by x="105000" y="105000"/>
                                    </p:animScale>
                                  </p:childTnLst>
                                </p:cTn>
                              </p:par>
                              <p:par>
                                <p:cTn id="85" presetID="26" presetClass="emph" presetSubtype="0" repeatCount="2000" fill="hold" grpId="1" nodeType="withEffect">
                                  <p:stCondLst>
                                    <p:cond delay="0"/>
                                  </p:stCondLst>
                                  <p:childTnLst>
                                    <p:animEffect transition="out" filter="fade">
                                      <p:cBhvr>
                                        <p:cTn id="86" dur="500" tmFilter="0, 0; .2, .5; .8, .5; 1, 0"/>
                                        <p:tgtEl>
                                          <p:spTgt spid="10"/>
                                        </p:tgtEl>
                                      </p:cBhvr>
                                    </p:animEffect>
                                    <p:animScale>
                                      <p:cBhvr>
                                        <p:cTn id="87" dur="250" autoRev="1" fill="hold"/>
                                        <p:tgtEl>
                                          <p:spTgt spid="10"/>
                                        </p:tgtEl>
                                      </p:cBhvr>
                                      <p:by x="105000" y="105000"/>
                                    </p:animScale>
                                  </p:childTnLst>
                                </p:cTn>
                              </p:par>
                              <p:par>
                                <p:cTn id="88" presetID="42" presetClass="entr" presetSubtype="0" fill="hold" nodeType="withEffect">
                                  <p:stCondLst>
                                    <p:cond delay="0"/>
                                  </p:stCondLst>
                                  <p:childTnLst>
                                    <p:set>
                                      <p:cBhvr>
                                        <p:cTn id="89" dur="1" fill="hold">
                                          <p:stCondLst>
                                            <p:cond delay="0"/>
                                          </p:stCondLst>
                                        </p:cTn>
                                        <p:tgtEl>
                                          <p:spTgt spid="6"/>
                                        </p:tgtEl>
                                        <p:attrNameLst>
                                          <p:attrName>style.visibility</p:attrName>
                                        </p:attrNameLst>
                                      </p:cBhvr>
                                      <p:to>
                                        <p:strVal val="visible"/>
                                      </p:to>
                                    </p:set>
                                    <p:animEffect transition="in" filter="fade">
                                      <p:cBhvr>
                                        <p:cTn id="90" dur="500"/>
                                        <p:tgtEl>
                                          <p:spTgt spid="6"/>
                                        </p:tgtEl>
                                      </p:cBhvr>
                                    </p:animEffect>
                                    <p:anim calcmode="lin" valueType="num">
                                      <p:cBhvr>
                                        <p:cTn id="91" dur="500" fill="hold"/>
                                        <p:tgtEl>
                                          <p:spTgt spid="6"/>
                                        </p:tgtEl>
                                        <p:attrNameLst>
                                          <p:attrName>ppt_x</p:attrName>
                                        </p:attrNameLst>
                                      </p:cBhvr>
                                      <p:tavLst>
                                        <p:tav tm="0">
                                          <p:val>
                                            <p:strVal val="#ppt_x"/>
                                          </p:val>
                                        </p:tav>
                                        <p:tav tm="100000">
                                          <p:val>
                                            <p:strVal val="#ppt_x"/>
                                          </p:val>
                                        </p:tav>
                                      </p:tavLst>
                                    </p:anim>
                                    <p:anim calcmode="lin" valueType="num">
                                      <p:cBhvr>
                                        <p:cTn id="92"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1" grpId="0"/>
      <p:bldP spid="5" grpId="0" animBg="1"/>
      <p:bldP spid="46" grpId="0" animBg="1"/>
      <p:bldP spid="47" grpId="0" animBg="1"/>
      <p:bldP spid="47" grpId="1" animBg="1"/>
      <p:bldP spid="48" grpId="0" animBg="1"/>
      <p:bldP spid="48" grpId="1" animBg="1"/>
      <p:bldP spid="49" grpId="0" animBg="1"/>
      <p:bldP spid="49" grpId="1" animBg="1"/>
      <p:bldP spid="52" grpId="0"/>
      <p:bldP spid="53" grpId="0" animBg="1"/>
      <p:bldP spid="53" grpId="1" animBg="1"/>
      <p:bldP spid="56" grpId="0" animBg="1"/>
      <p:bldP spid="58" grpId="0" animBg="1"/>
      <p:bldP spid="10" grpId="0" animBg="1"/>
      <p:bldP spid="10"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11200" y="274638"/>
            <a:ext cx="10871200" cy="1020762"/>
          </a:xfrm>
        </p:spPr>
        <p:txBody>
          <a:bodyPr/>
          <a:lstStyle/>
          <a:p>
            <a:r>
              <a:rPr lang="en-US" altLang="zh-CN" sz="4000" dirty="0">
                <a:latin typeface="Comic Sans MS" panose="030F0702030302020204" pitchFamily="66" charset="0"/>
              </a:rPr>
              <a:t>System Overview</a:t>
            </a:r>
            <a:endParaRPr lang="zh-CN" altLang="en-US" sz="4000" dirty="0">
              <a:solidFill>
                <a:srgbClr val="0CA1C9"/>
              </a:solidFill>
              <a:latin typeface="Comic Sans MS" panose="030F0702030302020204" pitchFamily="66" charset="0"/>
            </a:endParaRPr>
          </a:p>
        </p:txBody>
      </p:sp>
      <p:pic>
        <p:nvPicPr>
          <p:cNvPr id="39" name="图片 38">
            <a:extLst>
              <a:ext uri="{FF2B5EF4-FFF2-40B4-BE49-F238E27FC236}">
                <a16:creationId xmlns:a16="http://schemas.microsoft.com/office/drawing/2014/main" id="{504B66F1-E9AB-472B-B483-366C22643C55}"/>
              </a:ext>
            </a:extLst>
          </p:cNvPr>
          <p:cNvPicPr>
            <a:picLocks noChangeAspect="1"/>
          </p:cNvPicPr>
          <p:nvPr/>
        </p:nvPicPr>
        <p:blipFill>
          <a:blip r:embed="rId3"/>
          <a:stretch>
            <a:fillRect/>
          </a:stretch>
        </p:blipFill>
        <p:spPr>
          <a:xfrm>
            <a:off x="2721098" y="1286961"/>
            <a:ext cx="6471246" cy="4637150"/>
          </a:xfrm>
          <a:prstGeom prst="rect">
            <a:avLst/>
          </a:prstGeom>
        </p:spPr>
      </p:pic>
      <p:sp>
        <p:nvSpPr>
          <p:cNvPr id="40" name="矩形 39">
            <a:extLst>
              <a:ext uri="{FF2B5EF4-FFF2-40B4-BE49-F238E27FC236}">
                <a16:creationId xmlns:a16="http://schemas.microsoft.com/office/drawing/2014/main" id="{0CE1ED95-1B3A-4519-8285-5F9E6D6643CC}"/>
              </a:ext>
            </a:extLst>
          </p:cNvPr>
          <p:cNvSpPr/>
          <p:nvPr/>
        </p:nvSpPr>
        <p:spPr>
          <a:xfrm>
            <a:off x="2715992" y="1278838"/>
            <a:ext cx="1734170" cy="3900833"/>
          </a:xfrm>
          <a:prstGeom prst="rect">
            <a:avLst/>
          </a:prstGeom>
          <a:noFill/>
          <a:ln w="38100">
            <a:solidFill>
              <a:srgbClr val="EA4A5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矩形 42">
            <a:extLst>
              <a:ext uri="{FF2B5EF4-FFF2-40B4-BE49-F238E27FC236}">
                <a16:creationId xmlns:a16="http://schemas.microsoft.com/office/drawing/2014/main" id="{CE76A374-127E-4F67-8078-62284F2AE0A7}"/>
              </a:ext>
            </a:extLst>
          </p:cNvPr>
          <p:cNvSpPr/>
          <p:nvPr/>
        </p:nvSpPr>
        <p:spPr>
          <a:xfrm>
            <a:off x="4650697" y="2841585"/>
            <a:ext cx="2896304" cy="2204977"/>
          </a:xfrm>
          <a:prstGeom prst="rect">
            <a:avLst/>
          </a:prstGeom>
          <a:noFill/>
          <a:ln w="38100">
            <a:solidFill>
              <a:srgbClr val="00999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任意多边形: 形状 44">
            <a:extLst>
              <a:ext uri="{FF2B5EF4-FFF2-40B4-BE49-F238E27FC236}">
                <a16:creationId xmlns:a16="http://schemas.microsoft.com/office/drawing/2014/main" id="{75AD0FC7-7C48-49DD-8341-ACABD21CFD73}"/>
              </a:ext>
            </a:extLst>
          </p:cNvPr>
          <p:cNvSpPr/>
          <p:nvPr/>
        </p:nvSpPr>
        <p:spPr>
          <a:xfrm>
            <a:off x="2715992" y="1278838"/>
            <a:ext cx="6444788" cy="4645408"/>
          </a:xfrm>
          <a:custGeom>
            <a:avLst/>
            <a:gdLst>
              <a:gd name="connsiteX0" fmla="*/ 0 w 7108944"/>
              <a:gd name="connsiteY0" fmla="*/ 4406995 h 5122015"/>
              <a:gd name="connsiteX1" fmla="*/ 5568902 w 7108944"/>
              <a:gd name="connsiteY1" fmla="*/ 4406995 h 5122015"/>
              <a:gd name="connsiteX2" fmla="*/ 5568902 w 7108944"/>
              <a:gd name="connsiteY2" fmla="*/ 0 h 5122015"/>
              <a:gd name="connsiteX3" fmla="*/ 7108944 w 7108944"/>
              <a:gd name="connsiteY3" fmla="*/ 0 h 5122015"/>
              <a:gd name="connsiteX4" fmla="*/ 7108944 w 7108944"/>
              <a:gd name="connsiteY4" fmla="*/ 5122015 h 5122015"/>
              <a:gd name="connsiteX5" fmla="*/ 20626 w 7108944"/>
              <a:gd name="connsiteY5" fmla="*/ 5122015 h 5122015"/>
              <a:gd name="connsiteX6" fmla="*/ 0 w 7108944"/>
              <a:gd name="connsiteY6" fmla="*/ 4406995 h 5122015"/>
              <a:gd name="connsiteX0" fmla="*/ 11124 w 7120068"/>
              <a:gd name="connsiteY0" fmla="*/ 4406995 h 5128365"/>
              <a:gd name="connsiteX1" fmla="*/ 5580026 w 7120068"/>
              <a:gd name="connsiteY1" fmla="*/ 4406995 h 5128365"/>
              <a:gd name="connsiteX2" fmla="*/ 5580026 w 7120068"/>
              <a:gd name="connsiteY2" fmla="*/ 0 h 5128365"/>
              <a:gd name="connsiteX3" fmla="*/ 7120068 w 7120068"/>
              <a:gd name="connsiteY3" fmla="*/ 0 h 5128365"/>
              <a:gd name="connsiteX4" fmla="*/ 7120068 w 7120068"/>
              <a:gd name="connsiteY4" fmla="*/ 5122015 h 5128365"/>
              <a:gd name="connsiteX5" fmla="*/ 0 w 7120068"/>
              <a:gd name="connsiteY5" fmla="*/ 5128365 h 5128365"/>
              <a:gd name="connsiteX6" fmla="*/ 11124 w 7120068"/>
              <a:gd name="connsiteY6" fmla="*/ 4406995 h 5128365"/>
              <a:gd name="connsiteX0" fmla="*/ 0 w 7108944"/>
              <a:gd name="connsiteY0" fmla="*/ 4406995 h 5124131"/>
              <a:gd name="connsiteX1" fmla="*/ 5568902 w 7108944"/>
              <a:gd name="connsiteY1" fmla="*/ 4406995 h 5124131"/>
              <a:gd name="connsiteX2" fmla="*/ 5568902 w 7108944"/>
              <a:gd name="connsiteY2" fmla="*/ 0 h 5124131"/>
              <a:gd name="connsiteX3" fmla="*/ 7108944 w 7108944"/>
              <a:gd name="connsiteY3" fmla="*/ 0 h 5124131"/>
              <a:gd name="connsiteX4" fmla="*/ 7108944 w 7108944"/>
              <a:gd name="connsiteY4" fmla="*/ 5122015 h 5124131"/>
              <a:gd name="connsiteX5" fmla="*/ 1576 w 7108944"/>
              <a:gd name="connsiteY5" fmla="*/ 5124131 h 5124131"/>
              <a:gd name="connsiteX6" fmla="*/ 0 w 7108944"/>
              <a:gd name="connsiteY6" fmla="*/ 4406995 h 512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8944" h="5124131">
                <a:moveTo>
                  <a:pt x="0" y="4406995"/>
                </a:moveTo>
                <a:lnTo>
                  <a:pt x="5568902" y="4406995"/>
                </a:lnTo>
                <a:lnTo>
                  <a:pt x="5568902" y="0"/>
                </a:lnTo>
                <a:lnTo>
                  <a:pt x="7108944" y="0"/>
                </a:lnTo>
                <a:lnTo>
                  <a:pt x="7108944" y="5122015"/>
                </a:lnTo>
                <a:lnTo>
                  <a:pt x="1576" y="5124131"/>
                </a:lnTo>
                <a:cubicBezTo>
                  <a:pt x="1051" y="4885086"/>
                  <a:pt x="525" y="4646040"/>
                  <a:pt x="0" y="4406995"/>
                </a:cubicBezTo>
                <a:close/>
              </a:path>
            </a:pathLst>
          </a:custGeom>
          <a:noFill/>
          <a:ln w="38100">
            <a:solidFill>
              <a:srgbClr val="0CA1C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矩形 58">
            <a:extLst>
              <a:ext uri="{FF2B5EF4-FFF2-40B4-BE49-F238E27FC236}">
                <a16:creationId xmlns:a16="http://schemas.microsoft.com/office/drawing/2014/main" id="{972E484C-EE3A-4112-9477-FD0877CA746B}"/>
              </a:ext>
            </a:extLst>
          </p:cNvPr>
          <p:cNvSpPr/>
          <p:nvPr/>
        </p:nvSpPr>
        <p:spPr>
          <a:xfrm>
            <a:off x="842511" y="6093296"/>
            <a:ext cx="10739889" cy="400110"/>
          </a:xfrm>
          <a:prstGeom prst="rect">
            <a:avLst/>
          </a:prstGeom>
        </p:spPr>
        <p:txBody>
          <a:bodyPr wrap="square">
            <a:spAutoFit/>
          </a:bodyPr>
          <a:lstStyle/>
          <a:p>
            <a:r>
              <a:rPr lang="en-US" altLang="zh-CN" sz="2000" b="1" dirty="0">
                <a:solidFill>
                  <a:srgbClr val="0CA1C9"/>
                </a:solidFill>
                <a:latin typeface="Comic Sans MS" panose="030F0702030302020204" pitchFamily="66" charset="0"/>
              </a:rPr>
              <a:t>LeoVR</a:t>
            </a:r>
            <a:r>
              <a:rPr lang="zh-CN" altLang="en-US" sz="2000" b="1" dirty="0">
                <a:solidFill>
                  <a:srgbClr val="0CA1C9"/>
                </a:solidFill>
                <a:latin typeface="Comic Sans MS" panose="030F0702030302020204" pitchFamily="66" charset="0"/>
              </a:rPr>
              <a:t>：</a:t>
            </a:r>
            <a:r>
              <a:rPr lang="en-US" altLang="zh-CN" sz="2000" dirty="0">
                <a:latin typeface="Comic Sans MS" panose="030F0702030302020204" pitchFamily="66" charset="0"/>
              </a:rPr>
              <a:t>Motion-aware </a:t>
            </a:r>
            <a:r>
              <a:rPr lang="en-US" altLang="zh-CN" sz="2000" b="1" dirty="0">
                <a:solidFill>
                  <a:srgbClr val="0CA1C9"/>
                </a:solidFill>
                <a:latin typeface="Comic Sans MS" panose="030F0702030302020204" pitchFamily="66" charset="0"/>
              </a:rPr>
              <a:t>L</a:t>
            </a:r>
            <a:r>
              <a:rPr lang="en-US" altLang="zh-CN" sz="2000" dirty="0">
                <a:latin typeface="Comic Sans MS" panose="030F0702030302020204" pitchFamily="66" charset="0"/>
              </a:rPr>
              <a:t>earning-</a:t>
            </a:r>
            <a:r>
              <a:rPr lang="en-US" altLang="zh-CN" sz="2000" b="1" dirty="0">
                <a:solidFill>
                  <a:srgbClr val="0CA1C9"/>
                </a:solidFill>
                <a:latin typeface="Comic Sans MS" panose="030F0702030302020204" pitchFamily="66" charset="0"/>
              </a:rPr>
              <a:t>e</a:t>
            </a:r>
            <a:r>
              <a:rPr lang="en-US" altLang="zh-CN" sz="2000" dirty="0">
                <a:latin typeface="Comic Sans MS" panose="030F0702030302020204" pitchFamily="66" charset="0"/>
              </a:rPr>
              <a:t>mbedded </a:t>
            </a:r>
            <a:r>
              <a:rPr lang="en-US" altLang="zh-CN" sz="2000" b="1" dirty="0">
                <a:solidFill>
                  <a:srgbClr val="0CA1C9"/>
                </a:solidFill>
                <a:latin typeface="Comic Sans MS" panose="030F0702030302020204" pitchFamily="66" charset="0"/>
              </a:rPr>
              <a:t>o</a:t>
            </a:r>
            <a:r>
              <a:rPr lang="en-US" altLang="zh-CN" sz="2000" dirty="0">
                <a:latin typeface="Comic Sans MS" panose="030F0702030302020204" pitchFamily="66" charset="0"/>
              </a:rPr>
              <a:t>ptimization scheme for </a:t>
            </a:r>
            <a:r>
              <a:rPr lang="en-US" altLang="zh-CN" sz="2000" b="1" dirty="0">
                <a:solidFill>
                  <a:srgbClr val="0CA1C9"/>
                </a:solidFill>
                <a:latin typeface="Comic Sans MS" panose="030F0702030302020204" pitchFamily="66" charset="0"/>
              </a:rPr>
              <a:t>V</a:t>
            </a:r>
            <a:r>
              <a:rPr lang="en-US" altLang="zh-CN" sz="2000" dirty="0">
                <a:latin typeface="Comic Sans MS" panose="030F0702030302020204" pitchFamily="66" charset="0"/>
              </a:rPr>
              <a:t>isual-</a:t>
            </a:r>
            <a:r>
              <a:rPr lang="en-US" altLang="zh-CN" sz="2000" b="1" dirty="0">
                <a:solidFill>
                  <a:srgbClr val="0CA1C9"/>
                </a:solidFill>
                <a:latin typeface="Comic Sans MS" panose="030F0702030302020204" pitchFamily="66" charset="0"/>
              </a:rPr>
              <a:t>R</a:t>
            </a:r>
            <a:r>
              <a:rPr lang="en-US" altLang="zh-CN" sz="2000" dirty="0">
                <a:latin typeface="Comic Sans MS" panose="030F0702030302020204" pitchFamily="66" charset="0"/>
              </a:rPr>
              <a:t>adar fusion</a:t>
            </a:r>
            <a:endParaRPr lang="zh-CN" altLang="en-US" sz="2000" dirty="0">
              <a:latin typeface="Comic Sans MS" panose="030F0702030302020204" pitchFamily="66" charset="0"/>
            </a:endParaRPr>
          </a:p>
        </p:txBody>
      </p:sp>
      <p:sp>
        <p:nvSpPr>
          <p:cNvPr id="60" name="灯片编号占位符 3">
            <a:extLst>
              <a:ext uri="{FF2B5EF4-FFF2-40B4-BE49-F238E27FC236}">
                <a16:creationId xmlns:a16="http://schemas.microsoft.com/office/drawing/2014/main" id="{E6F5640A-2C5E-4035-B93A-E4437D06311D}"/>
              </a:ext>
            </a:extLst>
          </p:cNvPr>
          <p:cNvSpPr txBox="1">
            <a:spLocks/>
          </p:cNvSpPr>
          <p:nvPr/>
        </p:nvSpPr>
        <p:spPr>
          <a:xfrm>
            <a:off x="9011840" y="6381328"/>
            <a:ext cx="2844800" cy="476250"/>
          </a:xfrm>
          <a:prstGeom prst="rect">
            <a:avLst/>
          </a:prstGeom>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a:fld id="{87AB51E9-348C-4DC8-84CE-839F8B9DCC07}" type="slidenum">
              <a:rPr lang="en-US" altLang="zh-CN" sz="1400" smtClean="0">
                <a:latin typeface="Calibri" panose="020F0502020204030204" pitchFamily="34" charset="0"/>
                <a:ea typeface="宋体" panose="02010600030101010101" charset="-122"/>
              </a:rPr>
              <a:pPr algn="r"/>
              <a:t>7</a:t>
            </a:fld>
            <a:endParaRPr lang="en-US" altLang="zh-CN" sz="1400" dirty="0">
              <a:latin typeface="Calibri" panose="020F0502020204030204" pitchFamily="34" charset="0"/>
              <a:ea typeface="宋体" panose="02010600030101010101" charset="-122"/>
            </a:endParaRPr>
          </a:p>
        </p:txBody>
      </p:sp>
    </p:spTree>
    <p:extLst>
      <p:ext uri="{BB962C8B-B14F-4D97-AF65-F5344CB8AC3E}">
        <p14:creationId xmlns:p14="http://schemas.microsoft.com/office/powerpoint/2010/main" val="1531656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3" grpId="0" animBg="1"/>
      <p:bldP spid="4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 name="图片 195">
            <a:extLst>
              <a:ext uri="{FF2B5EF4-FFF2-40B4-BE49-F238E27FC236}">
                <a16:creationId xmlns:a16="http://schemas.microsoft.com/office/drawing/2014/main" id="{EB40EFA3-A050-43D4-89E5-0E34F815880E}"/>
              </a:ext>
            </a:extLst>
          </p:cNvPr>
          <p:cNvPicPr>
            <a:picLocks noChangeAspect="1"/>
          </p:cNvPicPr>
          <p:nvPr/>
        </p:nvPicPr>
        <p:blipFill>
          <a:blip r:embed="rId3"/>
          <a:stretch>
            <a:fillRect/>
          </a:stretch>
        </p:blipFill>
        <p:spPr>
          <a:xfrm>
            <a:off x="6528048" y="4539334"/>
            <a:ext cx="5176785" cy="1553962"/>
          </a:xfrm>
          <a:prstGeom prst="rect">
            <a:avLst/>
          </a:prstGeom>
        </p:spPr>
      </p:pic>
      <p:cxnSp>
        <p:nvCxnSpPr>
          <p:cNvPr id="220" name="直接连接符 219">
            <a:extLst>
              <a:ext uri="{FF2B5EF4-FFF2-40B4-BE49-F238E27FC236}">
                <a16:creationId xmlns:a16="http://schemas.microsoft.com/office/drawing/2014/main" id="{31A4452C-29C8-453D-9AE2-F2346F70CC75}"/>
              </a:ext>
            </a:extLst>
          </p:cNvPr>
          <p:cNvCxnSpPr/>
          <p:nvPr/>
        </p:nvCxnSpPr>
        <p:spPr>
          <a:xfrm>
            <a:off x="8921662" y="5104521"/>
            <a:ext cx="1548656" cy="0"/>
          </a:xfrm>
          <a:prstGeom prst="line">
            <a:avLst/>
          </a:prstGeom>
          <a:ln w="38100">
            <a:solidFill>
              <a:srgbClr val="3365AF"/>
            </a:solidFill>
          </a:ln>
        </p:spPr>
        <p:style>
          <a:lnRef idx="1">
            <a:schemeClr val="accent1"/>
          </a:lnRef>
          <a:fillRef idx="0">
            <a:schemeClr val="accent1"/>
          </a:fillRef>
          <a:effectRef idx="0">
            <a:schemeClr val="accent1"/>
          </a:effectRef>
          <a:fontRef idx="minor">
            <a:schemeClr val="tx1"/>
          </a:fontRef>
        </p:style>
      </p:cxnSp>
      <p:cxnSp>
        <p:nvCxnSpPr>
          <p:cNvPr id="221" name="直接连接符 220">
            <a:extLst>
              <a:ext uri="{FF2B5EF4-FFF2-40B4-BE49-F238E27FC236}">
                <a16:creationId xmlns:a16="http://schemas.microsoft.com/office/drawing/2014/main" id="{070806F2-7E8F-4E87-8C58-1364BDE6FDDB}"/>
              </a:ext>
            </a:extLst>
          </p:cNvPr>
          <p:cNvCxnSpPr/>
          <p:nvPr/>
        </p:nvCxnSpPr>
        <p:spPr>
          <a:xfrm>
            <a:off x="7409494" y="5877272"/>
            <a:ext cx="1548656" cy="0"/>
          </a:xfrm>
          <a:prstGeom prst="line">
            <a:avLst/>
          </a:prstGeom>
          <a:ln w="38100">
            <a:solidFill>
              <a:srgbClr val="3365AF"/>
            </a:solidFill>
          </a:ln>
        </p:spPr>
        <p:style>
          <a:lnRef idx="1">
            <a:schemeClr val="accent1"/>
          </a:lnRef>
          <a:fillRef idx="0">
            <a:schemeClr val="accent1"/>
          </a:fillRef>
          <a:effectRef idx="0">
            <a:schemeClr val="accent1"/>
          </a:effectRef>
          <a:fontRef idx="minor">
            <a:schemeClr val="tx1"/>
          </a:fontRef>
        </p:style>
      </p:cxnSp>
      <p:cxnSp>
        <p:nvCxnSpPr>
          <p:cNvPr id="222" name="直接连接符 221">
            <a:extLst>
              <a:ext uri="{FF2B5EF4-FFF2-40B4-BE49-F238E27FC236}">
                <a16:creationId xmlns:a16="http://schemas.microsoft.com/office/drawing/2014/main" id="{F286D254-95A7-4DE1-A296-0383AD50EE76}"/>
              </a:ext>
            </a:extLst>
          </p:cNvPr>
          <p:cNvCxnSpPr/>
          <p:nvPr/>
        </p:nvCxnSpPr>
        <p:spPr>
          <a:xfrm>
            <a:off x="9801019" y="5877272"/>
            <a:ext cx="1548656" cy="0"/>
          </a:xfrm>
          <a:prstGeom prst="line">
            <a:avLst/>
          </a:prstGeom>
          <a:ln w="38100">
            <a:solidFill>
              <a:srgbClr val="CC2529"/>
            </a:solidFill>
          </a:ln>
        </p:spPr>
        <p:style>
          <a:lnRef idx="1">
            <a:schemeClr val="accent1"/>
          </a:lnRef>
          <a:fillRef idx="0">
            <a:schemeClr val="accent1"/>
          </a:fillRef>
          <a:effectRef idx="0">
            <a:schemeClr val="accent1"/>
          </a:effectRef>
          <a:fontRef idx="minor">
            <a:schemeClr val="tx1"/>
          </a:fontRef>
        </p:style>
      </p:cxnSp>
      <p:sp>
        <p:nvSpPr>
          <p:cNvPr id="2" name="标题 1">
            <a:extLst>
              <a:ext uri="{FF2B5EF4-FFF2-40B4-BE49-F238E27FC236}">
                <a16:creationId xmlns:a16="http://schemas.microsoft.com/office/drawing/2014/main" id="{F6ED519A-F57D-4E31-B550-35A760B2E666}"/>
              </a:ext>
            </a:extLst>
          </p:cNvPr>
          <p:cNvSpPr>
            <a:spLocks noGrp="1"/>
          </p:cNvSpPr>
          <p:nvPr>
            <p:ph type="title"/>
          </p:nvPr>
        </p:nvSpPr>
        <p:spPr>
          <a:xfrm>
            <a:off x="711200" y="274638"/>
            <a:ext cx="10871200" cy="1020762"/>
          </a:xfrm>
        </p:spPr>
        <p:txBody>
          <a:bodyPr/>
          <a:lstStyle/>
          <a:p>
            <a:r>
              <a:rPr lang="en-US" altLang="zh-CN" sz="3600" dirty="0">
                <a:latin typeface="Comic Sans MS" panose="030F0702030302020204" pitchFamily="66" charset="0"/>
              </a:rPr>
              <a:t>Learning-embedded Motion Aware </a:t>
            </a:r>
            <a:br>
              <a:rPr lang="en-US" altLang="zh-CN" sz="3600" dirty="0">
                <a:latin typeface="Comic Sans MS" panose="030F0702030302020204" pitchFamily="66" charset="0"/>
              </a:rPr>
            </a:br>
            <a:r>
              <a:rPr lang="en-US" altLang="zh-CN" sz="3600" dirty="0">
                <a:latin typeface="Comic Sans MS" panose="030F0702030302020204" pitchFamily="66" charset="0"/>
              </a:rPr>
              <a:t>Optimization Scheme</a:t>
            </a:r>
            <a:endParaRPr lang="zh-CN" altLang="en-US" sz="3600" dirty="0">
              <a:latin typeface="Comic Sans MS" panose="030F0702030302020204" pitchFamily="66" charset="0"/>
            </a:endParaRPr>
          </a:p>
        </p:txBody>
      </p:sp>
      <p:sp>
        <p:nvSpPr>
          <p:cNvPr id="3" name="内容占位符 2">
            <a:extLst>
              <a:ext uri="{FF2B5EF4-FFF2-40B4-BE49-F238E27FC236}">
                <a16:creationId xmlns:a16="http://schemas.microsoft.com/office/drawing/2014/main" id="{FD3B0865-5E9D-4C26-BD28-0670D9A03062}"/>
              </a:ext>
            </a:extLst>
          </p:cNvPr>
          <p:cNvSpPr>
            <a:spLocks noGrp="1"/>
          </p:cNvSpPr>
          <p:nvPr>
            <p:ph idx="1"/>
          </p:nvPr>
        </p:nvSpPr>
        <p:spPr>
          <a:xfrm>
            <a:off x="719404" y="1600200"/>
            <a:ext cx="5518634" cy="480921"/>
          </a:xfrm>
        </p:spPr>
        <p:txBody>
          <a:bodyPr/>
          <a:lstStyle/>
          <a:p>
            <a:r>
              <a:rPr lang="en-US" altLang="zh-CN" sz="2400" dirty="0"/>
              <a:t>Factor-graph based optimization</a:t>
            </a:r>
            <a:endParaRPr lang="zh-CN" altLang="en-US" sz="2400" dirty="0"/>
          </a:p>
        </p:txBody>
      </p:sp>
      <p:sp>
        <p:nvSpPr>
          <p:cNvPr id="4" name="灯片编号占位符 3">
            <a:extLst>
              <a:ext uri="{FF2B5EF4-FFF2-40B4-BE49-F238E27FC236}">
                <a16:creationId xmlns:a16="http://schemas.microsoft.com/office/drawing/2014/main" id="{B5160C23-4657-40A3-A540-5575C53CB733}"/>
              </a:ext>
            </a:extLst>
          </p:cNvPr>
          <p:cNvSpPr>
            <a:spLocks noGrp="1"/>
          </p:cNvSpPr>
          <p:nvPr>
            <p:ph type="sldNum" sz="quarter" idx="12"/>
          </p:nvPr>
        </p:nvSpPr>
        <p:spPr/>
        <p:txBody>
          <a:bodyPr/>
          <a:lstStyle/>
          <a:p>
            <a:fld id="{87AB51E9-348C-4DC8-84CE-839F8B9DCC07}" type="slidenum">
              <a:rPr lang="en-US" altLang="zh-CN" smtClean="0"/>
              <a:t>8</a:t>
            </a:fld>
            <a:endParaRPr lang="en-US" altLang="zh-CN"/>
          </a:p>
        </p:txBody>
      </p:sp>
      <p:grpSp>
        <p:nvGrpSpPr>
          <p:cNvPr id="193" name="组合 192">
            <a:extLst>
              <a:ext uri="{FF2B5EF4-FFF2-40B4-BE49-F238E27FC236}">
                <a16:creationId xmlns:a16="http://schemas.microsoft.com/office/drawing/2014/main" id="{AF02D194-DBEB-4E5C-B36A-6166AFF9EE1E}"/>
              </a:ext>
            </a:extLst>
          </p:cNvPr>
          <p:cNvGrpSpPr/>
          <p:nvPr/>
        </p:nvGrpSpPr>
        <p:grpSpPr>
          <a:xfrm>
            <a:off x="4241735" y="2492896"/>
            <a:ext cx="2127372" cy="3261407"/>
            <a:chOff x="4112644" y="2254816"/>
            <a:chExt cx="2127372" cy="3261407"/>
          </a:xfrm>
        </p:grpSpPr>
        <p:sp>
          <p:nvSpPr>
            <p:cNvPr id="148" name="矩形: 圆角 147">
              <a:extLst>
                <a:ext uri="{FF2B5EF4-FFF2-40B4-BE49-F238E27FC236}">
                  <a16:creationId xmlns:a16="http://schemas.microsoft.com/office/drawing/2014/main" id="{0929C77C-E705-4895-9A52-9003C924A3BC}"/>
                </a:ext>
              </a:extLst>
            </p:cNvPr>
            <p:cNvSpPr/>
            <p:nvPr/>
          </p:nvSpPr>
          <p:spPr>
            <a:xfrm>
              <a:off x="5016025" y="2270866"/>
              <a:ext cx="1096001" cy="3245357"/>
            </a:xfrm>
            <a:prstGeom prst="roundRect">
              <a:avLst>
                <a:gd name="adj" fmla="val 4361"/>
              </a:avLst>
            </a:prstGeom>
            <a:noFill/>
            <a:ln w="19050" cap="flat" cmpd="sng" algn="ctr">
              <a:solidFill>
                <a:sysClr val="windowText" lastClr="000000">
                  <a:lumMod val="75000"/>
                  <a:lumOff val="25000"/>
                </a:sysClr>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SG" altLang="en-US" sz="1800" b="0" i="0" u="none" strike="noStrike" kern="0" cap="none" spc="0" normalizeH="0" baseline="0" noProof="0">
                <a:ln>
                  <a:noFill/>
                </a:ln>
                <a:solidFill>
                  <a:prstClr val="black">
                    <a:lumMod val="75000"/>
                    <a:lumOff val="25000"/>
                  </a:prstClr>
                </a:solidFill>
                <a:effectLst/>
                <a:uLnTx/>
                <a:uFillTx/>
                <a:latin typeface="等线" panose="020F0502020204030204"/>
                <a:ea typeface="等线" panose="02010600030101010101" pitchFamily="2" charset="-122"/>
                <a:cs typeface="+mn-cs"/>
              </a:endParaRPr>
            </a:p>
          </p:txBody>
        </p:sp>
        <p:cxnSp>
          <p:nvCxnSpPr>
            <p:cNvPr id="149" name="直接箭头连接符 148">
              <a:extLst>
                <a:ext uri="{FF2B5EF4-FFF2-40B4-BE49-F238E27FC236}">
                  <a16:creationId xmlns:a16="http://schemas.microsoft.com/office/drawing/2014/main" id="{2E492E13-6D9F-498B-A947-9AB0624D38C4}"/>
                </a:ext>
              </a:extLst>
            </p:cNvPr>
            <p:cNvCxnSpPr>
              <a:cxnSpLocks/>
            </p:cNvCxnSpPr>
            <p:nvPr/>
          </p:nvCxnSpPr>
          <p:spPr>
            <a:xfrm>
              <a:off x="4112644" y="2853317"/>
              <a:ext cx="890681" cy="0"/>
            </a:xfrm>
            <a:prstGeom prst="straightConnector1">
              <a:avLst/>
            </a:prstGeom>
            <a:noFill/>
            <a:ln w="19050" cap="flat" cmpd="sng" algn="ctr">
              <a:solidFill>
                <a:sysClr val="windowText" lastClr="000000">
                  <a:lumMod val="75000"/>
                  <a:lumOff val="25000"/>
                </a:sysClr>
              </a:solidFill>
              <a:prstDash val="sysDash"/>
              <a:miter lim="800000"/>
              <a:tailEnd type="triangle"/>
            </a:ln>
            <a:effectLst/>
          </p:spPr>
        </p:cxnSp>
        <p:cxnSp>
          <p:nvCxnSpPr>
            <p:cNvPr id="150" name="直接箭头连接符 149">
              <a:extLst>
                <a:ext uri="{FF2B5EF4-FFF2-40B4-BE49-F238E27FC236}">
                  <a16:creationId xmlns:a16="http://schemas.microsoft.com/office/drawing/2014/main" id="{0E5AB897-F70B-437F-A198-B511614AA093}"/>
                </a:ext>
              </a:extLst>
            </p:cNvPr>
            <p:cNvCxnSpPr>
              <a:cxnSpLocks/>
            </p:cNvCxnSpPr>
            <p:nvPr/>
          </p:nvCxnSpPr>
          <p:spPr>
            <a:xfrm>
              <a:off x="4453706" y="3382525"/>
              <a:ext cx="537478" cy="385635"/>
            </a:xfrm>
            <a:prstGeom prst="straightConnector1">
              <a:avLst/>
            </a:prstGeom>
            <a:noFill/>
            <a:ln w="19050" cap="flat" cmpd="sng" algn="ctr">
              <a:solidFill>
                <a:sysClr val="windowText" lastClr="000000">
                  <a:lumMod val="75000"/>
                  <a:lumOff val="25000"/>
                </a:sysClr>
              </a:solidFill>
              <a:prstDash val="sysDash"/>
              <a:miter lim="800000"/>
              <a:tailEnd type="triangle"/>
            </a:ln>
            <a:effectLst/>
          </p:spPr>
        </p:cxnSp>
        <p:cxnSp>
          <p:nvCxnSpPr>
            <p:cNvPr id="151" name="直接箭头连接符 150">
              <a:extLst>
                <a:ext uri="{FF2B5EF4-FFF2-40B4-BE49-F238E27FC236}">
                  <a16:creationId xmlns:a16="http://schemas.microsoft.com/office/drawing/2014/main" id="{E974D4AD-D4D6-4E4B-B105-2012A553C762}"/>
                </a:ext>
              </a:extLst>
            </p:cNvPr>
            <p:cNvCxnSpPr>
              <a:cxnSpLocks/>
            </p:cNvCxnSpPr>
            <p:nvPr/>
          </p:nvCxnSpPr>
          <p:spPr>
            <a:xfrm>
              <a:off x="4430921" y="3914670"/>
              <a:ext cx="560086" cy="684313"/>
            </a:xfrm>
            <a:prstGeom prst="straightConnector1">
              <a:avLst/>
            </a:prstGeom>
            <a:noFill/>
            <a:ln w="19050" cap="flat" cmpd="sng" algn="ctr">
              <a:solidFill>
                <a:sysClr val="windowText" lastClr="000000">
                  <a:lumMod val="75000"/>
                  <a:lumOff val="25000"/>
                </a:sysClr>
              </a:solidFill>
              <a:prstDash val="sysDash"/>
              <a:miter lim="800000"/>
              <a:tailEnd type="triangle"/>
            </a:ln>
            <a:effectLst/>
          </p:spPr>
        </p:cxnSp>
        <p:pic>
          <p:nvPicPr>
            <p:cNvPr id="153" name="图片 152">
              <a:extLst>
                <a:ext uri="{FF2B5EF4-FFF2-40B4-BE49-F238E27FC236}">
                  <a16:creationId xmlns:a16="http://schemas.microsoft.com/office/drawing/2014/main" id="{3407F4A3-F820-4F97-84D6-3752B18C8CA0}"/>
                </a:ext>
              </a:extLst>
            </p:cNvPr>
            <p:cNvPicPr>
              <a:picLocks noChangeAspect="1"/>
            </p:cNvPicPr>
            <p:nvPr/>
          </p:nvPicPr>
          <p:blipFill>
            <a:blip r:embed="rId4"/>
            <a:stretch>
              <a:fillRect/>
            </a:stretch>
          </p:blipFill>
          <p:spPr>
            <a:xfrm>
              <a:off x="5441432" y="3823283"/>
              <a:ext cx="279470" cy="280278"/>
            </a:xfrm>
            <a:prstGeom prst="rect">
              <a:avLst/>
            </a:prstGeom>
          </p:spPr>
        </p:pic>
        <p:sp>
          <p:nvSpPr>
            <p:cNvPr id="154" name="矩形 153">
              <a:extLst>
                <a:ext uri="{FF2B5EF4-FFF2-40B4-BE49-F238E27FC236}">
                  <a16:creationId xmlns:a16="http://schemas.microsoft.com/office/drawing/2014/main" id="{58D3951C-E525-43FD-A724-F45A3C53638F}"/>
                </a:ext>
              </a:extLst>
            </p:cNvPr>
            <p:cNvSpPr/>
            <p:nvPr/>
          </p:nvSpPr>
          <p:spPr>
            <a:xfrm>
              <a:off x="5045536" y="3297170"/>
              <a:ext cx="1055532" cy="261610"/>
            </a:xfrm>
            <a:prstGeom prst="rect">
              <a:avLst/>
            </a:prstGeom>
          </p:spPr>
          <p:txBody>
            <a:bodyPr wrap="square">
              <a:spAutoFit/>
            </a:bodyPr>
            <a:lstStyle/>
            <a:p>
              <a:pPr algn="ctr" defTabSz="457200" fontAlgn="auto">
                <a:spcBef>
                  <a:spcPts val="0"/>
                </a:spcBef>
                <a:spcAft>
                  <a:spcPts val="0"/>
                </a:spcAft>
              </a:pPr>
              <a:r>
                <a:rPr lang="en-US" altLang="zh-CN" sz="1100" dirty="0">
                  <a:solidFill>
                    <a:prstClr val="black"/>
                  </a:solidFill>
                  <a:latin typeface="Calibri" panose="020F0502020204030204"/>
                  <a:ea typeface="等线" panose="02010600030101010101" pitchFamily="2" charset="-122"/>
                </a:rPr>
                <a:t>Feature Points</a:t>
              </a:r>
              <a:endParaRPr lang="zh-CN" altLang="en-US" sz="1100" dirty="0">
                <a:solidFill>
                  <a:prstClr val="black"/>
                </a:solidFill>
                <a:latin typeface="Calibri" panose="020F0502020204030204"/>
                <a:ea typeface="等线" panose="02010600030101010101" pitchFamily="2" charset="-122"/>
              </a:endParaRPr>
            </a:p>
          </p:txBody>
        </p:sp>
        <p:sp>
          <p:nvSpPr>
            <p:cNvPr id="155" name="矩形 154">
              <a:extLst>
                <a:ext uri="{FF2B5EF4-FFF2-40B4-BE49-F238E27FC236}">
                  <a16:creationId xmlns:a16="http://schemas.microsoft.com/office/drawing/2014/main" id="{949C9F36-6774-4942-B620-5E3CAA1DA603}"/>
                </a:ext>
              </a:extLst>
            </p:cNvPr>
            <p:cNvSpPr/>
            <p:nvPr/>
          </p:nvSpPr>
          <p:spPr>
            <a:xfrm>
              <a:off x="5053414" y="4103073"/>
              <a:ext cx="1055532" cy="261610"/>
            </a:xfrm>
            <a:prstGeom prst="rect">
              <a:avLst/>
            </a:prstGeom>
          </p:spPr>
          <p:txBody>
            <a:bodyPr wrap="square">
              <a:spAutoFit/>
            </a:bodyPr>
            <a:lstStyle/>
            <a:p>
              <a:pPr algn="ctr" defTabSz="457200" fontAlgn="auto">
                <a:spcBef>
                  <a:spcPts val="0"/>
                </a:spcBef>
                <a:spcAft>
                  <a:spcPts val="0"/>
                </a:spcAft>
              </a:pPr>
              <a:r>
                <a:rPr lang="en-US" altLang="zh-CN" sz="1100" dirty="0">
                  <a:solidFill>
                    <a:prstClr val="black"/>
                  </a:solidFill>
                  <a:latin typeface="Calibri" panose="020F0502020204030204"/>
                  <a:ea typeface="等线" panose="02010600030101010101" pitchFamily="2" charset="-122"/>
                </a:rPr>
                <a:t>Poses</a:t>
              </a:r>
              <a:endParaRPr lang="zh-CN" altLang="en-US" sz="1100" dirty="0">
                <a:solidFill>
                  <a:prstClr val="black"/>
                </a:solidFill>
                <a:latin typeface="Calibri" panose="020F0502020204030204"/>
                <a:ea typeface="等线" panose="02010600030101010101" pitchFamily="2" charset="-122"/>
              </a:endParaRPr>
            </a:p>
          </p:txBody>
        </p:sp>
        <p:grpSp>
          <p:nvGrpSpPr>
            <p:cNvPr id="156" name="组合 155">
              <a:extLst>
                <a:ext uri="{FF2B5EF4-FFF2-40B4-BE49-F238E27FC236}">
                  <a16:creationId xmlns:a16="http://schemas.microsoft.com/office/drawing/2014/main" id="{401036C1-FE34-4EB4-A5A4-57A830D8A7BF}"/>
                </a:ext>
              </a:extLst>
            </p:cNvPr>
            <p:cNvGrpSpPr/>
            <p:nvPr/>
          </p:nvGrpSpPr>
          <p:grpSpPr>
            <a:xfrm>
              <a:off x="5055406" y="5209581"/>
              <a:ext cx="1114243" cy="261610"/>
              <a:chOff x="6424596" y="3810659"/>
              <a:chExt cx="1114243" cy="261610"/>
            </a:xfrm>
          </p:grpSpPr>
          <p:sp>
            <p:nvSpPr>
              <p:cNvPr id="157" name="矩形 156">
                <a:extLst>
                  <a:ext uri="{FF2B5EF4-FFF2-40B4-BE49-F238E27FC236}">
                    <a16:creationId xmlns:a16="http://schemas.microsoft.com/office/drawing/2014/main" id="{F4524CA8-DA62-4C2E-9903-13E7BA9EA985}"/>
                  </a:ext>
                </a:extLst>
              </p:cNvPr>
              <p:cNvSpPr/>
              <p:nvPr/>
            </p:nvSpPr>
            <p:spPr>
              <a:xfrm>
                <a:off x="6483307" y="3810659"/>
                <a:ext cx="1055532" cy="261610"/>
              </a:xfrm>
              <a:prstGeom prst="rect">
                <a:avLst/>
              </a:prstGeom>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a:ln>
                      <a:noFill/>
                    </a:ln>
                    <a:solidFill>
                      <a:prstClr val="black"/>
                    </a:solidFill>
                    <a:effectLst/>
                    <a:uLnTx/>
                    <a:uFillTx/>
                    <a:latin typeface="Calibri" panose="020F0502020204030204"/>
                    <a:ea typeface="等线" panose="02010600030101010101" pitchFamily="2" charset="-122"/>
                  </a:rPr>
                  <a:t>Refined Depth</a:t>
                </a:r>
                <a:endParaRPr kumimoji="0" lang="zh-CN" altLang="en-US" sz="1100" b="1" i="0" u="none" strike="noStrike" kern="0" cap="none" spc="0" normalizeH="0" baseline="0" noProof="0" dirty="0">
                  <a:ln>
                    <a:noFill/>
                  </a:ln>
                  <a:solidFill>
                    <a:prstClr val="black"/>
                  </a:solidFill>
                  <a:effectLst/>
                  <a:uLnTx/>
                  <a:uFillTx/>
                  <a:latin typeface="Calibri" panose="020F0502020204030204"/>
                  <a:ea typeface="等线" panose="02010600030101010101" pitchFamily="2" charset="-122"/>
                </a:endParaRPr>
              </a:p>
            </p:txBody>
          </p:sp>
          <p:sp>
            <p:nvSpPr>
              <p:cNvPr id="158" name="星形: 五角 157">
                <a:extLst>
                  <a:ext uri="{FF2B5EF4-FFF2-40B4-BE49-F238E27FC236}">
                    <a16:creationId xmlns:a16="http://schemas.microsoft.com/office/drawing/2014/main" id="{4300394A-64BB-4512-90AA-583D5F39EA1C}"/>
                  </a:ext>
                </a:extLst>
              </p:cNvPr>
              <p:cNvSpPr/>
              <p:nvPr/>
            </p:nvSpPr>
            <p:spPr>
              <a:xfrm>
                <a:off x="6424596" y="3861908"/>
                <a:ext cx="139334" cy="139334"/>
              </a:xfrm>
              <a:prstGeom prst="star5">
                <a:avLst/>
              </a:prstGeom>
              <a:solidFill>
                <a:srgbClr val="ED7D31"/>
              </a:solidFill>
              <a:ln w="1905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SG"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159" name="图片 158">
              <a:extLst>
                <a:ext uri="{FF2B5EF4-FFF2-40B4-BE49-F238E27FC236}">
                  <a16:creationId xmlns:a16="http://schemas.microsoft.com/office/drawing/2014/main" id="{175B5440-4948-41B6-A270-735FACDADF21}"/>
                </a:ext>
              </a:extLst>
            </p:cNvPr>
            <p:cNvPicPr>
              <a:picLocks noChangeAspect="1"/>
            </p:cNvPicPr>
            <p:nvPr/>
          </p:nvPicPr>
          <p:blipFill>
            <a:blip r:embed="rId5"/>
            <a:stretch>
              <a:fillRect/>
            </a:stretch>
          </p:blipFill>
          <p:spPr>
            <a:xfrm>
              <a:off x="5101577" y="2611167"/>
              <a:ext cx="946002" cy="681175"/>
            </a:xfrm>
            <a:prstGeom prst="rect">
              <a:avLst/>
            </a:prstGeom>
            <a:noFill/>
            <a:ln w="19050">
              <a:solidFill>
                <a:srgbClr val="4472C4">
                  <a:lumMod val="60000"/>
                  <a:lumOff val="40000"/>
                </a:srgbClr>
              </a:solidFill>
            </a:ln>
          </p:spPr>
        </p:pic>
        <p:sp>
          <p:nvSpPr>
            <p:cNvPr id="172" name="矩形 171">
              <a:extLst>
                <a:ext uri="{FF2B5EF4-FFF2-40B4-BE49-F238E27FC236}">
                  <a16:creationId xmlns:a16="http://schemas.microsoft.com/office/drawing/2014/main" id="{B5B1780F-04E2-48BC-AD6A-4A215F1B4637}"/>
                </a:ext>
              </a:extLst>
            </p:cNvPr>
            <p:cNvSpPr/>
            <p:nvPr/>
          </p:nvSpPr>
          <p:spPr>
            <a:xfrm>
              <a:off x="4910559" y="2254816"/>
              <a:ext cx="1329457" cy="261610"/>
            </a:xfrm>
            <a:prstGeom prst="rect">
              <a:avLst/>
            </a:prstGeom>
          </p:spPr>
          <p:txBody>
            <a:bodyPr wrap="square">
              <a:spAutoFit/>
            </a:bodyPr>
            <a:lstStyle/>
            <a:p>
              <a:pPr algn="ctr" defTabSz="457200" fontAlgn="auto">
                <a:spcBef>
                  <a:spcPts val="0"/>
                </a:spcBef>
                <a:spcAft>
                  <a:spcPts val="0"/>
                </a:spcAft>
              </a:pPr>
              <a:r>
                <a:rPr lang="en-US" altLang="zh-CN" sz="1100" b="1" dirty="0">
                  <a:solidFill>
                    <a:prstClr val="black"/>
                  </a:solidFill>
                  <a:latin typeface="等线" panose="020F0502020204030204"/>
                  <a:ea typeface="等线" panose="02010600030101010101" pitchFamily="2" charset="-122"/>
                </a:rPr>
                <a:t>Optimal Results</a:t>
              </a:r>
              <a:endParaRPr lang="zh-CN" altLang="en-US" sz="1100" b="1" dirty="0">
                <a:solidFill>
                  <a:prstClr val="black"/>
                </a:solidFill>
                <a:latin typeface="等线" panose="020F0502020204030204"/>
                <a:ea typeface="等线" panose="02010600030101010101" pitchFamily="2" charset="-122"/>
              </a:endParaRPr>
            </a:p>
          </p:txBody>
        </p:sp>
        <p:pic>
          <p:nvPicPr>
            <p:cNvPr id="176" name="图片 175">
              <a:extLst>
                <a:ext uri="{FF2B5EF4-FFF2-40B4-BE49-F238E27FC236}">
                  <a16:creationId xmlns:a16="http://schemas.microsoft.com/office/drawing/2014/main" id="{992D53A6-D36D-4678-AA9F-E54E86D25F8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1795" t="22223" r="4167" b="856"/>
            <a:stretch/>
          </p:blipFill>
          <p:spPr>
            <a:xfrm>
              <a:off x="5110425" y="4648499"/>
              <a:ext cx="907200" cy="518400"/>
            </a:xfrm>
            <a:prstGeom prst="rect">
              <a:avLst/>
            </a:prstGeom>
            <a:noFill/>
            <a:ln w="19050">
              <a:solidFill>
                <a:srgbClr val="FF8F8F"/>
              </a:solidFill>
            </a:ln>
          </p:spPr>
        </p:pic>
      </p:grpSp>
      <p:grpSp>
        <p:nvGrpSpPr>
          <p:cNvPr id="194" name="组合 193">
            <a:extLst>
              <a:ext uri="{FF2B5EF4-FFF2-40B4-BE49-F238E27FC236}">
                <a16:creationId xmlns:a16="http://schemas.microsoft.com/office/drawing/2014/main" id="{5EDD2DC1-51C2-40FA-B8C7-7B66F2EB9608}"/>
              </a:ext>
            </a:extLst>
          </p:cNvPr>
          <p:cNvGrpSpPr/>
          <p:nvPr/>
        </p:nvGrpSpPr>
        <p:grpSpPr>
          <a:xfrm>
            <a:off x="2178528" y="2484854"/>
            <a:ext cx="2838356" cy="3269449"/>
            <a:chOff x="2049437" y="2246774"/>
            <a:chExt cx="2838356" cy="3269449"/>
          </a:xfrm>
        </p:grpSpPr>
        <p:sp>
          <p:nvSpPr>
            <p:cNvPr id="103" name="矩形: 圆角 102">
              <a:extLst>
                <a:ext uri="{FF2B5EF4-FFF2-40B4-BE49-F238E27FC236}">
                  <a16:creationId xmlns:a16="http://schemas.microsoft.com/office/drawing/2014/main" id="{5D517F29-54EA-435E-BDE9-E12BA241FE21}"/>
                </a:ext>
              </a:extLst>
            </p:cNvPr>
            <p:cNvSpPr/>
            <p:nvPr/>
          </p:nvSpPr>
          <p:spPr>
            <a:xfrm>
              <a:off x="2154301" y="2270865"/>
              <a:ext cx="2733492" cy="3245358"/>
            </a:xfrm>
            <a:prstGeom prst="roundRect">
              <a:avLst>
                <a:gd name="adj" fmla="val 2223"/>
              </a:avLst>
            </a:prstGeom>
            <a:noFill/>
            <a:ln w="1905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SG" altLang="en-US" sz="1800" b="0" i="0" u="none" strike="noStrike" kern="0" cap="none" spc="0" normalizeH="0" baseline="0" noProof="0">
                <a:ln>
                  <a:noFill/>
                </a:ln>
                <a:solidFill>
                  <a:prstClr val="black">
                    <a:lumMod val="75000"/>
                    <a:lumOff val="25000"/>
                  </a:prstClr>
                </a:solidFill>
                <a:effectLst/>
                <a:uLnTx/>
                <a:uFillTx/>
                <a:latin typeface="等线" panose="020F0502020204030204"/>
                <a:ea typeface="等线" panose="02010600030101010101" pitchFamily="2" charset="-122"/>
                <a:cs typeface="+mn-cs"/>
              </a:endParaRPr>
            </a:p>
          </p:txBody>
        </p:sp>
        <p:cxnSp>
          <p:nvCxnSpPr>
            <p:cNvPr id="143" name="直接箭头连接符 142">
              <a:extLst>
                <a:ext uri="{FF2B5EF4-FFF2-40B4-BE49-F238E27FC236}">
                  <a16:creationId xmlns:a16="http://schemas.microsoft.com/office/drawing/2014/main" id="{F7814AE0-5D59-4392-B511-AD95EBB3157D}"/>
                </a:ext>
              </a:extLst>
            </p:cNvPr>
            <p:cNvCxnSpPr>
              <a:cxnSpLocks/>
            </p:cNvCxnSpPr>
            <p:nvPr/>
          </p:nvCxnSpPr>
          <p:spPr>
            <a:xfrm>
              <a:off x="2049437" y="2997435"/>
              <a:ext cx="579255" cy="0"/>
            </a:xfrm>
            <a:prstGeom prst="straightConnector1">
              <a:avLst/>
            </a:prstGeom>
            <a:noFill/>
            <a:ln w="19050" cap="flat" cmpd="sng" algn="ctr">
              <a:solidFill>
                <a:sysClr val="windowText" lastClr="000000">
                  <a:lumMod val="75000"/>
                  <a:lumOff val="25000"/>
                </a:sysClr>
              </a:solidFill>
              <a:prstDash val="sysDash"/>
              <a:miter lim="800000"/>
              <a:tailEnd type="triangle"/>
            </a:ln>
            <a:effectLst/>
          </p:spPr>
        </p:cxnSp>
        <p:grpSp>
          <p:nvGrpSpPr>
            <p:cNvPr id="192" name="组合 191">
              <a:extLst>
                <a:ext uri="{FF2B5EF4-FFF2-40B4-BE49-F238E27FC236}">
                  <a16:creationId xmlns:a16="http://schemas.microsoft.com/office/drawing/2014/main" id="{6D5B76D0-B443-4A18-888E-10024DF75437}"/>
                </a:ext>
              </a:extLst>
            </p:cNvPr>
            <p:cNvGrpSpPr/>
            <p:nvPr/>
          </p:nvGrpSpPr>
          <p:grpSpPr>
            <a:xfrm>
              <a:off x="2160960" y="2246774"/>
              <a:ext cx="2726833" cy="2538708"/>
              <a:chOff x="2160960" y="2246774"/>
              <a:chExt cx="2726833" cy="2538708"/>
            </a:xfrm>
          </p:grpSpPr>
          <p:cxnSp>
            <p:nvCxnSpPr>
              <p:cNvPr id="104" name="直接箭头连接符 103">
                <a:extLst>
                  <a:ext uri="{FF2B5EF4-FFF2-40B4-BE49-F238E27FC236}">
                    <a16:creationId xmlns:a16="http://schemas.microsoft.com/office/drawing/2014/main" id="{954E9847-AB84-473A-9726-0F0AF6B0505B}"/>
                  </a:ext>
                </a:extLst>
              </p:cNvPr>
              <p:cNvCxnSpPr>
                <a:cxnSpLocks/>
              </p:cNvCxnSpPr>
              <p:nvPr/>
            </p:nvCxnSpPr>
            <p:spPr>
              <a:xfrm flipH="1" flipV="1">
                <a:off x="2910611" y="3937527"/>
                <a:ext cx="620073" cy="608540"/>
              </a:xfrm>
              <a:prstGeom prst="straightConnector1">
                <a:avLst/>
              </a:prstGeom>
              <a:noFill/>
              <a:ln w="15875" cap="rnd" cmpd="sng" algn="ctr">
                <a:solidFill>
                  <a:srgbClr val="85BE46"/>
                </a:solidFill>
                <a:prstDash val="sysDash"/>
                <a:miter lim="800000"/>
                <a:tailEnd type="none"/>
              </a:ln>
              <a:effectLst/>
            </p:spPr>
          </p:cxnSp>
          <p:sp>
            <p:nvSpPr>
              <p:cNvPr id="111" name="矩形 110">
                <a:extLst>
                  <a:ext uri="{FF2B5EF4-FFF2-40B4-BE49-F238E27FC236}">
                    <a16:creationId xmlns:a16="http://schemas.microsoft.com/office/drawing/2014/main" id="{C77E4122-445A-4432-8510-3A3A85D56117}"/>
                  </a:ext>
                </a:extLst>
              </p:cNvPr>
              <p:cNvSpPr/>
              <p:nvPr/>
            </p:nvSpPr>
            <p:spPr>
              <a:xfrm>
                <a:off x="2160960" y="2246774"/>
                <a:ext cx="2726833" cy="461665"/>
              </a:xfrm>
              <a:prstGeom prst="rect">
                <a:avLst/>
              </a:prstGeom>
            </p:spPr>
            <p:txBody>
              <a:bodyPr wrap="square">
                <a:spAutoFit/>
              </a:bodyPr>
              <a:lstStyle/>
              <a:p>
                <a:pPr algn="ctr" defTabSz="457200" fontAlgn="auto">
                  <a:spcBef>
                    <a:spcPts val="0"/>
                  </a:spcBef>
                  <a:spcAft>
                    <a:spcPts val="0"/>
                  </a:spcAft>
                </a:pPr>
                <a:r>
                  <a:rPr lang="en-US" altLang="zh-CN" sz="1200" b="1" dirty="0">
                    <a:solidFill>
                      <a:prstClr val="black"/>
                    </a:solidFill>
                    <a:latin typeface="等线" panose="020F0502020204030204"/>
                    <a:ea typeface="等线" panose="02010600030101010101" pitchFamily="2" charset="-122"/>
                    <a:cs typeface="Arial" panose="020B0604020202020204" pitchFamily="34" charset="0"/>
                  </a:rPr>
                  <a:t>Learning-embedded</a:t>
                </a:r>
              </a:p>
              <a:p>
                <a:pPr algn="ctr" defTabSz="457200" fontAlgn="auto">
                  <a:spcBef>
                    <a:spcPts val="0"/>
                  </a:spcBef>
                  <a:spcAft>
                    <a:spcPts val="0"/>
                  </a:spcAft>
                </a:pPr>
                <a:r>
                  <a:rPr lang="en-US" altLang="zh-CN" sz="1200" b="1" dirty="0">
                    <a:solidFill>
                      <a:prstClr val="black"/>
                    </a:solidFill>
                    <a:latin typeface="等线" panose="020F0502020204030204"/>
                    <a:ea typeface="等线" panose="02010600030101010101" pitchFamily="2" charset="-122"/>
                    <a:cs typeface="Arial" panose="020B0604020202020204" pitchFamily="34" charset="0"/>
                  </a:rPr>
                  <a:t>Motion Aware Optimization Scheme</a:t>
                </a:r>
                <a:endParaRPr lang="zh-CN" altLang="en-US" sz="1200" b="1" dirty="0">
                  <a:solidFill>
                    <a:prstClr val="black"/>
                  </a:solidFill>
                  <a:latin typeface="等线" panose="020F0502020204030204"/>
                  <a:ea typeface="等线" panose="02010600030101010101" pitchFamily="2" charset="-122"/>
                  <a:cs typeface="Arial" panose="020B0604020202020204" pitchFamily="34" charset="0"/>
                </a:endParaRPr>
              </a:p>
            </p:txBody>
          </p:sp>
          <p:grpSp>
            <p:nvGrpSpPr>
              <p:cNvPr id="112" name="组合 111">
                <a:extLst>
                  <a:ext uri="{FF2B5EF4-FFF2-40B4-BE49-F238E27FC236}">
                    <a16:creationId xmlns:a16="http://schemas.microsoft.com/office/drawing/2014/main" id="{1A7BCD79-406A-4244-924D-FAD0710C61B4}"/>
                  </a:ext>
                </a:extLst>
              </p:cNvPr>
              <p:cNvGrpSpPr/>
              <p:nvPr/>
            </p:nvGrpSpPr>
            <p:grpSpPr>
              <a:xfrm>
                <a:off x="2601085" y="2616194"/>
                <a:ext cx="1805051" cy="1384149"/>
                <a:chOff x="2116307" y="2112300"/>
                <a:chExt cx="1805051" cy="1384149"/>
              </a:xfrm>
            </p:grpSpPr>
            <p:cxnSp>
              <p:nvCxnSpPr>
                <p:cNvPr id="113" name="直接连接符 112">
                  <a:extLst>
                    <a:ext uri="{FF2B5EF4-FFF2-40B4-BE49-F238E27FC236}">
                      <a16:creationId xmlns:a16="http://schemas.microsoft.com/office/drawing/2014/main" id="{FCD26303-54F3-428B-9980-AD108F51A24D}"/>
                    </a:ext>
                  </a:extLst>
                </p:cNvPr>
                <p:cNvCxnSpPr>
                  <a:cxnSpLocks/>
                  <a:stCxn id="119" idx="3"/>
                  <a:endCxn id="120" idx="0"/>
                </p:cNvCxnSpPr>
                <p:nvPr/>
              </p:nvCxnSpPr>
              <p:spPr>
                <a:xfrm flipH="1">
                  <a:off x="2285770" y="2476660"/>
                  <a:ext cx="239057" cy="179506"/>
                </a:xfrm>
                <a:prstGeom prst="line">
                  <a:avLst/>
                </a:prstGeom>
                <a:noFill/>
                <a:ln w="19050" cap="flat" cmpd="sng" algn="ctr">
                  <a:solidFill>
                    <a:srgbClr val="4472C4">
                      <a:lumMod val="60000"/>
                      <a:lumOff val="40000"/>
                    </a:srgbClr>
                  </a:solidFill>
                  <a:prstDash val="solid"/>
                  <a:miter lim="800000"/>
                </a:ln>
                <a:effectLst/>
              </p:spPr>
            </p:cxnSp>
            <p:cxnSp>
              <p:nvCxnSpPr>
                <p:cNvPr id="114" name="直接连接符 113">
                  <a:extLst>
                    <a:ext uri="{FF2B5EF4-FFF2-40B4-BE49-F238E27FC236}">
                      <a16:creationId xmlns:a16="http://schemas.microsoft.com/office/drawing/2014/main" id="{46957C6E-F5BA-4DB3-9725-C35B43859009}"/>
                    </a:ext>
                  </a:extLst>
                </p:cNvPr>
                <p:cNvCxnSpPr>
                  <a:cxnSpLocks/>
                  <a:stCxn id="119" idx="5"/>
                  <a:endCxn id="122" idx="0"/>
                </p:cNvCxnSpPr>
                <p:nvPr/>
              </p:nvCxnSpPr>
              <p:spPr>
                <a:xfrm>
                  <a:off x="2764483" y="2476660"/>
                  <a:ext cx="243444" cy="179506"/>
                </a:xfrm>
                <a:prstGeom prst="line">
                  <a:avLst/>
                </a:prstGeom>
                <a:noFill/>
                <a:ln w="19050" cap="flat" cmpd="sng" algn="ctr">
                  <a:solidFill>
                    <a:srgbClr val="4472C4">
                      <a:lumMod val="60000"/>
                      <a:lumOff val="40000"/>
                    </a:srgbClr>
                  </a:solidFill>
                  <a:prstDash val="solid"/>
                  <a:miter lim="800000"/>
                </a:ln>
                <a:effectLst/>
              </p:spPr>
            </p:cxnSp>
            <p:cxnSp>
              <p:nvCxnSpPr>
                <p:cNvPr id="115" name="直接连接符 114">
                  <a:extLst>
                    <a:ext uri="{FF2B5EF4-FFF2-40B4-BE49-F238E27FC236}">
                      <a16:creationId xmlns:a16="http://schemas.microsoft.com/office/drawing/2014/main" id="{6B4D9180-B5F6-41F7-8148-BB3320496AF2}"/>
                    </a:ext>
                  </a:extLst>
                </p:cNvPr>
                <p:cNvCxnSpPr>
                  <a:cxnSpLocks/>
                  <a:stCxn id="126" idx="3"/>
                  <a:endCxn id="122" idx="0"/>
                </p:cNvCxnSpPr>
                <p:nvPr/>
              </p:nvCxnSpPr>
              <p:spPr>
                <a:xfrm flipH="1">
                  <a:off x="3007927" y="2472007"/>
                  <a:ext cx="260659" cy="184159"/>
                </a:xfrm>
                <a:prstGeom prst="line">
                  <a:avLst/>
                </a:prstGeom>
                <a:noFill/>
                <a:ln w="19050" cap="flat" cmpd="sng" algn="ctr">
                  <a:solidFill>
                    <a:srgbClr val="4472C4">
                      <a:lumMod val="60000"/>
                      <a:lumOff val="40000"/>
                    </a:srgbClr>
                  </a:solidFill>
                  <a:prstDash val="solid"/>
                  <a:miter lim="800000"/>
                </a:ln>
                <a:effectLst/>
              </p:spPr>
            </p:cxnSp>
            <p:cxnSp>
              <p:nvCxnSpPr>
                <p:cNvPr id="116" name="直接连接符 115">
                  <a:extLst>
                    <a:ext uri="{FF2B5EF4-FFF2-40B4-BE49-F238E27FC236}">
                      <a16:creationId xmlns:a16="http://schemas.microsoft.com/office/drawing/2014/main" id="{56C930CC-6D19-495A-BCD5-E0F70B033AEB}"/>
                    </a:ext>
                  </a:extLst>
                </p:cNvPr>
                <p:cNvCxnSpPr>
                  <a:cxnSpLocks/>
                  <a:stCxn id="126" idx="5"/>
                  <a:endCxn id="124" idx="0"/>
                </p:cNvCxnSpPr>
                <p:nvPr/>
              </p:nvCxnSpPr>
              <p:spPr>
                <a:xfrm>
                  <a:off x="3508242" y="2472007"/>
                  <a:ext cx="239249" cy="183858"/>
                </a:xfrm>
                <a:prstGeom prst="line">
                  <a:avLst/>
                </a:prstGeom>
                <a:noFill/>
                <a:ln w="19050" cap="flat" cmpd="sng" algn="ctr">
                  <a:solidFill>
                    <a:srgbClr val="4472C4">
                      <a:lumMod val="60000"/>
                      <a:lumOff val="40000"/>
                    </a:srgbClr>
                  </a:solidFill>
                  <a:prstDash val="solid"/>
                  <a:miter lim="800000"/>
                </a:ln>
                <a:effectLst/>
              </p:spPr>
            </p:cxnSp>
            <p:cxnSp>
              <p:nvCxnSpPr>
                <p:cNvPr id="117" name="直接连接符 116">
                  <a:extLst>
                    <a:ext uri="{FF2B5EF4-FFF2-40B4-BE49-F238E27FC236}">
                      <a16:creationId xmlns:a16="http://schemas.microsoft.com/office/drawing/2014/main" id="{AB6A49A2-877F-4DD8-A710-7A17E6C5C7F6}"/>
                    </a:ext>
                  </a:extLst>
                </p:cNvPr>
                <p:cNvCxnSpPr>
                  <a:cxnSpLocks/>
                  <a:stCxn id="120" idx="5"/>
                  <a:endCxn id="123" idx="1"/>
                </p:cNvCxnSpPr>
                <p:nvPr/>
              </p:nvCxnSpPr>
              <p:spPr>
                <a:xfrm>
                  <a:off x="2405598" y="2927922"/>
                  <a:ext cx="486904" cy="265016"/>
                </a:xfrm>
                <a:prstGeom prst="line">
                  <a:avLst/>
                </a:prstGeom>
                <a:noFill/>
                <a:ln w="19050" cap="flat" cmpd="sng" algn="ctr">
                  <a:solidFill>
                    <a:srgbClr val="FF8F8F"/>
                  </a:solidFill>
                  <a:prstDash val="solid"/>
                  <a:miter lim="800000"/>
                </a:ln>
                <a:effectLst/>
              </p:spPr>
            </p:cxnSp>
            <p:cxnSp>
              <p:nvCxnSpPr>
                <p:cNvPr id="118" name="直接连接符 117">
                  <a:extLst>
                    <a:ext uri="{FF2B5EF4-FFF2-40B4-BE49-F238E27FC236}">
                      <a16:creationId xmlns:a16="http://schemas.microsoft.com/office/drawing/2014/main" id="{5FE0B02D-A8D6-4ABA-8C29-D226BCFAD3BF}"/>
                    </a:ext>
                  </a:extLst>
                </p:cNvPr>
                <p:cNvCxnSpPr>
                  <a:cxnSpLocks/>
                  <a:stCxn id="121" idx="7"/>
                  <a:endCxn id="122" idx="3"/>
                </p:cNvCxnSpPr>
                <p:nvPr/>
              </p:nvCxnSpPr>
              <p:spPr>
                <a:xfrm flipV="1">
                  <a:off x="2410001" y="2927922"/>
                  <a:ext cx="478098" cy="265016"/>
                </a:xfrm>
                <a:prstGeom prst="line">
                  <a:avLst/>
                </a:prstGeom>
                <a:noFill/>
                <a:ln w="19050" cap="flat" cmpd="sng" algn="ctr">
                  <a:solidFill>
                    <a:srgbClr val="FF8F8F"/>
                  </a:solidFill>
                  <a:prstDash val="solid"/>
                  <a:miter lim="800000"/>
                </a:ln>
                <a:effectLst/>
              </p:spPr>
            </p:cxnSp>
            <p:sp>
              <p:nvSpPr>
                <p:cNvPr id="119" name="椭圆 118">
                  <a:extLst>
                    <a:ext uri="{FF2B5EF4-FFF2-40B4-BE49-F238E27FC236}">
                      <a16:creationId xmlns:a16="http://schemas.microsoft.com/office/drawing/2014/main" id="{B7FA6F9D-6C3F-46A6-955C-4CC8A1EB155D}"/>
                    </a:ext>
                  </a:extLst>
                </p:cNvPr>
                <p:cNvSpPr/>
                <p:nvPr/>
              </p:nvSpPr>
              <p:spPr>
                <a:xfrm>
                  <a:off x="2475192" y="2204904"/>
                  <a:ext cx="338926" cy="318382"/>
                </a:xfrm>
                <a:prstGeom prst="ellipse">
                  <a:avLst/>
                </a:prstGeom>
                <a:solidFill>
                  <a:srgbClr val="8FAADC">
                    <a:alpha val="5000"/>
                  </a:srgbClr>
                </a:solidFill>
                <a:ln w="25400" cap="flat" cmpd="sng" algn="ctr">
                  <a:solidFill>
                    <a:sysClr val="windowText" lastClr="000000">
                      <a:lumMod val="75000"/>
                      <a:lumOff val="25000"/>
                    </a:sysClr>
                  </a:solidFill>
                  <a:prstDash val="solid"/>
                  <a:round/>
                </a:ln>
                <a:effectLst/>
              </p:spPr>
              <p:txBody>
                <a:bodyPr rtlCol="0"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SG" altLang="en-US" sz="1800" b="0" i="0" u="none" strike="noStrike" kern="120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cs"/>
                  </a:endParaRPr>
                </a:p>
              </p:txBody>
            </p:sp>
            <p:sp>
              <p:nvSpPr>
                <p:cNvPr id="120" name="椭圆 119">
                  <a:extLst>
                    <a:ext uri="{FF2B5EF4-FFF2-40B4-BE49-F238E27FC236}">
                      <a16:creationId xmlns:a16="http://schemas.microsoft.com/office/drawing/2014/main" id="{AD78C8B7-369B-4B46-B581-05D41C12D84B}"/>
                    </a:ext>
                  </a:extLst>
                </p:cNvPr>
                <p:cNvSpPr/>
                <p:nvPr/>
              </p:nvSpPr>
              <p:spPr>
                <a:xfrm>
                  <a:off x="2116307" y="2656166"/>
                  <a:ext cx="338926" cy="318382"/>
                </a:xfrm>
                <a:prstGeom prst="ellipse">
                  <a:avLst/>
                </a:prstGeom>
                <a:solidFill>
                  <a:sysClr val="window" lastClr="FFFFFF">
                    <a:lumMod val="95000"/>
                    <a:alpha val="10000"/>
                  </a:sysClr>
                </a:solidFill>
                <a:ln w="25400" cap="flat" cmpd="sng" algn="ctr">
                  <a:solidFill>
                    <a:sysClr val="windowText" lastClr="000000">
                      <a:lumMod val="75000"/>
                      <a:lumOff val="25000"/>
                    </a:sysClr>
                  </a:solidFill>
                  <a:prstDash val="solid"/>
                  <a:round/>
                </a:ln>
                <a:effectLst/>
              </p:spPr>
              <p:txBody>
                <a:bodyPr rtlCol="0"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SG" altLang="en-US" sz="1800" b="0" i="0" u="none" strike="noStrike" kern="120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cs"/>
                  </a:endParaRPr>
                </a:p>
              </p:txBody>
            </p:sp>
            <p:sp>
              <p:nvSpPr>
                <p:cNvPr id="121" name="椭圆 120">
                  <a:extLst>
                    <a:ext uri="{FF2B5EF4-FFF2-40B4-BE49-F238E27FC236}">
                      <a16:creationId xmlns:a16="http://schemas.microsoft.com/office/drawing/2014/main" id="{BDEFDD84-B029-4C09-9302-F7D41BD16880}"/>
                    </a:ext>
                  </a:extLst>
                </p:cNvPr>
                <p:cNvSpPr/>
                <p:nvPr/>
              </p:nvSpPr>
              <p:spPr>
                <a:xfrm>
                  <a:off x="2120710" y="3146312"/>
                  <a:ext cx="338926" cy="318382"/>
                </a:xfrm>
                <a:prstGeom prst="ellipse">
                  <a:avLst/>
                </a:prstGeom>
                <a:solidFill>
                  <a:srgbClr val="FF8F8F">
                    <a:alpha val="5000"/>
                  </a:srgbClr>
                </a:solidFill>
                <a:ln w="15875" cap="rnd" cmpd="sng" algn="ctr">
                  <a:solidFill>
                    <a:srgbClr val="85BE46"/>
                  </a:solidFill>
                  <a:prstDash val="sysDash"/>
                  <a:round/>
                </a:ln>
                <a:effectLst/>
              </p:spPr>
              <p:txBody>
                <a:bodyPr rtlCol="0"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defTabSz="457200" fontAlgn="auto">
                    <a:spcBef>
                      <a:spcPts val="0"/>
                    </a:spcBef>
                    <a:spcAft>
                      <a:spcPts val="0"/>
                    </a:spcAft>
                  </a:pPr>
                  <a:endParaRPr lang="zh-SG" altLang="en-US">
                    <a:solidFill>
                      <a:sysClr val="windowText" lastClr="000000"/>
                    </a:solidFill>
                    <a:latin typeface="Calibri" panose="020F0502020204030204"/>
                    <a:ea typeface="等线" panose="02010600030101010101" pitchFamily="2" charset="-122"/>
                  </a:endParaRPr>
                </a:p>
              </p:txBody>
            </p:sp>
            <p:sp>
              <p:nvSpPr>
                <p:cNvPr id="122" name="椭圆 121">
                  <a:extLst>
                    <a:ext uri="{FF2B5EF4-FFF2-40B4-BE49-F238E27FC236}">
                      <a16:creationId xmlns:a16="http://schemas.microsoft.com/office/drawing/2014/main" id="{CE4ADB66-C626-4FFB-B4A9-18D4018F629C}"/>
                    </a:ext>
                  </a:extLst>
                </p:cNvPr>
                <p:cNvSpPr/>
                <p:nvPr/>
              </p:nvSpPr>
              <p:spPr>
                <a:xfrm>
                  <a:off x="2838464" y="2656166"/>
                  <a:ext cx="338926" cy="318382"/>
                </a:xfrm>
                <a:prstGeom prst="ellipse">
                  <a:avLst/>
                </a:prstGeom>
                <a:solidFill>
                  <a:sysClr val="window" lastClr="FFFFFF">
                    <a:lumMod val="95000"/>
                    <a:alpha val="10000"/>
                  </a:sysClr>
                </a:solidFill>
                <a:ln w="25400" cap="flat" cmpd="sng" algn="ctr">
                  <a:solidFill>
                    <a:sysClr val="windowText" lastClr="000000">
                      <a:lumMod val="75000"/>
                      <a:lumOff val="25000"/>
                    </a:sysClr>
                  </a:solidFill>
                  <a:prstDash val="solid"/>
                  <a:round/>
                </a:ln>
                <a:effectLst/>
              </p:spPr>
              <p:txBody>
                <a:bodyPr rtlCol="0"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SG" altLang="en-US" sz="1800" b="0" i="0" u="none" strike="noStrike" kern="120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cs"/>
                  </a:endParaRPr>
                </a:p>
              </p:txBody>
            </p:sp>
            <p:sp>
              <p:nvSpPr>
                <p:cNvPr id="123" name="椭圆 122">
                  <a:extLst>
                    <a:ext uri="{FF2B5EF4-FFF2-40B4-BE49-F238E27FC236}">
                      <a16:creationId xmlns:a16="http://schemas.microsoft.com/office/drawing/2014/main" id="{E5AE0220-5B14-4109-B27F-61D4C30874D6}"/>
                    </a:ext>
                  </a:extLst>
                </p:cNvPr>
                <p:cNvSpPr/>
                <p:nvPr/>
              </p:nvSpPr>
              <p:spPr>
                <a:xfrm>
                  <a:off x="2842867" y="3146312"/>
                  <a:ext cx="338926" cy="318382"/>
                </a:xfrm>
                <a:prstGeom prst="ellipse">
                  <a:avLst/>
                </a:prstGeom>
                <a:solidFill>
                  <a:srgbClr val="FF8F8F">
                    <a:alpha val="5000"/>
                  </a:srgbClr>
                </a:solidFill>
                <a:ln w="15875" cap="rnd" cmpd="sng" algn="ctr">
                  <a:solidFill>
                    <a:srgbClr val="85BE46"/>
                  </a:solidFill>
                  <a:prstDash val="sysDash"/>
                  <a:round/>
                </a:ln>
                <a:effectLst/>
              </p:spPr>
              <p:txBody>
                <a:bodyPr rtlCol="0"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defTabSz="457200" fontAlgn="auto">
                    <a:spcBef>
                      <a:spcPts val="0"/>
                    </a:spcBef>
                    <a:spcAft>
                      <a:spcPts val="0"/>
                    </a:spcAft>
                  </a:pPr>
                  <a:endParaRPr lang="zh-SG" altLang="en-US">
                    <a:solidFill>
                      <a:sysClr val="windowText" lastClr="000000"/>
                    </a:solidFill>
                    <a:latin typeface="Calibri" panose="020F0502020204030204"/>
                    <a:ea typeface="等线" panose="02010600030101010101" pitchFamily="2" charset="-122"/>
                  </a:endParaRPr>
                </a:p>
              </p:txBody>
            </p:sp>
            <p:sp>
              <p:nvSpPr>
                <p:cNvPr id="124" name="椭圆 123">
                  <a:extLst>
                    <a:ext uri="{FF2B5EF4-FFF2-40B4-BE49-F238E27FC236}">
                      <a16:creationId xmlns:a16="http://schemas.microsoft.com/office/drawing/2014/main" id="{CE5C3FFB-8EF8-4A18-A5A8-C0F4B8188D3A}"/>
                    </a:ext>
                  </a:extLst>
                </p:cNvPr>
                <p:cNvSpPr/>
                <p:nvPr/>
              </p:nvSpPr>
              <p:spPr>
                <a:xfrm>
                  <a:off x="3578028" y="2655865"/>
                  <a:ext cx="338926" cy="318382"/>
                </a:xfrm>
                <a:prstGeom prst="ellipse">
                  <a:avLst/>
                </a:prstGeom>
                <a:solidFill>
                  <a:sysClr val="window" lastClr="FFFFFF">
                    <a:lumMod val="95000"/>
                    <a:alpha val="10000"/>
                  </a:sysClr>
                </a:solidFill>
                <a:ln w="25400" cap="flat" cmpd="sng" algn="ctr">
                  <a:solidFill>
                    <a:sysClr val="windowText" lastClr="000000">
                      <a:lumMod val="75000"/>
                      <a:lumOff val="25000"/>
                    </a:sysClr>
                  </a:solidFill>
                  <a:prstDash val="solid"/>
                  <a:round/>
                </a:ln>
                <a:effectLst/>
              </p:spPr>
              <p:txBody>
                <a:bodyPr rtlCol="0"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SG" altLang="en-US" sz="1800" b="0" i="0" u="none" strike="noStrike" kern="120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cs"/>
                  </a:endParaRPr>
                </a:p>
              </p:txBody>
            </p:sp>
            <p:sp>
              <p:nvSpPr>
                <p:cNvPr id="125" name="椭圆 124">
                  <a:extLst>
                    <a:ext uri="{FF2B5EF4-FFF2-40B4-BE49-F238E27FC236}">
                      <a16:creationId xmlns:a16="http://schemas.microsoft.com/office/drawing/2014/main" id="{37F89A88-040F-41EC-A687-A223FBA56011}"/>
                    </a:ext>
                  </a:extLst>
                </p:cNvPr>
                <p:cNvSpPr/>
                <p:nvPr/>
              </p:nvSpPr>
              <p:spPr>
                <a:xfrm>
                  <a:off x="3582432" y="3146010"/>
                  <a:ext cx="338926" cy="318382"/>
                </a:xfrm>
                <a:prstGeom prst="ellipse">
                  <a:avLst/>
                </a:prstGeom>
                <a:solidFill>
                  <a:srgbClr val="FF8F8F">
                    <a:alpha val="5000"/>
                  </a:srgbClr>
                </a:solidFill>
                <a:ln w="25400" cap="flat" cmpd="sng" algn="ctr">
                  <a:solidFill>
                    <a:srgbClr val="85BE46"/>
                  </a:solidFill>
                  <a:prstDash val="solid"/>
                  <a:round/>
                </a:ln>
                <a:effectLst/>
              </p:spPr>
              <p:txBody>
                <a:bodyPr rtlCol="0"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defTabSz="457200" fontAlgn="auto">
                    <a:spcBef>
                      <a:spcPts val="0"/>
                    </a:spcBef>
                    <a:spcAft>
                      <a:spcPts val="0"/>
                    </a:spcAft>
                  </a:pPr>
                  <a:endParaRPr lang="zh-SG" altLang="en-US">
                    <a:solidFill>
                      <a:sysClr val="windowText" lastClr="000000"/>
                    </a:solidFill>
                    <a:latin typeface="Calibri" panose="020F0502020204030204"/>
                    <a:ea typeface="等线" panose="02010600030101010101" pitchFamily="2" charset="-122"/>
                  </a:endParaRPr>
                </a:p>
              </p:txBody>
            </p:sp>
            <p:sp>
              <p:nvSpPr>
                <p:cNvPr id="126" name="椭圆 125">
                  <a:extLst>
                    <a:ext uri="{FF2B5EF4-FFF2-40B4-BE49-F238E27FC236}">
                      <a16:creationId xmlns:a16="http://schemas.microsoft.com/office/drawing/2014/main" id="{E104171D-EA62-4EBE-8098-9E3AF492EE8D}"/>
                    </a:ext>
                  </a:extLst>
                </p:cNvPr>
                <p:cNvSpPr/>
                <p:nvPr/>
              </p:nvSpPr>
              <p:spPr>
                <a:xfrm>
                  <a:off x="3218951" y="2200251"/>
                  <a:ext cx="338926" cy="318382"/>
                </a:xfrm>
                <a:prstGeom prst="ellipse">
                  <a:avLst/>
                </a:prstGeom>
                <a:solidFill>
                  <a:srgbClr val="8FAADC">
                    <a:alpha val="5000"/>
                  </a:srgbClr>
                </a:solidFill>
                <a:ln w="25400" cap="flat" cmpd="sng" algn="ctr">
                  <a:solidFill>
                    <a:sysClr val="windowText" lastClr="000000">
                      <a:lumMod val="75000"/>
                      <a:lumOff val="25000"/>
                    </a:sysClr>
                  </a:solidFill>
                  <a:prstDash val="solid"/>
                  <a:round/>
                </a:ln>
                <a:effectLst/>
              </p:spPr>
              <p:txBody>
                <a:bodyPr rtlCol="0"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SG" altLang="en-US" sz="1800" b="0" i="0" u="none" strike="noStrike" kern="120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cs"/>
                  </a:endParaRPr>
                </a:p>
              </p:txBody>
            </p:sp>
            <mc:AlternateContent xmlns:mc="http://schemas.openxmlformats.org/markup-compatibility/2006" xmlns:a14="http://schemas.microsoft.com/office/drawing/2010/main">
              <mc:Choice Requires="a14">
                <p:sp>
                  <p:nvSpPr>
                    <p:cNvPr id="127" name="文本框 150">
                      <a:extLst>
                        <a:ext uri="{FF2B5EF4-FFF2-40B4-BE49-F238E27FC236}">
                          <a16:creationId xmlns:a16="http://schemas.microsoft.com/office/drawing/2014/main" id="{4F814DFC-A428-40F0-8BBA-3976D3D8CA74}"/>
                        </a:ext>
                      </a:extLst>
                    </p:cNvPr>
                    <p:cNvSpPr txBox="1"/>
                    <p:nvPr/>
                  </p:nvSpPr>
                  <p:spPr>
                    <a:xfrm>
                      <a:off x="2183070" y="2716933"/>
                      <a:ext cx="233996" cy="212255"/>
                    </a:xfrm>
                    <a:prstGeom prst="rect">
                      <a:avLst/>
                    </a:prstGeom>
                    <a:noFill/>
                  </p:spPr>
                  <p:txBody>
                    <a:bodyPr wrap="non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altLang="zh-CN" sz="1200" b="1" i="1" dirty="0" smtClean="0">
                                    <a:solidFill>
                                      <a:prstClr val="black"/>
                                    </a:solidFill>
                                    <a:latin typeface="Cambria Math" panose="02040503050406030204" pitchFamily="18" charset="0"/>
                                  </a:rPr>
                                </m:ctrlPr>
                              </m:sSubPr>
                              <m:e>
                                <m:r>
                                  <a:rPr lang="zh-CN" altLang="en-US" sz="1200" b="1" i="1" dirty="0" smtClean="0">
                                    <a:solidFill>
                                      <a:prstClr val="black"/>
                                    </a:solidFill>
                                    <a:latin typeface="Cambria Math" panose="02040503050406030204" pitchFamily="18" charset="0"/>
                                  </a:rPr>
                                  <m:t>𝜽</m:t>
                                </m:r>
                              </m:e>
                              <m:sub>
                                <m:r>
                                  <a:rPr lang="en-US" altLang="zh-CN" sz="1200" i="1" dirty="0" smtClean="0">
                                    <a:solidFill>
                                      <a:prstClr val="black"/>
                                    </a:solidFill>
                                    <a:latin typeface="Cambria Math" panose="02040503050406030204" pitchFamily="18" charset="0"/>
                                  </a:rPr>
                                  <m:t>0</m:t>
                                </m:r>
                              </m:sub>
                            </m:sSub>
                          </m:oMath>
                        </m:oMathPara>
                      </a14:m>
                      <a:endParaRPr lang="zh-CN" altLang="en-US" sz="1200" b="1" dirty="0">
                        <a:solidFill>
                          <a:sysClr val="windowText" lastClr="000000"/>
                        </a:solidFill>
                        <a:latin typeface="Calibri" panose="020F0502020204030204"/>
                        <a:ea typeface="等线" panose="02010600030101010101" pitchFamily="2" charset="-122"/>
                      </a:endParaRPr>
                    </a:p>
                  </p:txBody>
                </p:sp>
              </mc:Choice>
              <mc:Fallback xmlns="">
                <p:sp>
                  <p:nvSpPr>
                    <p:cNvPr id="362" name="文本框 150">
                      <a:extLst>
                        <a:ext uri="{FF2B5EF4-FFF2-40B4-BE49-F238E27FC236}">
                          <a16:creationId xmlns:a16="http://schemas.microsoft.com/office/drawing/2014/main" id="{D1BA97CE-3725-4150-9518-96F49E18D02F}"/>
                        </a:ext>
                      </a:extLst>
                    </p:cNvPr>
                    <p:cNvSpPr txBox="1">
                      <a:spLocks noRot="1" noChangeAspect="1" noMove="1" noResize="1" noEditPoints="1" noAdjustHandles="1" noChangeArrowheads="1" noChangeShapeType="1" noTextEdit="1"/>
                    </p:cNvSpPr>
                    <p:nvPr/>
                  </p:nvSpPr>
                  <p:spPr>
                    <a:xfrm>
                      <a:off x="2183070" y="2716933"/>
                      <a:ext cx="233996" cy="212255"/>
                    </a:xfrm>
                    <a:prstGeom prst="rect">
                      <a:avLst/>
                    </a:prstGeom>
                    <a:blipFill>
                      <a:blip r:embed="rId7"/>
                      <a:stretch>
                        <a:fillRect l="-1025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8" name="文本框 150">
                      <a:extLst>
                        <a:ext uri="{FF2B5EF4-FFF2-40B4-BE49-F238E27FC236}">
                          <a16:creationId xmlns:a16="http://schemas.microsoft.com/office/drawing/2014/main" id="{82026458-89DA-4F9B-966B-AB2497EE1AE4}"/>
                        </a:ext>
                      </a:extLst>
                    </p:cNvPr>
                    <p:cNvSpPr txBox="1"/>
                    <p:nvPr/>
                  </p:nvSpPr>
                  <p:spPr>
                    <a:xfrm>
                      <a:off x="2914984" y="2716933"/>
                      <a:ext cx="229870" cy="212255"/>
                    </a:xfrm>
                    <a:prstGeom prst="rect">
                      <a:avLst/>
                    </a:prstGeom>
                    <a:noFill/>
                  </p:spPr>
                  <p:txBody>
                    <a:bodyPr wrap="non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altLang="zh-CN" sz="1200" b="1" i="1" dirty="0" smtClean="0">
                                    <a:solidFill>
                                      <a:prstClr val="black"/>
                                    </a:solidFill>
                                    <a:latin typeface="Cambria Math" panose="02040503050406030204" pitchFamily="18" charset="0"/>
                                  </a:rPr>
                                </m:ctrlPr>
                              </m:sSubPr>
                              <m:e>
                                <m:r>
                                  <a:rPr lang="zh-CN" altLang="en-US" sz="1200" b="1" i="1" dirty="0" smtClean="0">
                                    <a:solidFill>
                                      <a:prstClr val="black"/>
                                    </a:solidFill>
                                    <a:latin typeface="Cambria Math" panose="02040503050406030204" pitchFamily="18" charset="0"/>
                                  </a:rPr>
                                  <m:t>𝜽</m:t>
                                </m:r>
                              </m:e>
                              <m:sub>
                                <m:r>
                                  <a:rPr lang="en-US" altLang="zh-CN" sz="1200" i="1" dirty="0" smtClean="0">
                                    <a:solidFill>
                                      <a:prstClr val="black"/>
                                    </a:solidFill>
                                    <a:latin typeface="Cambria Math" panose="02040503050406030204" pitchFamily="18" charset="0"/>
                                  </a:rPr>
                                  <m:t>1</m:t>
                                </m:r>
                              </m:sub>
                            </m:sSub>
                          </m:oMath>
                        </m:oMathPara>
                      </a14:m>
                      <a:endParaRPr lang="zh-CN" altLang="en-US" sz="1200" b="1" dirty="0">
                        <a:solidFill>
                          <a:sysClr val="windowText" lastClr="000000"/>
                        </a:solidFill>
                        <a:latin typeface="Calibri" panose="020F0502020204030204"/>
                        <a:ea typeface="等线" panose="02010600030101010101" pitchFamily="2" charset="-122"/>
                      </a:endParaRPr>
                    </a:p>
                  </p:txBody>
                </p:sp>
              </mc:Choice>
              <mc:Fallback xmlns="">
                <p:sp>
                  <p:nvSpPr>
                    <p:cNvPr id="363" name="文本框 150">
                      <a:extLst>
                        <a:ext uri="{FF2B5EF4-FFF2-40B4-BE49-F238E27FC236}">
                          <a16:creationId xmlns:a16="http://schemas.microsoft.com/office/drawing/2014/main" id="{28CFA886-E829-41E3-AD4E-742C7765DC85}"/>
                        </a:ext>
                      </a:extLst>
                    </p:cNvPr>
                    <p:cNvSpPr txBox="1">
                      <a:spLocks noRot="1" noChangeAspect="1" noMove="1" noResize="1" noEditPoints="1" noAdjustHandles="1" noChangeArrowheads="1" noChangeShapeType="1" noTextEdit="1"/>
                    </p:cNvSpPr>
                    <p:nvPr/>
                  </p:nvSpPr>
                  <p:spPr>
                    <a:xfrm>
                      <a:off x="2914984" y="2716933"/>
                      <a:ext cx="229870" cy="212255"/>
                    </a:xfrm>
                    <a:prstGeom prst="rect">
                      <a:avLst/>
                    </a:prstGeom>
                    <a:blipFill>
                      <a:blip r:embed="rId8"/>
                      <a:stretch>
                        <a:fillRect l="-1052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9" name="文本框 150">
                      <a:extLst>
                        <a:ext uri="{FF2B5EF4-FFF2-40B4-BE49-F238E27FC236}">
                          <a16:creationId xmlns:a16="http://schemas.microsoft.com/office/drawing/2014/main" id="{1B6243F1-EC7C-45A0-B9CB-AD95760C97E6}"/>
                        </a:ext>
                      </a:extLst>
                    </p:cNvPr>
                    <p:cNvSpPr txBox="1"/>
                    <p:nvPr/>
                  </p:nvSpPr>
                  <p:spPr>
                    <a:xfrm>
                      <a:off x="3657058" y="2716933"/>
                      <a:ext cx="193859" cy="196936"/>
                    </a:xfrm>
                    <a:prstGeom prst="rect">
                      <a:avLst/>
                    </a:prstGeom>
                    <a:noFill/>
                  </p:spPr>
                  <p:txBody>
                    <a:bodyPr wrap="non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altLang="zh-CN" sz="1200" b="1" i="1" dirty="0" smtClean="0">
                                    <a:solidFill>
                                      <a:prstClr val="black"/>
                                    </a:solidFill>
                                    <a:latin typeface="Cambria Math" panose="02040503050406030204" pitchFamily="18" charset="0"/>
                                  </a:rPr>
                                </m:ctrlPr>
                              </m:sSubPr>
                              <m:e>
                                <m:r>
                                  <a:rPr lang="zh-CN" altLang="en-US" sz="1200" b="1" i="1" dirty="0" smtClean="0">
                                    <a:solidFill>
                                      <a:prstClr val="black"/>
                                    </a:solidFill>
                                    <a:latin typeface="Cambria Math" panose="02040503050406030204" pitchFamily="18" charset="0"/>
                                  </a:rPr>
                                  <m:t>𝜽</m:t>
                                </m:r>
                              </m:e>
                              <m:sub>
                                <m:r>
                                  <a:rPr lang="en-US" altLang="zh-CN" sz="1200" i="1" dirty="0" smtClean="0">
                                    <a:solidFill>
                                      <a:prstClr val="black"/>
                                    </a:solidFill>
                                    <a:latin typeface="Cambria Math" panose="02040503050406030204" pitchFamily="18" charset="0"/>
                                  </a:rPr>
                                  <m:t>𝑖</m:t>
                                </m:r>
                              </m:sub>
                            </m:sSub>
                          </m:oMath>
                        </m:oMathPara>
                      </a14:m>
                      <a:endParaRPr lang="zh-CN" altLang="en-US" sz="1200" b="1" dirty="0">
                        <a:solidFill>
                          <a:sysClr val="windowText" lastClr="000000"/>
                        </a:solidFill>
                        <a:latin typeface="Calibri" panose="020F0502020204030204"/>
                        <a:ea typeface="等线" panose="02010600030101010101" pitchFamily="2" charset="-122"/>
                      </a:endParaRPr>
                    </a:p>
                  </p:txBody>
                </p:sp>
              </mc:Choice>
              <mc:Fallback xmlns="">
                <p:sp>
                  <p:nvSpPr>
                    <p:cNvPr id="364" name="文本框 150">
                      <a:extLst>
                        <a:ext uri="{FF2B5EF4-FFF2-40B4-BE49-F238E27FC236}">
                          <a16:creationId xmlns:a16="http://schemas.microsoft.com/office/drawing/2014/main" id="{2B9B1BF9-8440-43B4-96B2-56C4F06FC5BE}"/>
                        </a:ext>
                      </a:extLst>
                    </p:cNvPr>
                    <p:cNvSpPr txBox="1">
                      <a:spLocks noRot="1" noChangeAspect="1" noMove="1" noResize="1" noEditPoints="1" noAdjustHandles="1" noChangeArrowheads="1" noChangeShapeType="1" noTextEdit="1"/>
                    </p:cNvSpPr>
                    <p:nvPr/>
                  </p:nvSpPr>
                  <p:spPr>
                    <a:xfrm>
                      <a:off x="3657058" y="2716933"/>
                      <a:ext cx="193859" cy="196936"/>
                    </a:xfrm>
                    <a:prstGeom prst="rect">
                      <a:avLst/>
                    </a:prstGeom>
                    <a:blipFill>
                      <a:blip r:embed="rId9"/>
                      <a:stretch>
                        <a:fillRect l="-15625" r="-3125" b="-606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0" name="文本框 150">
                      <a:extLst>
                        <a:ext uri="{FF2B5EF4-FFF2-40B4-BE49-F238E27FC236}">
                          <a16:creationId xmlns:a16="http://schemas.microsoft.com/office/drawing/2014/main" id="{B1F974FB-0DF5-47C8-9C2D-2B40D6F6B096}"/>
                        </a:ext>
                      </a:extLst>
                    </p:cNvPr>
                    <p:cNvSpPr txBox="1"/>
                    <p:nvPr/>
                  </p:nvSpPr>
                  <p:spPr>
                    <a:xfrm>
                      <a:off x="2198359" y="3211743"/>
                      <a:ext cx="223330" cy="180524"/>
                    </a:xfrm>
                    <a:prstGeom prst="rect">
                      <a:avLst/>
                    </a:prstGeom>
                    <a:noFill/>
                  </p:spPr>
                  <p:txBody>
                    <a:bodyPr wrap="non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altLang="zh-CN" sz="1100" i="1" dirty="0" smtClean="0">
                                    <a:solidFill>
                                      <a:prstClr val="black"/>
                                    </a:solidFill>
                                    <a:latin typeface="Cambria Math" panose="02040503050406030204" pitchFamily="18" charset="0"/>
                                  </a:rPr>
                                </m:ctrlPr>
                              </m:sSubPr>
                              <m:e>
                                <m:r>
                                  <a:rPr lang="en-US" altLang="zh-CN" sz="1100" b="1" i="1" dirty="0" smtClean="0">
                                    <a:solidFill>
                                      <a:prstClr val="black"/>
                                    </a:solidFill>
                                    <a:latin typeface="Cambria Math" panose="02040503050406030204" pitchFamily="18" charset="0"/>
                                  </a:rPr>
                                  <m:t>𝑫</m:t>
                                </m:r>
                              </m:e>
                              <m:sub>
                                <m:r>
                                  <a:rPr lang="en-US" altLang="zh-CN" sz="1100" i="1" dirty="0" smtClean="0">
                                    <a:solidFill>
                                      <a:prstClr val="black"/>
                                    </a:solidFill>
                                    <a:latin typeface="Cambria Math" panose="02040503050406030204" pitchFamily="18" charset="0"/>
                                  </a:rPr>
                                  <m:t>0</m:t>
                                </m:r>
                              </m:sub>
                            </m:sSub>
                          </m:oMath>
                        </m:oMathPara>
                      </a14:m>
                      <a:endParaRPr lang="en-US" altLang="zh-SG" sz="1100" dirty="0">
                        <a:solidFill>
                          <a:prstClr val="black"/>
                        </a:solidFill>
                        <a:ea typeface="等线" panose="02010600030101010101" pitchFamily="2" charset="-122"/>
                      </a:endParaRPr>
                    </a:p>
                  </p:txBody>
                </p:sp>
              </mc:Choice>
              <mc:Fallback xmlns="">
                <p:sp>
                  <p:nvSpPr>
                    <p:cNvPr id="365" name="文本框 150">
                      <a:extLst>
                        <a:ext uri="{FF2B5EF4-FFF2-40B4-BE49-F238E27FC236}">
                          <a16:creationId xmlns:a16="http://schemas.microsoft.com/office/drawing/2014/main" id="{63DE0FB0-474A-4B8C-A2F9-902048AD3629}"/>
                        </a:ext>
                      </a:extLst>
                    </p:cNvPr>
                    <p:cNvSpPr txBox="1">
                      <a:spLocks noRot="1" noChangeAspect="1" noMove="1" noResize="1" noEditPoints="1" noAdjustHandles="1" noChangeArrowheads="1" noChangeShapeType="1" noTextEdit="1"/>
                    </p:cNvSpPr>
                    <p:nvPr/>
                  </p:nvSpPr>
                  <p:spPr>
                    <a:xfrm>
                      <a:off x="2198359" y="3211743"/>
                      <a:ext cx="223330" cy="180524"/>
                    </a:xfrm>
                    <a:prstGeom prst="rect">
                      <a:avLst/>
                    </a:prstGeom>
                    <a:blipFill>
                      <a:blip r:embed="rId10"/>
                      <a:stretch>
                        <a:fillRect l="-11111" r="-2778" b="-1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1" name="文本框 150">
                      <a:extLst>
                        <a:ext uri="{FF2B5EF4-FFF2-40B4-BE49-F238E27FC236}">
                          <a16:creationId xmlns:a16="http://schemas.microsoft.com/office/drawing/2014/main" id="{712567CC-6ED6-4301-BE40-47C5DDEC3027}"/>
                        </a:ext>
                      </a:extLst>
                    </p:cNvPr>
                    <p:cNvSpPr txBox="1"/>
                    <p:nvPr/>
                  </p:nvSpPr>
                  <p:spPr>
                    <a:xfrm>
                      <a:off x="2928539" y="3214089"/>
                      <a:ext cx="219844" cy="180524"/>
                    </a:xfrm>
                    <a:prstGeom prst="rect">
                      <a:avLst/>
                    </a:prstGeom>
                    <a:noFill/>
                  </p:spPr>
                  <p:txBody>
                    <a:bodyPr wrap="non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altLang="zh-CN" sz="1100" i="1" dirty="0">
                                    <a:solidFill>
                                      <a:prstClr val="black"/>
                                    </a:solidFill>
                                    <a:latin typeface="Cambria Math" panose="02040503050406030204" pitchFamily="18" charset="0"/>
                                  </a:rPr>
                                </m:ctrlPr>
                              </m:sSubPr>
                              <m:e>
                                <m:r>
                                  <a:rPr lang="en-US" altLang="zh-CN" sz="1100" b="1" i="1" dirty="0">
                                    <a:solidFill>
                                      <a:prstClr val="black"/>
                                    </a:solidFill>
                                    <a:latin typeface="Cambria Math" panose="02040503050406030204" pitchFamily="18" charset="0"/>
                                  </a:rPr>
                                  <m:t>𝑫</m:t>
                                </m:r>
                              </m:e>
                              <m:sub>
                                <m:r>
                                  <a:rPr lang="en-US" altLang="zh-CN" sz="1100" i="1" dirty="0">
                                    <a:solidFill>
                                      <a:prstClr val="black"/>
                                    </a:solidFill>
                                    <a:latin typeface="Cambria Math" panose="02040503050406030204" pitchFamily="18" charset="0"/>
                                  </a:rPr>
                                  <m:t>1</m:t>
                                </m:r>
                              </m:sub>
                            </m:sSub>
                          </m:oMath>
                        </m:oMathPara>
                      </a14:m>
                      <a:endParaRPr lang="en-US" altLang="zh-SG" sz="1100" dirty="0">
                        <a:solidFill>
                          <a:prstClr val="black"/>
                        </a:solidFill>
                        <a:ea typeface="等线" panose="02010600030101010101" pitchFamily="2" charset="-122"/>
                      </a:endParaRPr>
                    </a:p>
                  </p:txBody>
                </p:sp>
              </mc:Choice>
              <mc:Fallback xmlns="">
                <p:sp>
                  <p:nvSpPr>
                    <p:cNvPr id="366" name="文本框 150">
                      <a:extLst>
                        <a:ext uri="{FF2B5EF4-FFF2-40B4-BE49-F238E27FC236}">
                          <a16:creationId xmlns:a16="http://schemas.microsoft.com/office/drawing/2014/main" id="{B3430F81-D096-4081-B8F5-67BDEFD765E0}"/>
                        </a:ext>
                      </a:extLst>
                    </p:cNvPr>
                    <p:cNvSpPr txBox="1">
                      <a:spLocks noRot="1" noChangeAspect="1" noMove="1" noResize="1" noEditPoints="1" noAdjustHandles="1" noChangeArrowheads="1" noChangeShapeType="1" noTextEdit="1"/>
                    </p:cNvSpPr>
                    <p:nvPr/>
                  </p:nvSpPr>
                  <p:spPr>
                    <a:xfrm>
                      <a:off x="2928539" y="3214089"/>
                      <a:ext cx="219844" cy="180524"/>
                    </a:xfrm>
                    <a:prstGeom prst="rect">
                      <a:avLst/>
                    </a:prstGeom>
                    <a:blipFill>
                      <a:blip r:embed="rId11"/>
                      <a:stretch>
                        <a:fillRect l="-11111" b="-1379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2" name="文本框 150">
                      <a:extLst>
                        <a:ext uri="{FF2B5EF4-FFF2-40B4-BE49-F238E27FC236}">
                          <a16:creationId xmlns:a16="http://schemas.microsoft.com/office/drawing/2014/main" id="{037C3042-9B5F-4F66-BF15-06458F488068}"/>
                        </a:ext>
                      </a:extLst>
                    </p:cNvPr>
                    <p:cNvSpPr txBox="1"/>
                    <p:nvPr/>
                  </p:nvSpPr>
                  <p:spPr>
                    <a:xfrm>
                      <a:off x="3660799" y="3214089"/>
                      <a:ext cx="203157" cy="180524"/>
                    </a:xfrm>
                    <a:prstGeom prst="rect">
                      <a:avLst/>
                    </a:prstGeom>
                    <a:noFill/>
                  </p:spPr>
                  <p:txBody>
                    <a:bodyPr wrap="non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altLang="zh-CN" sz="1100" i="1" dirty="0" smtClean="0">
                                    <a:solidFill>
                                      <a:prstClr val="black"/>
                                    </a:solidFill>
                                    <a:latin typeface="Cambria Math" panose="02040503050406030204" pitchFamily="18" charset="0"/>
                                  </a:rPr>
                                </m:ctrlPr>
                              </m:sSubPr>
                              <m:e>
                                <m:r>
                                  <a:rPr lang="en-US" altLang="zh-CN" sz="1100" b="1" i="1" dirty="0">
                                    <a:solidFill>
                                      <a:prstClr val="black"/>
                                    </a:solidFill>
                                    <a:latin typeface="Cambria Math" panose="02040503050406030204" pitchFamily="18" charset="0"/>
                                  </a:rPr>
                                  <m:t>𝑫</m:t>
                                </m:r>
                              </m:e>
                              <m:sub>
                                <m:r>
                                  <a:rPr lang="en-US" altLang="zh-CN" sz="1100" i="1" dirty="0" smtClean="0">
                                    <a:solidFill>
                                      <a:prstClr val="black"/>
                                    </a:solidFill>
                                    <a:latin typeface="Cambria Math" panose="02040503050406030204" pitchFamily="18" charset="0"/>
                                  </a:rPr>
                                  <m:t>𝑖</m:t>
                                </m:r>
                              </m:sub>
                            </m:sSub>
                          </m:oMath>
                        </m:oMathPara>
                      </a14:m>
                      <a:endParaRPr lang="en-US" altLang="zh-SG" sz="1100" dirty="0">
                        <a:solidFill>
                          <a:prstClr val="black"/>
                        </a:solidFill>
                        <a:ea typeface="等线" panose="02010600030101010101" pitchFamily="2" charset="-122"/>
                      </a:endParaRPr>
                    </a:p>
                  </p:txBody>
                </p:sp>
              </mc:Choice>
              <mc:Fallback xmlns="">
                <p:sp>
                  <p:nvSpPr>
                    <p:cNvPr id="367" name="文本框 150">
                      <a:extLst>
                        <a:ext uri="{FF2B5EF4-FFF2-40B4-BE49-F238E27FC236}">
                          <a16:creationId xmlns:a16="http://schemas.microsoft.com/office/drawing/2014/main" id="{FB57A2C3-934D-4895-8E1B-BC634134FF52}"/>
                        </a:ext>
                      </a:extLst>
                    </p:cNvPr>
                    <p:cNvSpPr txBox="1">
                      <a:spLocks noRot="1" noChangeAspect="1" noMove="1" noResize="1" noEditPoints="1" noAdjustHandles="1" noChangeArrowheads="1" noChangeShapeType="1" noTextEdit="1"/>
                    </p:cNvSpPr>
                    <p:nvPr/>
                  </p:nvSpPr>
                  <p:spPr>
                    <a:xfrm>
                      <a:off x="3660799" y="3214089"/>
                      <a:ext cx="203157" cy="180524"/>
                    </a:xfrm>
                    <a:prstGeom prst="rect">
                      <a:avLst/>
                    </a:prstGeom>
                    <a:blipFill>
                      <a:blip r:embed="rId12"/>
                      <a:stretch>
                        <a:fillRect l="-12121" b="-1379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3" name="文本框 150">
                      <a:extLst>
                        <a:ext uri="{FF2B5EF4-FFF2-40B4-BE49-F238E27FC236}">
                          <a16:creationId xmlns:a16="http://schemas.microsoft.com/office/drawing/2014/main" id="{92A2D63B-CE71-4ED4-9548-12D2126458EF}"/>
                        </a:ext>
                      </a:extLst>
                    </p:cNvPr>
                    <p:cNvSpPr txBox="1"/>
                    <p:nvPr/>
                  </p:nvSpPr>
                  <p:spPr>
                    <a:xfrm>
                      <a:off x="2544076" y="2257090"/>
                      <a:ext cx="213199" cy="184666"/>
                    </a:xfrm>
                    <a:prstGeom prst="rect">
                      <a:avLst/>
                    </a:prstGeom>
                    <a:noFill/>
                  </p:spPr>
                  <p:txBody>
                    <a:bodyPr wrap="non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altLang="zh-CN" sz="1200" b="1" i="1" dirty="0" smtClean="0">
                                    <a:solidFill>
                                      <a:prstClr val="black"/>
                                    </a:solidFill>
                                    <a:latin typeface="Cambria Math" panose="02040503050406030204" pitchFamily="18" charset="0"/>
                                  </a:rPr>
                                </m:ctrlPr>
                              </m:sSubPr>
                              <m:e>
                                <m:r>
                                  <a:rPr lang="en-US" altLang="zh-CN" sz="1200" b="1" i="1" dirty="0" smtClean="0">
                                    <a:solidFill>
                                      <a:prstClr val="black"/>
                                    </a:solidFill>
                                    <a:latin typeface="Cambria Math" panose="02040503050406030204" pitchFamily="18" charset="0"/>
                                  </a:rPr>
                                  <m:t>𝑷</m:t>
                                </m:r>
                              </m:e>
                              <m:sub>
                                <m:r>
                                  <a:rPr lang="en-US" altLang="zh-CN" sz="1200" i="1" dirty="0" smtClean="0">
                                    <a:solidFill>
                                      <a:prstClr val="black"/>
                                    </a:solidFill>
                                    <a:latin typeface="Cambria Math" panose="02040503050406030204" pitchFamily="18" charset="0"/>
                                  </a:rPr>
                                  <m:t>0</m:t>
                                </m:r>
                              </m:sub>
                            </m:sSub>
                          </m:oMath>
                        </m:oMathPara>
                      </a14:m>
                      <a:endParaRPr lang="zh-CN" altLang="en-US" sz="1200" b="1" dirty="0">
                        <a:solidFill>
                          <a:sysClr val="windowText" lastClr="000000"/>
                        </a:solidFill>
                        <a:latin typeface="Calibri" panose="020F0502020204030204"/>
                        <a:ea typeface="等线" panose="02010600030101010101" pitchFamily="2" charset="-122"/>
                      </a:endParaRPr>
                    </a:p>
                  </p:txBody>
                </p:sp>
              </mc:Choice>
              <mc:Fallback xmlns="">
                <p:sp>
                  <p:nvSpPr>
                    <p:cNvPr id="368" name="文本框 150">
                      <a:extLst>
                        <a:ext uri="{FF2B5EF4-FFF2-40B4-BE49-F238E27FC236}">
                          <a16:creationId xmlns:a16="http://schemas.microsoft.com/office/drawing/2014/main" id="{66C5F53C-4F20-4D82-8C7C-E1F03A56C069}"/>
                        </a:ext>
                      </a:extLst>
                    </p:cNvPr>
                    <p:cNvSpPr txBox="1">
                      <a:spLocks noRot="1" noChangeAspect="1" noMove="1" noResize="1" noEditPoints="1" noAdjustHandles="1" noChangeArrowheads="1" noChangeShapeType="1" noTextEdit="1"/>
                    </p:cNvSpPr>
                    <p:nvPr/>
                  </p:nvSpPr>
                  <p:spPr>
                    <a:xfrm>
                      <a:off x="2544076" y="2257090"/>
                      <a:ext cx="213199" cy="184666"/>
                    </a:xfrm>
                    <a:prstGeom prst="rect">
                      <a:avLst/>
                    </a:prstGeom>
                    <a:blipFill>
                      <a:blip r:embed="rId13"/>
                      <a:stretch>
                        <a:fillRect l="-17143" r="-2857" b="-13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4" name="文本框 150">
                      <a:extLst>
                        <a:ext uri="{FF2B5EF4-FFF2-40B4-BE49-F238E27FC236}">
                          <a16:creationId xmlns:a16="http://schemas.microsoft.com/office/drawing/2014/main" id="{146B2C90-E67D-47E2-AF93-1196F81F0F3B}"/>
                        </a:ext>
                      </a:extLst>
                    </p:cNvPr>
                    <p:cNvSpPr txBox="1"/>
                    <p:nvPr/>
                  </p:nvSpPr>
                  <p:spPr>
                    <a:xfrm>
                      <a:off x="3287835" y="2257090"/>
                      <a:ext cx="218072" cy="184666"/>
                    </a:xfrm>
                    <a:prstGeom prst="rect">
                      <a:avLst/>
                    </a:prstGeom>
                    <a:noFill/>
                  </p:spPr>
                  <p:txBody>
                    <a:bodyPr wrap="non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altLang="zh-CN" sz="1200" b="1" i="1" dirty="0" smtClean="0">
                                    <a:solidFill>
                                      <a:prstClr val="black"/>
                                    </a:solidFill>
                                    <a:latin typeface="Cambria Math" panose="02040503050406030204" pitchFamily="18" charset="0"/>
                                  </a:rPr>
                                </m:ctrlPr>
                              </m:sSubPr>
                              <m:e>
                                <m:r>
                                  <a:rPr lang="en-US" altLang="zh-CN" sz="1200" b="1" i="1" dirty="0" smtClean="0">
                                    <a:solidFill>
                                      <a:prstClr val="black"/>
                                    </a:solidFill>
                                    <a:latin typeface="Cambria Math" panose="02040503050406030204" pitchFamily="18" charset="0"/>
                                  </a:rPr>
                                  <m:t>𝑷</m:t>
                                </m:r>
                              </m:e>
                              <m:sub>
                                <m:r>
                                  <a:rPr lang="en-US" altLang="zh-CN" sz="1200" i="1" dirty="0" smtClean="0">
                                    <a:solidFill>
                                      <a:prstClr val="black"/>
                                    </a:solidFill>
                                    <a:latin typeface="Cambria Math" panose="02040503050406030204" pitchFamily="18" charset="0"/>
                                  </a:rPr>
                                  <m:t>𝑘</m:t>
                                </m:r>
                              </m:sub>
                            </m:sSub>
                          </m:oMath>
                        </m:oMathPara>
                      </a14:m>
                      <a:endParaRPr lang="zh-CN" altLang="en-US" sz="1200" b="1" dirty="0">
                        <a:solidFill>
                          <a:sysClr val="windowText" lastClr="000000"/>
                        </a:solidFill>
                        <a:latin typeface="Calibri" panose="020F0502020204030204"/>
                        <a:ea typeface="等线" panose="02010600030101010101" pitchFamily="2" charset="-122"/>
                      </a:endParaRPr>
                    </a:p>
                  </p:txBody>
                </p:sp>
              </mc:Choice>
              <mc:Fallback xmlns="">
                <p:sp>
                  <p:nvSpPr>
                    <p:cNvPr id="369" name="文本框 150">
                      <a:extLst>
                        <a:ext uri="{FF2B5EF4-FFF2-40B4-BE49-F238E27FC236}">
                          <a16:creationId xmlns:a16="http://schemas.microsoft.com/office/drawing/2014/main" id="{CD431FF9-B436-4E71-B7B9-6FC6A50B496C}"/>
                        </a:ext>
                      </a:extLst>
                    </p:cNvPr>
                    <p:cNvSpPr txBox="1">
                      <a:spLocks noRot="1" noChangeAspect="1" noMove="1" noResize="1" noEditPoints="1" noAdjustHandles="1" noChangeArrowheads="1" noChangeShapeType="1" noTextEdit="1"/>
                    </p:cNvSpPr>
                    <p:nvPr/>
                  </p:nvSpPr>
                  <p:spPr>
                    <a:xfrm>
                      <a:off x="3287835" y="2257090"/>
                      <a:ext cx="218072" cy="184666"/>
                    </a:xfrm>
                    <a:prstGeom prst="rect">
                      <a:avLst/>
                    </a:prstGeom>
                    <a:blipFill>
                      <a:blip r:embed="rId14"/>
                      <a:stretch>
                        <a:fillRect l="-16667" r="-5556" b="-13333"/>
                      </a:stretch>
                    </a:blipFill>
                  </p:spPr>
                  <p:txBody>
                    <a:bodyPr/>
                    <a:lstStyle/>
                    <a:p>
                      <a:r>
                        <a:rPr lang="zh-CN" altLang="en-US">
                          <a:noFill/>
                        </a:rPr>
                        <a:t> </a:t>
                      </a:r>
                    </a:p>
                  </p:txBody>
                </p:sp>
              </mc:Fallback>
            </mc:AlternateContent>
            <p:sp>
              <p:nvSpPr>
                <p:cNvPr id="135" name="文本框 134">
                  <a:extLst>
                    <a:ext uri="{FF2B5EF4-FFF2-40B4-BE49-F238E27FC236}">
                      <a16:creationId xmlns:a16="http://schemas.microsoft.com/office/drawing/2014/main" id="{B1E089B6-5ACE-483B-8AE1-2F0A87500357}"/>
                    </a:ext>
                  </a:extLst>
                </p:cNvPr>
                <p:cNvSpPr txBox="1"/>
                <p:nvPr/>
              </p:nvSpPr>
              <p:spPr>
                <a:xfrm>
                  <a:off x="2825951" y="2112300"/>
                  <a:ext cx="319642" cy="369332"/>
                </a:xfrm>
                <a:prstGeom prst="rect">
                  <a:avLst/>
                </a:prstGeom>
                <a:noFill/>
              </p:spPr>
              <p:txBody>
                <a:bodyPr wrap="square" rtlCol="0">
                  <a:spAutoFit/>
                </a:bodyPr>
                <a:lstStyle/>
                <a:p>
                  <a:pPr fontAlgn="auto">
                    <a:spcBef>
                      <a:spcPts val="0"/>
                    </a:spcBef>
                    <a:spcAft>
                      <a:spcPts val="0"/>
                    </a:spcAft>
                  </a:pPr>
                  <a:r>
                    <a:rPr lang="en-US" altLang="zh-CN" b="1" dirty="0">
                      <a:solidFill>
                        <a:prstClr val="black"/>
                      </a:solidFill>
                      <a:latin typeface="等线" panose="020F0502020204030204"/>
                      <a:ea typeface="等线" panose="02010600030101010101" pitchFamily="2" charset="-122"/>
                    </a:rPr>
                    <a:t>…</a:t>
                  </a:r>
                  <a:endParaRPr lang="zh-CN" altLang="en-US" b="1" dirty="0">
                    <a:solidFill>
                      <a:prstClr val="black"/>
                    </a:solidFill>
                    <a:latin typeface="等线" panose="020F0502020204030204"/>
                    <a:ea typeface="等线" panose="02010600030101010101" pitchFamily="2" charset="-122"/>
                  </a:endParaRPr>
                </a:p>
              </p:txBody>
            </p:sp>
            <p:sp>
              <p:nvSpPr>
                <p:cNvPr id="136" name="文本框 135">
                  <a:extLst>
                    <a:ext uri="{FF2B5EF4-FFF2-40B4-BE49-F238E27FC236}">
                      <a16:creationId xmlns:a16="http://schemas.microsoft.com/office/drawing/2014/main" id="{6398A1B7-0E20-48B5-B7ED-E79B88F650DB}"/>
                    </a:ext>
                  </a:extLst>
                </p:cNvPr>
                <p:cNvSpPr txBox="1"/>
                <p:nvPr/>
              </p:nvSpPr>
              <p:spPr>
                <a:xfrm>
                  <a:off x="3189958" y="2650676"/>
                  <a:ext cx="319642" cy="393872"/>
                </a:xfrm>
                <a:prstGeom prst="rect">
                  <a:avLst/>
                </a:prstGeom>
                <a:noFill/>
              </p:spPr>
              <p:txBody>
                <a:bodyPr wrap="square" rtlCol="0">
                  <a:spAutoFit/>
                </a:bodyPr>
                <a:lstStyle/>
                <a:p>
                  <a:pPr fontAlgn="auto">
                    <a:spcBef>
                      <a:spcPts val="0"/>
                    </a:spcBef>
                    <a:spcAft>
                      <a:spcPts val="0"/>
                    </a:spcAft>
                  </a:pPr>
                  <a:r>
                    <a:rPr lang="en-US" altLang="zh-CN" b="1" dirty="0">
                      <a:solidFill>
                        <a:prstClr val="black"/>
                      </a:solidFill>
                      <a:latin typeface="等线" panose="020F0502020204030204"/>
                      <a:ea typeface="等线" panose="02010600030101010101" pitchFamily="2" charset="-122"/>
                    </a:rPr>
                    <a:t>…</a:t>
                  </a:r>
                  <a:endParaRPr lang="zh-CN" altLang="en-US" b="1" dirty="0">
                    <a:solidFill>
                      <a:prstClr val="black"/>
                    </a:solidFill>
                    <a:latin typeface="等线" panose="020F0502020204030204"/>
                    <a:ea typeface="等线" panose="02010600030101010101" pitchFamily="2" charset="-122"/>
                  </a:endParaRPr>
                </a:p>
              </p:txBody>
            </p:sp>
            <p:sp>
              <p:nvSpPr>
                <p:cNvPr id="137" name="文本框 136">
                  <a:extLst>
                    <a:ext uri="{FF2B5EF4-FFF2-40B4-BE49-F238E27FC236}">
                      <a16:creationId xmlns:a16="http://schemas.microsoft.com/office/drawing/2014/main" id="{63574348-BC14-4F21-832D-61FBFD52836C}"/>
                    </a:ext>
                  </a:extLst>
                </p:cNvPr>
                <p:cNvSpPr txBox="1"/>
                <p:nvPr/>
              </p:nvSpPr>
              <p:spPr>
                <a:xfrm>
                  <a:off x="3193496" y="3102577"/>
                  <a:ext cx="319642" cy="393872"/>
                </a:xfrm>
                <a:prstGeom prst="rect">
                  <a:avLst/>
                </a:prstGeom>
                <a:noFill/>
              </p:spPr>
              <p:txBody>
                <a:bodyPr wrap="square" rtlCol="0">
                  <a:spAutoFit/>
                </a:bodyPr>
                <a:lstStyle/>
                <a:p>
                  <a:pPr fontAlgn="auto">
                    <a:spcBef>
                      <a:spcPts val="0"/>
                    </a:spcBef>
                    <a:spcAft>
                      <a:spcPts val="0"/>
                    </a:spcAft>
                  </a:pPr>
                  <a:r>
                    <a:rPr lang="en-US" altLang="zh-CN" b="1" dirty="0">
                      <a:solidFill>
                        <a:prstClr val="black"/>
                      </a:solidFill>
                      <a:latin typeface="等线" panose="020F0502020204030204"/>
                      <a:ea typeface="等线" panose="02010600030101010101" pitchFamily="2" charset="-122"/>
                    </a:rPr>
                    <a:t>…</a:t>
                  </a:r>
                  <a:endParaRPr lang="zh-CN" altLang="en-US" b="1" dirty="0">
                    <a:solidFill>
                      <a:prstClr val="black"/>
                    </a:solidFill>
                    <a:latin typeface="等线" panose="020F0502020204030204"/>
                    <a:ea typeface="等线" panose="02010600030101010101" pitchFamily="2" charset="-122"/>
                  </a:endParaRPr>
                </a:p>
              </p:txBody>
            </p:sp>
            <p:sp>
              <p:nvSpPr>
                <p:cNvPr id="138" name="椭圆 137">
                  <a:extLst>
                    <a:ext uri="{FF2B5EF4-FFF2-40B4-BE49-F238E27FC236}">
                      <a16:creationId xmlns:a16="http://schemas.microsoft.com/office/drawing/2014/main" id="{AFB4F861-14EB-4B22-B02A-DF8A12E3109D}"/>
                    </a:ext>
                  </a:extLst>
                </p:cNvPr>
                <p:cNvSpPr/>
                <p:nvPr/>
              </p:nvSpPr>
              <p:spPr>
                <a:xfrm>
                  <a:off x="2607060" y="3019034"/>
                  <a:ext cx="83655" cy="83655"/>
                </a:xfrm>
                <a:prstGeom prst="ellipse">
                  <a:avLst/>
                </a:prstGeom>
                <a:solidFill>
                  <a:srgbClr val="FF7C80"/>
                </a:solidFill>
                <a:ln w="28575" cap="flat" cmpd="sng" algn="ctr">
                  <a:noFill/>
                  <a:prstDash val="solid"/>
                  <a:miter lim="800000"/>
                </a:ln>
                <a:effectLst/>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SG"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9" name="椭圆 138">
                  <a:extLst>
                    <a:ext uri="{FF2B5EF4-FFF2-40B4-BE49-F238E27FC236}">
                      <a16:creationId xmlns:a16="http://schemas.microsoft.com/office/drawing/2014/main" id="{F533334B-1B2E-4DDB-B20B-8360FF30B53E}"/>
                    </a:ext>
                  </a:extLst>
                </p:cNvPr>
                <p:cNvSpPr/>
                <p:nvPr/>
              </p:nvSpPr>
              <p:spPr>
                <a:xfrm>
                  <a:off x="2373333" y="2516316"/>
                  <a:ext cx="83655" cy="83655"/>
                </a:xfrm>
                <a:prstGeom prst="ellipse">
                  <a:avLst/>
                </a:prstGeom>
                <a:solidFill>
                  <a:srgbClr val="7093D2"/>
                </a:solidFill>
                <a:ln w="28575" cap="flat" cmpd="sng" algn="ctr">
                  <a:noFill/>
                  <a:prstDash val="solid"/>
                  <a:miter lim="800000"/>
                </a:ln>
                <a:effectLst/>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SG"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0" name="椭圆 139">
                  <a:extLst>
                    <a:ext uri="{FF2B5EF4-FFF2-40B4-BE49-F238E27FC236}">
                      <a16:creationId xmlns:a16="http://schemas.microsoft.com/office/drawing/2014/main" id="{8FC9B442-AC9B-4AFC-9734-E18CFF60DBC1}"/>
                    </a:ext>
                  </a:extLst>
                </p:cNvPr>
                <p:cNvSpPr/>
                <p:nvPr/>
              </p:nvSpPr>
              <p:spPr>
                <a:xfrm>
                  <a:off x="2832947" y="2515984"/>
                  <a:ext cx="83655" cy="83655"/>
                </a:xfrm>
                <a:prstGeom prst="ellipse">
                  <a:avLst/>
                </a:prstGeom>
                <a:solidFill>
                  <a:srgbClr val="7093D2"/>
                </a:solidFill>
                <a:ln w="28575" cap="flat" cmpd="sng" algn="ctr">
                  <a:noFill/>
                  <a:prstDash val="solid"/>
                  <a:miter lim="800000"/>
                </a:ln>
                <a:effectLst/>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SG"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1" name="椭圆 140">
                  <a:extLst>
                    <a:ext uri="{FF2B5EF4-FFF2-40B4-BE49-F238E27FC236}">
                      <a16:creationId xmlns:a16="http://schemas.microsoft.com/office/drawing/2014/main" id="{105F8914-3ACB-430F-B089-54A4BF6E4FD3}"/>
                    </a:ext>
                  </a:extLst>
                </p:cNvPr>
                <p:cNvSpPr/>
                <p:nvPr/>
              </p:nvSpPr>
              <p:spPr>
                <a:xfrm>
                  <a:off x="3106555" y="2515540"/>
                  <a:ext cx="83655" cy="83655"/>
                </a:xfrm>
                <a:prstGeom prst="ellipse">
                  <a:avLst/>
                </a:prstGeom>
                <a:solidFill>
                  <a:srgbClr val="7093D2"/>
                </a:solidFill>
                <a:ln w="28575" cap="flat" cmpd="sng" algn="ctr">
                  <a:noFill/>
                  <a:prstDash val="solid"/>
                  <a:miter lim="800000"/>
                </a:ln>
                <a:effectLst/>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SG"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2" name="椭圆 141">
                  <a:extLst>
                    <a:ext uri="{FF2B5EF4-FFF2-40B4-BE49-F238E27FC236}">
                      <a16:creationId xmlns:a16="http://schemas.microsoft.com/office/drawing/2014/main" id="{30FD54ED-3CF5-47A8-B7D0-7F1E38DCD7E9}"/>
                    </a:ext>
                  </a:extLst>
                </p:cNvPr>
                <p:cNvSpPr/>
                <p:nvPr/>
              </p:nvSpPr>
              <p:spPr>
                <a:xfrm>
                  <a:off x="3577285" y="2514727"/>
                  <a:ext cx="83655" cy="83655"/>
                </a:xfrm>
                <a:prstGeom prst="ellipse">
                  <a:avLst/>
                </a:prstGeom>
                <a:solidFill>
                  <a:srgbClr val="7093D2"/>
                </a:solidFill>
                <a:ln w="28575" cap="flat" cmpd="sng" algn="ctr">
                  <a:noFill/>
                  <a:prstDash val="solid"/>
                  <a:miter lim="800000"/>
                </a:ln>
                <a:effectLst/>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SG"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160" name="矩形 159">
                <a:extLst>
                  <a:ext uri="{FF2B5EF4-FFF2-40B4-BE49-F238E27FC236}">
                    <a16:creationId xmlns:a16="http://schemas.microsoft.com/office/drawing/2014/main" id="{163DFB27-FB14-4E61-8937-AA643EEB9F4B}"/>
                  </a:ext>
                </a:extLst>
              </p:cNvPr>
              <p:cNvSpPr/>
              <p:nvPr/>
            </p:nvSpPr>
            <p:spPr>
              <a:xfrm>
                <a:off x="2628692" y="4109656"/>
                <a:ext cx="544227" cy="276999"/>
              </a:xfrm>
              <a:prstGeom prst="rect">
                <a:avLst/>
              </a:prstGeom>
            </p:spPr>
            <p:txBody>
              <a:bodyPr wrap="square">
                <a:spAutoFit/>
              </a:bodyPr>
              <a:lstStyle/>
              <a:p>
                <a:pPr algn="ctr" defTabSz="457200" fontAlgn="auto">
                  <a:spcBef>
                    <a:spcPts val="0"/>
                  </a:spcBef>
                  <a:spcAft>
                    <a:spcPts val="0"/>
                  </a:spcAft>
                </a:pPr>
                <a:r>
                  <a:rPr lang="en-US" altLang="zh-CN" sz="1200" dirty="0">
                    <a:solidFill>
                      <a:prstClr val="black"/>
                    </a:solidFill>
                    <a:latin typeface="Calibri" panose="020F0502020204030204"/>
                    <a:ea typeface="等线" panose="02010600030101010101" pitchFamily="2" charset="-122"/>
                  </a:rPr>
                  <a:t>Priori</a:t>
                </a:r>
                <a:endParaRPr lang="zh-CN" altLang="en-US" sz="1200" dirty="0">
                  <a:solidFill>
                    <a:prstClr val="black"/>
                  </a:solidFill>
                  <a:latin typeface="Calibri" panose="020F0502020204030204"/>
                  <a:ea typeface="等线" panose="02010600030101010101" pitchFamily="2" charset="-122"/>
                </a:endParaRPr>
              </a:p>
            </p:txBody>
          </p:sp>
          <p:cxnSp>
            <p:nvCxnSpPr>
              <p:cNvPr id="162" name="直接箭头连接符 161">
                <a:extLst>
                  <a:ext uri="{FF2B5EF4-FFF2-40B4-BE49-F238E27FC236}">
                    <a16:creationId xmlns:a16="http://schemas.microsoft.com/office/drawing/2014/main" id="{7A73A4E8-4A55-491C-9C31-FA723DD70481}"/>
                  </a:ext>
                </a:extLst>
              </p:cNvPr>
              <p:cNvCxnSpPr>
                <a:cxnSpLocks/>
                <a:endCxn id="125" idx="4"/>
              </p:cNvCxnSpPr>
              <p:nvPr/>
            </p:nvCxnSpPr>
            <p:spPr>
              <a:xfrm flipH="1" flipV="1">
                <a:off x="4236673" y="3968286"/>
                <a:ext cx="9168" cy="817196"/>
              </a:xfrm>
              <a:prstGeom prst="straightConnector1">
                <a:avLst/>
              </a:prstGeom>
              <a:noFill/>
              <a:ln w="19050" cap="flat" cmpd="sng" algn="ctr">
                <a:solidFill>
                  <a:srgbClr val="85BE46"/>
                </a:solidFill>
                <a:prstDash val="solid"/>
                <a:miter lim="800000"/>
                <a:tailEnd type="none"/>
              </a:ln>
              <a:effectLst/>
            </p:spPr>
          </p:cxnSp>
          <p:sp>
            <p:nvSpPr>
              <p:cNvPr id="163" name="椭圆 162">
                <a:extLst>
                  <a:ext uri="{FF2B5EF4-FFF2-40B4-BE49-F238E27FC236}">
                    <a16:creationId xmlns:a16="http://schemas.microsoft.com/office/drawing/2014/main" id="{87CB996D-5AAE-4F8F-88E3-6FFD8B389E02}"/>
                  </a:ext>
                </a:extLst>
              </p:cNvPr>
              <p:cNvSpPr/>
              <p:nvPr/>
            </p:nvSpPr>
            <p:spPr>
              <a:xfrm>
                <a:off x="4198585" y="4200092"/>
                <a:ext cx="83655" cy="83655"/>
              </a:xfrm>
              <a:prstGeom prst="ellipse">
                <a:avLst/>
              </a:prstGeom>
              <a:solidFill>
                <a:srgbClr val="85BE46"/>
              </a:solidFill>
              <a:ln w="28575" cap="flat" cmpd="sng" algn="ctr">
                <a:noFill/>
                <a:prstDash val="solid"/>
                <a:miter lim="800000"/>
              </a:ln>
              <a:effectLst/>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SG"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4" name="椭圆 163">
                <a:extLst>
                  <a:ext uri="{FF2B5EF4-FFF2-40B4-BE49-F238E27FC236}">
                    <a16:creationId xmlns:a16="http://schemas.microsoft.com/office/drawing/2014/main" id="{BC9BBE99-0A4C-4660-8C12-5572696A6D06}"/>
                  </a:ext>
                </a:extLst>
              </p:cNvPr>
              <p:cNvSpPr/>
              <p:nvPr/>
            </p:nvSpPr>
            <p:spPr>
              <a:xfrm>
                <a:off x="3672205" y="4199480"/>
                <a:ext cx="83655" cy="83655"/>
              </a:xfrm>
              <a:prstGeom prst="ellipse">
                <a:avLst/>
              </a:prstGeom>
              <a:solidFill>
                <a:srgbClr val="85BE46"/>
              </a:solidFill>
              <a:ln w="28575" cap="flat" cmpd="sng" algn="ctr">
                <a:noFill/>
                <a:prstDash val="solid"/>
                <a:miter lim="800000"/>
              </a:ln>
              <a:effectLst/>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SG"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5" name="椭圆 164">
                <a:extLst>
                  <a:ext uri="{FF2B5EF4-FFF2-40B4-BE49-F238E27FC236}">
                    <a16:creationId xmlns:a16="http://schemas.microsoft.com/office/drawing/2014/main" id="{EACA1C74-5C1A-4B82-80F0-23FE6C5AA9F3}"/>
                  </a:ext>
                </a:extLst>
              </p:cNvPr>
              <p:cNvSpPr/>
              <p:nvPr/>
            </p:nvSpPr>
            <p:spPr>
              <a:xfrm>
                <a:off x="3181873" y="4201501"/>
                <a:ext cx="83655" cy="83655"/>
              </a:xfrm>
              <a:prstGeom prst="ellipse">
                <a:avLst/>
              </a:prstGeom>
              <a:solidFill>
                <a:srgbClr val="85BE46"/>
              </a:solidFill>
              <a:ln w="28575" cap="flat" cmpd="sng" algn="ctr">
                <a:noFill/>
                <a:prstDash val="solid"/>
                <a:miter lim="800000"/>
              </a:ln>
              <a:effectLst/>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SG"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66" name="文本框 165">
                <a:extLst>
                  <a:ext uri="{FF2B5EF4-FFF2-40B4-BE49-F238E27FC236}">
                    <a16:creationId xmlns:a16="http://schemas.microsoft.com/office/drawing/2014/main" id="{3513C952-3956-4D5B-8874-77B8735C6528}"/>
                  </a:ext>
                </a:extLst>
              </p:cNvPr>
              <p:cNvSpPr txBox="1"/>
              <p:nvPr/>
            </p:nvSpPr>
            <p:spPr>
              <a:xfrm>
                <a:off x="3915566" y="4110508"/>
                <a:ext cx="319642" cy="261610"/>
              </a:xfrm>
              <a:prstGeom prst="rect">
                <a:avLst/>
              </a:prstGeom>
              <a:noFill/>
            </p:spPr>
            <p:txBody>
              <a:bodyPr wrap="square" rtlCol="0">
                <a:spAutoFit/>
              </a:bodyPr>
              <a:lstStyle/>
              <a:p>
                <a:pPr fontAlgn="auto">
                  <a:spcBef>
                    <a:spcPts val="0"/>
                  </a:spcBef>
                  <a:spcAft>
                    <a:spcPts val="0"/>
                  </a:spcAft>
                </a:pPr>
                <a:r>
                  <a:rPr lang="en-US" altLang="zh-CN" sz="1100" b="1" dirty="0">
                    <a:solidFill>
                      <a:prstClr val="black"/>
                    </a:solidFill>
                    <a:latin typeface="等线" panose="020F0502020204030204"/>
                    <a:ea typeface="等线" panose="02010600030101010101" pitchFamily="2" charset="-122"/>
                  </a:rPr>
                  <a:t>…</a:t>
                </a:r>
                <a:endParaRPr lang="zh-CN" altLang="en-US" sz="1100" b="1" dirty="0">
                  <a:solidFill>
                    <a:prstClr val="black"/>
                  </a:solidFill>
                  <a:latin typeface="等线" panose="020F0502020204030204"/>
                  <a:ea typeface="等线" panose="02010600030101010101" pitchFamily="2" charset="-122"/>
                </a:endParaRPr>
              </a:p>
            </p:txBody>
          </p:sp>
          <mc:AlternateContent xmlns:mc="http://schemas.openxmlformats.org/markup-compatibility/2006" xmlns:a14="http://schemas.microsoft.com/office/drawing/2010/main">
            <mc:Choice Requires="a14">
              <p:sp>
                <p:nvSpPr>
                  <p:cNvPr id="167" name="矩形 166">
                    <a:extLst>
                      <a:ext uri="{FF2B5EF4-FFF2-40B4-BE49-F238E27FC236}">
                        <a16:creationId xmlns:a16="http://schemas.microsoft.com/office/drawing/2014/main" id="{C8CA963A-9F54-4983-BE18-BB7BF45982BC}"/>
                      </a:ext>
                    </a:extLst>
                  </p:cNvPr>
                  <p:cNvSpPr/>
                  <p:nvPr/>
                </p:nvSpPr>
                <p:spPr>
                  <a:xfrm>
                    <a:off x="3198382" y="4112358"/>
                    <a:ext cx="372987" cy="250390"/>
                  </a:xfrm>
                  <a:prstGeom prst="rect">
                    <a:avLst/>
                  </a:prstGeom>
                </p:spPr>
                <p:txBody>
                  <a:bodyPr wrap="none">
                    <a:spAutoFit/>
                  </a:body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altLang="zh-CN" sz="1000" b="1" i="1" smtClean="0">
                                  <a:solidFill>
                                    <a:prstClr val="black"/>
                                  </a:solidFill>
                                  <a:latin typeface="Cambria Math" panose="02040503050406030204" pitchFamily="18" charset="0"/>
                                </a:rPr>
                              </m:ctrlPr>
                            </m:sSubPr>
                            <m:e>
                              <m:acc>
                                <m:accPr>
                                  <m:chr m:val="̂"/>
                                  <m:ctrlPr>
                                    <a:rPr lang="en-US" altLang="zh-CN" sz="1000" b="1" i="1">
                                      <a:solidFill>
                                        <a:prstClr val="black"/>
                                      </a:solidFill>
                                      <a:latin typeface="Cambria Math" panose="02040503050406030204" pitchFamily="18" charset="0"/>
                                    </a:rPr>
                                  </m:ctrlPr>
                                </m:accPr>
                                <m:e>
                                  <m:r>
                                    <a:rPr lang="en-US" altLang="zh-CN" sz="1000" b="1" i="1">
                                      <a:solidFill>
                                        <a:prstClr val="black"/>
                                      </a:solidFill>
                                      <a:latin typeface="Cambria Math" panose="02040503050406030204" pitchFamily="18" charset="0"/>
                                    </a:rPr>
                                    <m:t>𝑫</m:t>
                                  </m:r>
                                </m:e>
                              </m:acc>
                            </m:e>
                            <m:sub>
                              <m:r>
                                <a:rPr lang="en-US" altLang="zh-CN" sz="1000" i="1" smtClean="0">
                                  <a:solidFill>
                                    <a:prstClr val="black"/>
                                  </a:solidFill>
                                  <a:latin typeface="Cambria Math" panose="02040503050406030204" pitchFamily="18" charset="0"/>
                                </a:rPr>
                                <m:t>1</m:t>
                              </m:r>
                            </m:sub>
                          </m:sSub>
                        </m:oMath>
                      </m:oMathPara>
                    </a14:m>
                    <a:endParaRPr lang="zh-CN" altLang="en-US" sz="1000" dirty="0">
                      <a:solidFill>
                        <a:prstClr val="black"/>
                      </a:solidFill>
                      <a:latin typeface="等线" panose="020F0502020204030204"/>
                      <a:ea typeface="等线" panose="02010600030101010101" pitchFamily="2" charset="-122"/>
                    </a:endParaRPr>
                  </a:p>
                </p:txBody>
              </p:sp>
            </mc:Choice>
            <mc:Fallback xmlns="">
              <p:sp>
                <p:nvSpPr>
                  <p:cNvPr id="167" name="矩形 166">
                    <a:extLst>
                      <a:ext uri="{FF2B5EF4-FFF2-40B4-BE49-F238E27FC236}">
                        <a16:creationId xmlns:a16="http://schemas.microsoft.com/office/drawing/2014/main" id="{C8CA963A-9F54-4983-BE18-BB7BF45982BC}"/>
                      </a:ext>
                    </a:extLst>
                  </p:cNvPr>
                  <p:cNvSpPr>
                    <a:spLocks noRot="1" noChangeAspect="1" noMove="1" noResize="1" noEditPoints="1" noAdjustHandles="1" noChangeArrowheads="1" noChangeShapeType="1" noTextEdit="1"/>
                  </p:cNvSpPr>
                  <p:nvPr/>
                </p:nvSpPr>
                <p:spPr>
                  <a:xfrm>
                    <a:off x="3198382" y="4112358"/>
                    <a:ext cx="372987" cy="250390"/>
                  </a:xfrm>
                  <a:prstGeom prst="rect">
                    <a:avLst/>
                  </a:prstGeom>
                  <a:blipFill>
                    <a:blip r:embed="rId1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8" name="矩形 167">
                    <a:extLst>
                      <a:ext uri="{FF2B5EF4-FFF2-40B4-BE49-F238E27FC236}">
                        <a16:creationId xmlns:a16="http://schemas.microsoft.com/office/drawing/2014/main" id="{ADD9B125-C796-4D8B-9863-48549E4A7ACF}"/>
                      </a:ext>
                    </a:extLst>
                  </p:cNvPr>
                  <p:cNvSpPr/>
                  <p:nvPr/>
                </p:nvSpPr>
                <p:spPr>
                  <a:xfrm>
                    <a:off x="3673405" y="4112358"/>
                    <a:ext cx="375937" cy="250390"/>
                  </a:xfrm>
                  <a:prstGeom prst="rect">
                    <a:avLst/>
                  </a:prstGeom>
                </p:spPr>
                <p:txBody>
                  <a:bodyPr wrap="none">
                    <a:spAutoFit/>
                  </a:body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altLang="zh-CN" sz="1000" b="1" i="1" smtClean="0">
                                  <a:solidFill>
                                    <a:prstClr val="black"/>
                                  </a:solidFill>
                                  <a:latin typeface="Cambria Math" panose="02040503050406030204" pitchFamily="18" charset="0"/>
                                </a:rPr>
                              </m:ctrlPr>
                            </m:sSubPr>
                            <m:e>
                              <m:acc>
                                <m:accPr>
                                  <m:chr m:val="̂"/>
                                  <m:ctrlPr>
                                    <a:rPr lang="en-US" altLang="zh-CN" sz="1000" b="1" i="1">
                                      <a:solidFill>
                                        <a:prstClr val="black"/>
                                      </a:solidFill>
                                      <a:latin typeface="Cambria Math" panose="02040503050406030204" pitchFamily="18" charset="0"/>
                                    </a:rPr>
                                  </m:ctrlPr>
                                </m:accPr>
                                <m:e>
                                  <m:r>
                                    <a:rPr lang="en-US" altLang="zh-CN" sz="1000" b="1" i="1">
                                      <a:solidFill>
                                        <a:prstClr val="black"/>
                                      </a:solidFill>
                                      <a:latin typeface="Cambria Math" panose="02040503050406030204" pitchFamily="18" charset="0"/>
                                    </a:rPr>
                                    <m:t>𝑫</m:t>
                                  </m:r>
                                </m:e>
                              </m:acc>
                            </m:e>
                            <m:sub>
                              <m:r>
                                <a:rPr lang="en-US" altLang="zh-CN" sz="1000" i="1" smtClean="0">
                                  <a:solidFill>
                                    <a:prstClr val="black"/>
                                  </a:solidFill>
                                  <a:latin typeface="Cambria Math" panose="02040503050406030204" pitchFamily="18" charset="0"/>
                                </a:rPr>
                                <m:t>2</m:t>
                              </m:r>
                            </m:sub>
                          </m:sSub>
                        </m:oMath>
                      </m:oMathPara>
                    </a14:m>
                    <a:endParaRPr lang="zh-CN" altLang="en-US" sz="1000" dirty="0">
                      <a:solidFill>
                        <a:prstClr val="black"/>
                      </a:solidFill>
                      <a:latin typeface="等线" panose="020F0502020204030204"/>
                      <a:ea typeface="等线" panose="02010600030101010101" pitchFamily="2" charset="-122"/>
                    </a:endParaRPr>
                  </a:p>
                </p:txBody>
              </p:sp>
            </mc:Choice>
            <mc:Fallback xmlns="">
              <p:sp>
                <p:nvSpPr>
                  <p:cNvPr id="168" name="矩形 167">
                    <a:extLst>
                      <a:ext uri="{FF2B5EF4-FFF2-40B4-BE49-F238E27FC236}">
                        <a16:creationId xmlns:a16="http://schemas.microsoft.com/office/drawing/2014/main" id="{ADD9B125-C796-4D8B-9863-48549E4A7ACF}"/>
                      </a:ext>
                    </a:extLst>
                  </p:cNvPr>
                  <p:cNvSpPr>
                    <a:spLocks noRot="1" noChangeAspect="1" noMove="1" noResize="1" noEditPoints="1" noAdjustHandles="1" noChangeArrowheads="1" noChangeShapeType="1" noTextEdit="1"/>
                  </p:cNvSpPr>
                  <p:nvPr/>
                </p:nvSpPr>
                <p:spPr>
                  <a:xfrm>
                    <a:off x="3673405" y="4112358"/>
                    <a:ext cx="375937" cy="250390"/>
                  </a:xfrm>
                  <a:prstGeom prst="rect">
                    <a:avLst/>
                  </a:prstGeom>
                  <a:blipFill>
                    <a:blip r:embed="rId1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9" name="矩形 168">
                    <a:extLst>
                      <a:ext uri="{FF2B5EF4-FFF2-40B4-BE49-F238E27FC236}">
                        <a16:creationId xmlns:a16="http://schemas.microsoft.com/office/drawing/2014/main" id="{3B240F9D-5091-477D-8DDF-C1E979EE194D}"/>
                      </a:ext>
                    </a:extLst>
                  </p:cNvPr>
                  <p:cNvSpPr/>
                  <p:nvPr/>
                </p:nvSpPr>
                <p:spPr>
                  <a:xfrm>
                    <a:off x="4191510" y="4112358"/>
                    <a:ext cx="356701" cy="25039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altLang="zh-CN" sz="1000" b="1" i="1">
                                  <a:solidFill>
                                    <a:prstClr val="black"/>
                                  </a:solidFill>
                                  <a:latin typeface="Cambria Math" panose="02040503050406030204" pitchFamily="18" charset="0"/>
                                </a:rPr>
                              </m:ctrlPr>
                            </m:sSubPr>
                            <m:e>
                              <m:acc>
                                <m:accPr>
                                  <m:chr m:val="̂"/>
                                  <m:ctrlPr>
                                    <a:rPr lang="en-US" altLang="zh-CN" sz="1000" b="1" i="1">
                                      <a:solidFill>
                                        <a:prstClr val="black"/>
                                      </a:solidFill>
                                      <a:latin typeface="Cambria Math" panose="02040503050406030204" pitchFamily="18" charset="0"/>
                                    </a:rPr>
                                  </m:ctrlPr>
                                </m:accPr>
                                <m:e>
                                  <m:r>
                                    <a:rPr lang="en-US" altLang="zh-CN" sz="1000" b="1" i="1">
                                      <a:solidFill>
                                        <a:prstClr val="black"/>
                                      </a:solidFill>
                                      <a:latin typeface="Cambria Math" panose="02040503050406030204" pitchFamily="18" charset="0"/>
                                    </a:rPr>
                                    <m:t>𝑫</m:t>
                                  </m:r>
                                </m:e>
                              </m:acc>
                            </m:e>
                            <m:sub>
                              <m:r>
                                <a:rPr lang="en-US" altLang="zh-CN" sz="1000" i="1">
                                  <a:solidFill>
                                    <a:prstClr val="black"/>
                                  </a:solidFill>
                                  <a:latin typeface="Cambria Math" panose="02040503050406030204" pitchFamily="18" charset="0"/>
                                </a:rPr>
                                <m:t>𝑖</m:t>
                              </m:r>
                            </m:sub>
                          </m:sSub>
                        </m:oMath>
                      </m:oMathPara>
                    </a14:m>
                    <a:endParaRPr lang="zh-CN" altLang="en-US" sz="1000" dirty="0">
                      <a:solidFill>
                        <a:prstClr val="black"/>
                      </a:solidFill>
                      <a:latin typeface="等线" panose="020F0502020204030204"/>
                      <a:ea typeface="等线" panose="02010600030101010101" pitchFamily="2" charset="-122"/>
                    </a:endParaRPr>
                  </a:p>
                </p:txBody>
              </p:sp>
            </mc:Choice>
            <mc:Fallback xmlns="">
              <p:sp>
                <p:nvSpPr>
                  <p:cNvPr id="169" name="矩形 168">
                    <a:extLst>
                      <a:ext uri="{FF2B5EF4-FFF2-40B4-BE49-F238E27FC236}">
                        <a16:creationId xmlns:a16="http://schemas.microsoft.com/office/drawing/2014/main" id="{3B240F9D-5091-477D-8DDF-C1E979EE194D}"/>
                      </a:ext>
                    </a:extLst>
                  </p:cNvPr>
                  <p:cNvSpPr>
                    <a:spLocks noRot="1" noChangeAspect="1" noMove="1" noResize="1" noEditPoints="1" noAdjustHandles="1" noChangeArrowheads="1" noChangeShapeType="1" noTextEdit="1"/>
                  </p:cNvSpPr>
                  <p:nvPr/>
                </p:nvSpPr>
                <p:spPr>
                  <a:xfrm>
                    <a:off x="4191510" y="4112358"/>
                    <a:ext cx="356701" cy="250390"/>
                  </a:xfrm>
                  <a:prstGeom prst="rect">
                    <a:avLst/>
                  </a:prstGeom>
                  <a:blipFill>
                    <a:blip r:embed="rId17"/>
                    <a:stretch>
                      <a:fillRect/>
                    </a:stretch>
                  </a:blipFill>
                </p:spPr>
                <p:txBody>
                  <a:bodyPr/>
                  <a:lstStyle/>
                  <a:p>
                    <a:r>
                      <a:rPr lang="zh-CN" altLang="en-US">
                        <a:noFill/>
                      </a:rPr>
                      <a:t> </a:t>
                    </a:r>
                  </a:p>
                </p:txBody>
              </p:sp>
            </mc:Fallback>
          </mc:AlternateContent>
          <p:cxnSp>
            <p:nvCxnSpPr>
              <p:cNvPr id="185" name="直接箭头连接符 184">
                <a:extLst>
                  <a:ext uri="{FF2B5EF4-FFF2-40B4-BE49-F238E27FC236}">
                    <a16:creationId xmlns:a16="http://schemas.microsoft.com/office/drawing/2014/main" id="{FE72C8B7-A41A-4D36-B361-113ECCD6C038}"/>
                  </a:ext>
                </a:extLst>
              </p:cNvPr>
              <p:cNvCxnSpPr>
                <a:cxnSpLocks/>
              </p:cNvCxnSpPr>
              <p:nvPr/>
            </p:nvCxnSpPr>
            <p:spPr>
              <a:xfrm flipH="1" flipV="1">
                <a:off x="3582545" y="3964468"/>
                <a:ext cx="287335" cy="619170"/>
              </a:xfrm>
              <a:prstGeom prst="straightConnector1">
                <a:avLst/>
              </a:prstGeom>
              <a:noFill/>
              <a:ln w="15875" cap="rnd" cmpd="sng" algn="ctr">
                <a:solidFill>
                  <a:srgbClr val="85BE46"/>
                </a:solidFill>
                <a:prstDash val="sysDash"/>
                <a:miter lim="800000"/>
                <a:tailEnd type="none"/>
              </a:ln>
              <a:effectLst/>
            </p:spPr>
          </p:cxnSp>
          <p:sp>
            <p:nvSpPr>
              <p:cNvPr id="186" name="矩形: 圆角 185">
                <a:extLst>
                  <a:ext uri="{FF2B5EF4-FFF2-40B4-BE49-F238E27FC236}">
                    <a16:creationId xmlns:a16="http://schemas.microsoft.com/office/drawing/2014/main" id="{9279DF2E-F3D2-4B0A-BEF5-92C1B4FF9387}"/>
                  </a:ext>
                </a:extLst>
              </p:cNvPr>
              <p:cNvSpPr/>
              <p:nvPr/>
            </p:nvSpPr>
            <p:spPr>
              <a:xfrm>
                <a:off x="3113816" y="4132965"/>
                <a:ext cx="1365134" cy="211607"/>
              </a:xfrm>
              <a:prstGeom prst="roundRect">
                <a:avLst>
                  <a:gd name="adj" fmla="val 50000"/>
                </a:avLst>
              </a:prstGeom>
              <a:noFill/>
              <a:ln w="12700" cap="flat" cmpd="sng" algn="ctr">
                <a:solidFill>
                  <a:sysClr val="windowText" lastClr="000000">
                    <a:lumMod val="75000"/>
                    <a:lumOff val="25000"/>
                  </a:sysClr>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grpSp>
        <p:nvGrpSpPr>
          <p:cNvPr id="191" name="组合 190">
            <a:extLst>
              <a:ext uri="{FF2B5EF4-FFF2-40B4-BE49-F238E27FC236}">
                <a16:creationId xmlns:a16="http://schemas.microsoft.com/office/drawing/2014/main" id="{177E0B7A-4B81-484F-B8AB-8FDD2637EE69}"/>
              </a:ext>
            </a:extLst>
          </p:cNvPr>
          <p:cNvGrpSpPr/>
          <p:nvPr/>
        </p:nvGrpSpPr>
        <p:grpSpPr>
          <a:xfrm>
            <a:off x="1798652" y="4752502"/>
            <a:ext cx="3117471" cy="961327"/>
            <a:chOff x="1669561" y="4514422"/>
            <a:chExt cx="3117471" cy="961327"/>
          </a:xfrm>
        </p:grpSpPr>
        <p:grpSp>
          <p:nvGrpSpPr>
            <p:cNvPr id="105" name="组合 104">
              <a:extLst>
                <a:ext uri="{FF2B5EF4-FFF2-40B4-BE49-F238E27FC236}">
                  <a16:creationId xmlns:a16="http://schemas.microsoft.com/office/drawing/2014/main" id="{98FD7195-665E-4B9B-95FB-C65DE5560189}"/>
                </a:ext>
              </a:extLst>
            </p:cNvPr>
            <p:cNvGrpSpPr/>
            <p:nvPr/>
          </p:nvGrpSpPr>
          <p:grpSpPr>
            <a:xfrm>
              <a:off x="2611376" y="4709525"/>
              <a:ext cx="719259" cy="516958"/>
              <a:chOff x="2886578" y="2303898"/>
              <a:chExt cx="703220" cy="505430"/>
            </a:xfrm>
          </p:grpSpPr>
          <p:sp>
            <p:nvSpPr>
              <p:cNvPr id="106" name="流程图: 手动操作 105">
                <a:extLst>
                  <a:ext uri="{FF2B5EF4-FFF2-40B4-BE49-F238E27FC236}">
                    <a16:creationId xmlns:a16="http://schemas.microsoft.com/office/drawing/2014/main" id="{B1814973-91F3-4E44-85AE-4EA033D1A38D}"/>
                  </a:ext>
                </a:extLst>
              </p:cNvPr>
              <p:cNvSpPr/>
              <p:nvPr/>
            </p:nvSpPr>
            <p:spPr>
              <a:xfrm rot="16200000">
                <a:off x="2764911" y="2425565"/>
                <a:ext cx="505428" cy="262094"/>
              </a:xfrm>
              <a:prstGeom prst="flowChartManualOperation">
                <a:avLst/>
              </a:prstGeom>
              <a:solidFill>
                <a:srgbClr val="ED7D31">
                  <a:lumMod val="20000"/>
                  <a:lumOff val="80000"/>
                </a:srgbClr>
              </a:solidFill>
              <a:ln w="1905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7" name="流程图: 手动操作 106">
                <a:extLst>
                  <a:ext uri="{FF2B5EF4-FFF2-40B4-BE49-F238E27FC236}">
                    <a16:creationId xmlns:a16="http://schemas.microsoft.com/office/drawing/2014/main" id="{6AFB8539-4699-4C00-828B-60E8F002801C}"/>
                  </a:ext>
                </a:extLst>
              </p:cNvPr>
              <p:cNvSpPr/>
              <p:nvPr/>
            </p:nvSpPr>
            <p:spPr>
              <a:xfrm rot="5400000">
                <a:off x="3206037" y="2425567"/>
                <a:ext cx="505428" cy="262094"/>
              </a:xfrm>
              <a:prstGeom prst="flowChartManualOperation">
                <a:avLst/>
              </a:prstGeom>
              <a:solidFill>
                <a:srgbClr val="70AD47">
                  <a:lumMod val="20000"/>
                  <a:lumOff val="80000"/>
                </a:srgbClr>
              </a:solidFill>
              <a:ln w="1905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8" name="矩形 107">
                <a:extLst>
                  <a:ext uri="{FF2B5EF4-FFF2-40B4-BE49-F238E27FC236}">
                    <a16:creationId xmlns:a16="http://schemas.microsoft.com/office/drawing/2014/main" id="{7A726559-42D2-4BF5-8E98-7B6237786EC6}"/>
                  </a:ext>
                </a:extLst>
              </p:cNvPr>
              <p:cNvSpPr/>
              <p:nvPr/>
            </p:nvSpPr>
            <p:spPr>
              <a:xfrm>
                <a:off x="3202839" y="2415326"/>
                <a:ext cx="72972" cy="282569"/>
              </a:xfrm>
              <a:prstGeom prst="rect">
                <a:avLst/>
              </a:prstGeom>
              <a:solidFill>
                <a:srgbClr val="5B9BD5">
                  <a:lumMod val="20000"/>
                  <a:lumOff val="80000"/>
                </a:srgbClr>
              </a:solidFill>
              <a:ln w="1905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cxnSp>
          <p:nvCxnSpPr>
            <p:cNvPr id="144" name="直接箭头连接符 143">
              <a:extLst>
                <a:ext uri="{FF2B5EF4-FFF2-40B4-BE49-F238E27FC236}">
                  <a16:creationId xmlns:a16="http://schemas.microsoft.com/office/drawing/2014/main" id="{40D8B531-9584-471F-B5B1-40605B7EABB1}"/>
                </a:ext>
              </a:extLst>
            </p:cNvPr>
            <p:cNvCxnSpPr>
              <a:cxnSpLocks/>
            </p:cNvCxnSpPr>
            <p:nvPr/>
          </p:nvCxnSpPr>
          <p:spPr>
            <a:xfrm>
              <a:off x="1669561" y="4766838"/>
              <a:ext cx="891689" cy="0"/>
            </a:xfrm>
            <a:prstGeom prst="straightConnector1">
              <a:avLst/>
            </a:prstGeom>
            <a:noFill/>
            <a:ln w="19050" cap="flat" cmpd="sng" algn="ctr">
              <a:solidFill>
                <a:srgbClr val="ED7D31">
                  <a:lumMod val="60000"/>
                  <a:lumOff val="40000"/>
                </a:srgbClr>
              </a:solidFill>
              <a:prstDash val="solid"/>
              <a:miter lim="800000"/>
              <a:tailEnd type="triangle"/>
            </a:ln>
            <a:effectLst/>
          </p:spPr>
        </p:cxnSp>
        <p:cxnSp>
          <p:nvCxnSpPr>
            <p:cNvPr id="145" name="直接箭头连接符 144">
              <a:extLst>
                <a:ext uri="{FF2B5EF4-FFF2-40B4-BE49-F238E27FC236}">
                  <a16:creationId xmlns:a16="http://schemas.microsoft.com/office/drawing/2014/main" id="{33E2BF38-DEC3-44ED-B5A4-0E2791A48CA5}"/>
                </a:ext>
              </a:extLst>
            </p:cNvPr>
            <p:cNvCxnSpPr>
              <a:cxnSpLocks/>
            </p:cNvCxnSpPr>
            <p:nvPr/>
          </p:nvCxnSpPr>
          <p:spPr>
            <a:xfrm>
              <a:off x="1934717" y="5131892"/>
              <a:ext cx="626533" cy="0"/>
            </a:xfrm>
            <a:prstGeom prst="straightConnector1">
              <a:avLst/>
            </a:prstGeom>
            <a:noFill/>
            <a:ln w="19050" cap="flat" cmpd="sng" algn="ctr">
              <a:solidFill>
                <a:sysClr val="windowText" lastClr="000000">
                  <a:lumMod val="75000"/>
                  <a:lumOff val="25000"/>
                </a:sysClr>
              </a:solidFill>
              <a:prstDash val="solid"/>
              <a:miter lim="800000"/>
              <a:tailEnd type="triangle"/>
            </a:ln>
            <a:effectLst/>
          </p:spPr>
        </p:cxnSp>
        <p:sp>
          <p:nvSpPr>
            <p:cNvPr id="146" name="矩形 145">
              <a:extLst>
                <a:ext uri="{FF2B5EF4-FFF2-40B4-BE49-F238E27FC236}">
                  <a16:creationId xmlns:a16="http://schemas.microsoft.com/office/drawing/2014/main" id="{64E95C98-0F33-4366-B61C-5590CD508761}"/>
                </a:ext>
              </a:extLst>
            </p:cNvPr>
            <p:cNvSpPr/>
            <p:nvPr/>
          </p:nvSpPr>
          <p:spPr>
            <a:xfrm>
              <a:off x="3731500" y="5214139"/>
              <a:ext cx="1055532" cy="261610"/>
            </a:xfrm>
            <a:prstGeom prst="rect">
              <a:avLst/>
            </a:prstGeom>
          </p:spPr>
          <p:txBody>
            <a:bodyPr wrap="square">
              <a:spAutoFit/>
            </a:bodyPr>
            <a:lstStyle/>
            <a:p>
              <a:pPr algn="ctr" defTabSz="457200" fontAlgn="auto">
                <a:spcBef>
                  <a:spcPts val="0"/>
                </a:spcBef>
                <a:spcAft>
                  <a:spcPts val="0"/>
                </a:spcAft>
              </a:pPr>
              <a:r>
                <a:rPr lang="en-US" altLang="zh-CN" sz="1100" dirty="0">
                  <a:solidFill>
                    <a:prstClr val="black"/>
                  </a:solidFill>
                  <a:latin typeface="Calibri" panose="020F0502020204030204"/>
                  <a:ea typeface="等线" panose="02010600030101010101" pitchFamily="2" charset="-122"/>
                </a:rPr>
                <a:t>Depth Map</a:t>
              </a:r>
              <a:endParaRPr lang="zh-CN" altLang="en-US" sz="1100" dirty="0">
                <a:solidFill>
                  <a:prstClr val="black"/>
                </a:solidFill>
                <a:latin typeface="Calibri" panose="020F0502020204030204"/>
                <a:ea typeface="等线" panose="02010600030101010101" pitchFamily="2" charset="-122"/>
              </a:endParaRPr>
            </a:p>
          </p:txBody>
        </p:sp>
        <p:cxnSp>
          <p:nvCxnSpPr>
            <p:cNvPr id="152" name="直接箭头连接符 151">
              <a:extLst>
                <a:ext uri="{FF2B5EF4-FFF2-40B4-BE49-F238E27FC236}">
                  <a16:creationId xmlns:a16="http://schemas.microsoft.com/office/drawing/2014/main" id="{8FED983E-2FDD-434B-B829-706166D01A91}"/>
                </a:ext>
              </a:extLst>
            </p:cNvPr>
            <p:cNvCxnSpPr>
              <a:cxnSpLocks/>
            </p:cNvCxnSpPr>
            <p:nvPr/>
          </p:nvCxnSpPr>
          <p:spPr>
            <a:xfrm>
              <a:off x="3382115" y="4977367"/>
              <a:ext cx="399681" cy="0"/>
            </a:xfrm>
            <a:prstGeom prst="straightConnector1">
              <a:avLst/>
            </a:prstGeom>
            <a:noFill/>
            <a:ln w="19050" cap="flat" cmpd="sng" algn="ctr">
              <a:solidFill>
                <a:sysClr val="windowText" lastClr="000000">
                  <a:lumMod val="75000"/>
                  <a:lumOff val="25000"/>
                </a:sysClr>
              </a:solidFill>
              <a:prstDash val="solid"/>
              <a:miter lim="800000"/>
              <a:tailEnd type="triangle"/>
            </a:ln>
            <a:effectLst/>
          </p:spPr>
        </p:cxnSp>
        <p:pic>
          <p:nvPicPr>
            <p:cNvPr id="183" name="图片 182">
              <a:extLst>
                <a:ext uri="{FF2B5EF4-FFF2-40B4-BE49-F238E27FC236}">
                  <a16:creationId xmlns:a16="http://schemas.microsoft.com/office/drawing/2014/main" id="{871A11F5-0EAC-4FE7-8925-F62A2CD65BAB}"/>
                </a:ext>
              </a:extLst>
            </p:cNvPr>
            <p:cNvPicPr>
              <a:picLocks noChangeAspect="1"/>
            </p:cNvPicPr>
            <p:nvPr/>
          </p:nvPicPr>
          <p:blipFill rotWithShape="1">
            <a:blip r:embed="rId18" cstate="print">
              <a:grayscl/>
              <a:extLst>
                <a:ext uri="{28A0092B-C50C-407E-A947-70E740481C1C}">
                  <a14:useLocalDpi xmlns:a14="http://schemas.microsoft.com/office/drawing/2010/main" val="0"/>
                </a:ext>
              </a:extLst>
            </a:blip>
            <a:srcRect l="289" r="25673" b="23077"/>
            <a:stretch/>
          </p:blipFill>
          <p:spPr>
            <a:xfrm>
              <a:off x="3501309" y="4514422"/>
              <a:ext cx="540000" cy="308571"/>
            </a:xfrm>
            <a:prstGeom prst="rect">
              <a:avLst/>
            </a:prstGeom>
            <a:ln w="12700">
              <a:solidFill>
                <a:srgbClr val="70AD47"/>
              </a:solidFill>
              <a:prstDash val="sysDash"/>
            </a:ln>
          </p:spPr>
        </p:pic>
        <p:pic>
          <p:nvPicPr>
            <p:cNvPr id="184" name="图片 183">
              <a:extLst>
                <a:ext uri="{FF2B5EF4-FFF2-40B4-BE49-F238E27FC236}">
                  <a16:creationId xmlns:a16="http://schemas.microsoft.com/office/drawing/2014/main" id="{10A03244-6863-415F-967D-A5113F3C6308}"/>
                </a:ext>
              </a:extLst>
            </p:cNvPr>
            <p:cNvPicPr>
              <a:picLocks noChangeAspect="1"/>
            </p:cNvPicPr>
            <p:nvPr/>
          </p:nvPicPr>
          <p:blipFill rotWithShape="1">
            <a:blip r:embed="rId18" cstate="print">
              <a:grayscl/>
              <a:extLst>
                <a:ext uri="{28A0092B-C50C-407E-A947-70E740481C1C}">
                  <a14:useLocalDpi xmlns:a14="http://schemas.microsoft.com/office/drawing/2010/main" val="0"/>
                </a:ext>
              </a:extLst>
            </a:blip>
            <a:srcRect l="12981" t="7692" r="12981" b="15385"/>
            <a:stretch/>
          </p:blipFill>
          <p:spPr>
            <a:xfrm>
              <a:off x="3647356" y="4599879"/>
              <a:ext cx="540000" cy="308571"/>
            </a:xfrm>
            <a:prstGeom prst="rect">
              <a:avLst/>
            </a:prstGeom>
            <a:ln w="12700">
              <a:solidFill>
                <a:srgbClr val="70AD47"/>
              </a:solidFill>
              <a:prstDash val="sysDash"/>
            </a:ln>
          </p:spPr>
        </p:pic>
        <p:pic>
          <p:nvPicPr>
            <p:cNvPr id="187" name="图片 186">
              <a:extLst>
                <a:ext uri="{FF2B5EF4-FFF2-40B4-BE49-F238E27FC236}">
                  <a16:creationId xmlns:a16="http://schemas.microsoft.com/office/drawing/2014/main" id="{74D1F38C-D51C-4FDB-B30E-289E0A316897}"/>
                </a:ext>
              </a:extLst>
            </p:cNvPr>
            <p:cNvPicPr>
              <a:picLocks noChangeAspect="1"/>
            </p:cNvPicPr>
            <p:nvPr/>
          </p:nvPicPr>
          <p:blipFill rotWithShape="1">
            <a:blip r:embed="rId19" cstate="print">
              <a:grayscl/>
              <a:extLst>
                <a:ext uri="{28A0092B-C50C-407E-A947-70E740481C1C}">
                  <a14:useLocalDpi xmlns:a14="http://schemas.microsoft.com/office/drawing/2010/main" val="0"/>
                </a:ext>
              </a:extLst>
            </a:blip>
            <a:srcRect l="23105" t="17673" r="2858" b="5402"/>
            <a:stretch/>
          </p:blipFill>
          <p:spPr>
            <a:xfrm>
              <a:off x="3850335" y="4795376"/>
              <a:ext cx="789827" cy="451344"/>
            </a:xfrm>
            <a:prstGeom prst="rect">
              <a:avLst/>
            </a:prstGeom>
            <a:ln w="12700">
              <a:solidFill>
                <a:srgbClr val="70AD47"/>
              </a:solidFill>
              <a:prstDash val="solid"/>
            </a:ln>
          </p:spPr>
        </p:pic>
      </p:grpSp>
      <p:grpSp>
        <p:nvGrpSpPr>
          <p:cNvPr id="190" name="组合 189">
            <a:extLst>
              <a:ext uri="{FF2B5EF4-FFF2-40B4-BE49-F238E27FC236}">
                <a16:creationId xmlns:a16="http://schemas.microsoft.com/office/drawing/2014/main" id="{D652C871-3F52-495C-8ACE-66AE435DD48C}"/>
              </a:ext>
            </a:extLst>
          </p:cNvPr>
          <p:cNvGrpSpPr/>
          <p:nvPr/>
        </p:nvGrpSpPr>
        <p:grpSpPr>
          <a:xfrm>
            <a:off x="714034" y="2497147"/>
            <a:ext cx="1569358" cy="3276268"/>
            <a:chOff x="584943" y="2259067"/>
            <a:chExt cx="1569358" cy="3276268"/>
          </a:xfrm>
        </p:grpSpPr>
        <p:sp>
          <p:nvSpPr>
            <p:cNvPr id="109" name="矩形: 圆角 108">
              <a:extLst>
                <a:ext uri="{FF2B5EF4-FFF2-40B4-BE49-F238E27FC236}">
                  <a16:creationId xmlns:a16="http://schemas.microsoft.com/office/drawing/2014/main" id="{B3DABDD6-E196-4A5A-8A9E-58F0DEF3C776}"/>
                </a:ext>
              </a:extLst>
            </p:cNvPr>
            <p:cNvSpPr/>
            <p:nvPr/>
          </p:nvSpPr>
          <p:spPr>
            <a:xfrm>
              <a:off x="696467" y="2270866"/>
              <a:ext cx="1352970" cy="3245358"/>
            </a:xfrm>
            <a:prstGeom prst="roundRect">
              <a:avLst>
                <a:gd name="adj" fmla="val 4450"/>
              </a:avLst>
            </a:prstGeom>
            <a:noFill/>
            <a:ln w="19050" cap="flat" cmpd="sng" algn="ctr">
              <a:solidFill>
                <a:sysClr val="windowText" lastClr="000000">
                  <a:lumMod val="75000"/>
                  <a:lumOff val="25000"/>
                </a:sysClr>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SG" altLang="en-US" sz="1800" b="0" i="0" u="none" strike="noStrike" kern="0" cap="none" spc="0" normalizeH="0" baseline="0" noProof="0">
                <a:ln>
                  <a:noFill/>
                </a:ln>
                <a:solidFill>
                  <a:prstClr val="black">
                    <a:lumMod val="75000"/>
                    <a:lumOff val="25000"/>
                  </a:prstClr>
                </a:solidFill>
                <a:effectLst/>
                <a:uLnTx/>
                <a:uFillTx/>
                <a:latin typeface="等线" panose="020F0502020204030204"/>
                <a:ea typeface="等线" panose="02010600030101010101" pitchFamily="2" charset="-122"/>
                <a:cs typeface="+mn-cs"/>
              </a:endParaRPr>
            </a:p>
          </p:txBody>
        </p:sp>
        <p:sp>
          <p:nvSpPr>
            <p:cNvPr id="110" name="矩形 109">
              <a:extLst>
                <a:ext uri="{FF2B5EF4-FFF2-40B4-BE49-F238E27FC236}">
                  <a16:creationId xmlns:a16="http://schemas.microsoft.com/office/drawing/2014/main" id="{4AE45E8F-DA1F-4BB1-B6B1-EE7923749AB3}"/>
                </a:ext>
              </a:extLst>
            </p:cNvPr>
            <p:cNvSpPr/>
            <p:nvPr/>
          </p:nvSpPr>
          <p:spPr>
            <a:xfrm>
              <a:off x="584943" y="2259067"/>
              <a:ext cx="1569358" cy="261610"/>
            </a:xfrm>
            <a:prstGeom prst="rect">
              <a:avLst/>
            </a:prstGeom>
          </p:spPr>
          <p:txBody>
            <a:bodyPr wrap="square">
              <a:spAutoFit/>
            </a:bodyPr>
            <a:lstStyle/>
            <a:p>
              <a:pPr algn="ctr" defTabSz="457200" fontAlgn="auto">
                <a:spcBef>
                  <a:spcPts val="0"/>
                </a:spcBef>
                <a:spcAft>
                  <a:spcPts val="0"/>
                </a:spcAft>
              </a:pPr>
              <a:r>
                <a:rPr lang="en-US" altLang="zh-CN" sz="1100" b="1" dirty="0">
                  <a:solidFill>
                    <a:prstClr val="black"/>
                  </a:solidFill>
                  <a:latin typeface="等线" panose="020F0502020204030204"/>
                  <a:ea typeface="等线" panose="02010600030101010101" pitchFamily="2" charset="-122"/>
                </a:rPr>
                <a:t>Consecutive Frames</a:t>
              </a:r>
              <a:endParaRPr lang="zh-CN" altLang="en-US" sz="1100" b="1" dirty="0">
                <a:solidFill>
                  <a:prstClr val="black"/>
                </a:solidFill>
                <a:latin typeface="等线" panose="020F0502020204030204"/>
                <a:ea typeface="等线" panose="02010600030101010101" pitchFamily="2" charset="-122"/>
              </a:endParaRPr>
            </a:p>
          </p:txBody>
        </p:sp>
        <mc:AlternateContent xmlns:mc="http://schemas.openxmlformats.org/markup-compatibility/2006" xmlns:a14="http://schemas.microsoft.com/office/drawing/2010/main">
          <mc:Choice Requires="a14">
            <p:sp>
              <p:nvSpPr>
                <p:cNvPr id="147" name="矩形 146">
                  <a:extLst>
                    <a:ext uri="{FF2B5EF4-FFF2-40B4-BE49-F238E27FC236}">
                      <a16:creationId xmlns:a16="http://schemas.microsoft.com/office/drawing/2014/main" id="{48DB7210-327B-4045-BDB3-55D8D8B5EB3C}"/>
                    </a:ext>
                  </a:extLst>
                </p:cNvPr>
                <p:cNvSpPr/>
                <p:nvPr/>
              </p:nvSpPr>
              <p:spPr>
                <a:xfrm>
                  <a:off x="854646" y="3205209"/>
                  <a:ext cx="1079059" cy="261610"/>
                </a:xfrm>
                <a:prstGeom prst="rect">
                  <a:avLst/>
                </a:prstGeom>
              </p:spPr>
              <p:txBody>
                <a:bodyPr wrap="square">
                  <a:spAutoFit/>
                </a:bodyPr>
                <a:lstStyle/>
                <a:p>
                  <a:pPr algn="ctr" defTabSz="457200" fontAlgn="auto">
                    <a:spcBef>
                      <a:spcPts val="0"/>
                    </a:spcBef>
                    <a:spcAft>
                      <a:spcPts val="0"/>
                    </a:spcAft>
                  </a:pPr>
                  <a:r>
                    <a:rPr lang="en-US" altLang="zh-CN" sz="1100" dirty="0">
                      <a:solidFill>
                        <a:prstClr val="black"/>
                      </a:solidFill>
                      <a:latin typeface="Calibri" panose="020F0502020204030204"/>
                      <a:ea typeface="等线" panose="02010600030101010101" pitchFamily="2" charset="-122"/>
                    </a:rPr>
                    <a:t>Frame </a:t>
                  </a:r>
                  <a14:m>
                    <m:oMath xmlns:m="http://schemas.openxmlformats.org/officeDocument/2006/math">
                      <m:r>
                        <a:rPr lang="en-US" altLang="zh-CN" sz="1100" i="1">
                          <a:solidFill>
                            <a:prstClr val="black"/>
                          </a:solidFill>
                          <a:latin typeface="Cambria Math" panose="02040503050406030204" pitchFamily="18" charset="0"/>
                        </a:rPr>
                        <m:t>1</m:t>
                      </m:r>
                    </m:oMath>
                  </a14:m>
                  <a:endParaRPr lang="zh-SG" altLang="en-US" sz="1100" i="1" dirty="0">
                    <a:solidFill>
                      <a:prstClr val="black"/>
                    </a:solidFill>
                    <a:latin typeface="Cambria Math" panose="02040503050406030204" pitchFamily="18" charset="0"/>
                    <a:ea typeface="等线" panose="02010600030101010101" pitchFamily="2" charset="-122"/>
                  </a:endParaRPr>
                </a:p>
              </p:txBody>
            </p:sp>
          </mc:Choice>
          <mc:Fallback xmlns="">
            <p:sp>
              <p:nvSpPr>
                <p:cNvPr id="147" name="矩形 146">
                  <a:extLst>
                    <a:ext uri="{FF2B5EF4-FFF2-40B4-BE49-F238E27FC236}">
                      <a16:creationId xmlns:a16="http://schemas.microsoft.com/office/drawing/2014/main" id="{48DB7210-327B-4045-BDB3-55D8D8B5EB3C}"/>
                    </a:ext>
                  </a:extLst>
                </p:cNvPr>
                <p:cNvSpPr>
                  <a:spLocks noRot="1" noChangeAspect="1" noMove="1" noResize="1" noEditPoints="1" noAdjustHandles="1" noChangeArrowheads="1" noChangeShapeType="1" noTextEdit="1"/>
                </p:cNvSpPr>
                <p:nvPr/>
              </p:nvSpPr>
              <p:spPr>
                <a:xfrm>
                  <a:off x="854646" y="3205209"/>
                  <a:ext cx="1079059" cy="261610"/>
                </a:xfrm>
                <a:prstGeom prst="rect">
                  <a:avLst/>
                </a:prstGeom>
                <a:blipFill>
                  <a:blip r:embed="rId20"/>
                  <a:stretch>
                    <a:fillRect b="-16279"/>
                  </a:stretch>
                </a:blipFill>
              </p:spPr>
              <p:txBody>
                <a:bodyPr/>
                <a:lstStyle/>
                <a:p>
                  <a:r>
                    <a:rPr lang="zh-CN" altLang="en-US">
                      <a:noFill/>
                    </a:rPr>
                    <a:t> </a:t>
                  </a:r>
                </a:p>
              </p:txBody>
            </p:sp>
          </mc:Fallback>
        </mc:AlternateContent>
        <p:sp>
          <p:nvSpPr>
            <p:cNvPr id="161" name="文本框 160">
              <a:extLst>
                <a:ext uri="{FF2B5EF4-FFF2-40B4-BE49-F238E27FC236}">
                  <a16:creationId xmlns:a16="http://schemas.microsoft.com/office/drawing/2014/main" id="{28542380-8900-446A-8E4A-C6AA4F78AF61}"/>
                </a:ext>
              </a:extLst>
            </p:cNvPr>
            <p:cNvSpPr txBox="1"/>
            <p:nvPr/>
          </p:nvSpPr>
          <p:spPr>
            <a:xfrm rot="5400000">
              <a:off x="1167712" y="4201624"/>
              <a:ext cx="394390" cy="461665"/>
            </a:xfrm>
            <a:prstGeom prst="rect">
              <a:avLst/>
            </a:prstGeom>
            <a:noFill/>
          </p:spPr>
          <p:txBody>
            <a:bodyPr wrap="square" rtlCol="0">
              <a:spAutoFit/>
            </a:bodyPr>
            <a:lstStyle/>
            <a:p>
              <a:pPr fontAlgn="auto">
                <a:spcBef>
                  <a:spcPts val="0"/>
                </a:spcBef>
                <a:spcAft>
                  <a:spcPts val="0"/>
                </a:spcAft>
              </a:pPr>
              <a:r>
                <a:rPr lang="en-US" altLang="zh-CN" sz="2400" b="1" dirty="0">
                  <a:solidFill>
                    <a:prstClr val="black">
                      <a:lumMod val="75000"/>
                      <a:lumOff val="25000"/>
                    </a:prstClr>
                  </a:solidFill>
                  <a:latin typeface="等线" panose="020F0502020204030204"/>
                  <a:ea typeface="等线" panose="02010600030101010101" pitchFamily="2" charset="-122"/>
                </a:rPr>
                <a:t>…</a:t>
              </a:r>
              <a:endParaRPr lang="zh-CN" altLang="en-US" sz="2400" b="1" dirty="0">
                <a:solidFill>
                  <a:prstClr val="black">
                    <a:lumMod val="75000"/>
                    <a:lumOff val="25000"/>
                  </a:prstClr>
                </a:solidFill>
                <a:latin typeface="等线" panose="020F0502020204030204"/>
                <a:ea typeface="等线" panose="02010600030101010101" pitchFamily="2" charset="-122"/>
              </a:endParaRPr>
            </a:p>
          </p:txBody>
        </p:sp>
        <p:pic>
          <p:nvPicPr>
            <p:cNvPr id="177" name="图片 176">
              <a:extLst>
                <a:ext uri="{FF2B5EF4-FFF2-40B4-BE49-F238E27FC236}">
                  <a16:creationId xmlns:a16="http://schemas.microsoft.com/office/drawing/2014/main" id="{69B557D6-8F85-4850-BA1F-36E67A4A8E32}"/>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288" r="25673" b="23078"/>
            <a:stretch/>
          </p:blipFill>
          <p:spPr>
            <a:xfrm>
              <a:off x="790073" y="2575361"/>
              <a:ext cx="882000" cy="504000"/>
            </a:xfrm>
            <a:prstGeom prst="rect">
              <a:avLst/>
            </a:prstGeom>
            <a:ln w="12700">
              <a:solidFill>
                <a:srgbClr val="F4B183"/>
              </a:solidFill>
              <a:prstDash val="solid"/>
            </a:ln>
          </p:spPr>
        </p:pic>
        <p:pic>
          <p:nvPicPr>
            <p:cNvPr id="178" name="图片 177">
              <a:extLst>
                <a:ext uri="{FF2B5EF4-FFF2-40B4-BE49-F238E27FC236}">
                  <a16:creationId xmlns:a16="http://schemas.microsoft.com/office/drawing/2014/main" id="{AD5BA584-C503-44DA-93C7-711CEFE59FCF}"/>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8750" t="6044" r="17211" b="17034"/>
            <a:stretch/>
          </p:blipFill>
          <p:spPr>
            <a:xfrm>
              <a:off x="800462" y="3464659"/>
              <a:ext cx="882000" cy="504000"/>
            </a:xfrm>
            <a:prstGeom prst="rect">
              <a:avLst/>
            </a:prstGeom>
            <a:ln w="12700">
              <a:solidFill>
                <a:srgbClr val="F4B183"/>
              </a:solidFill>
              <a:prstDash val="solid"/>
            </a:ln>
          </p:spPr>
        </p:pic>
        <p:pic>
          <p:nvPicPr>
            <p:cNvPr id="179" name="图片 178">
              <a:extLst>
                <a:ext uri="{FF2B5EF4-FFF2-40B4-BE49-F238E27FC236}">
                  <a16:creationId xmlns:a16="http://schemas.microsoft.com/office/drawing/2014/main" id="{CE9D7B22-1E38-43C4-8FBF-FAC4D29A2D34}"/>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12981" t="11539" r="12981" b="11539"/>
            <a:stretch/>
          </p:blipFill>
          <p:spPr>
            <a:xfrm>
              <a:off x="785092" y="4657540"/>
              <a:ext cx="882000" cy="504000"/>
            </a:xfrm>
            <a:prstGeom prst="rect">
              <a:avLst/>
            </a:prstGeom>
            <a:ln w="12700">
              <a:solidFill>
                <a:srgbClr val="F4B183"/>
              </a:solidFill>
              <a:prstDash val="solid"/>
            </a:ln>
          </p:spPr>
        </p:pic>
        <p:pic>
          <p:nvPicPr>
            <p:cNvPr id="180" name="图片 179">
              <a:extLst>
                <a:ext uri="{FF2B5EF4-FFF2-40B4-BE49-F238E27FC236}">
                  <a16:creationId xmlns:a16="http://schemas.microsoft.com/office/drawing/2014/main" id="{E74FACA8-56DD-4796-89ED-C61A25C4A75C}"/>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2817" t="2541" r="26910" b="24445"/>
            <a:stretch/>
          </p:blipFill>
          <p:spPr>
            <a:xfrm>
              <a:off x="1071342" y="2735849"/>
              <a:ext cx="882000" cy="504000"/>
            </a:xfrm>
            <a:prstGeom prst="rect">
              <a:avLst/>
            </a:prstGeom>
            <a:ln w="12700">
              <a:solidFill>
                <a:srgbClr val="E7E6E6">
                  <a:lumMod val="90000"/>
                </a:srgbClr>
              </a:solidFill>
              <a:prstDash val="solid"/>
            </a:ln>
          </p:spPr>
        </p:pic>
        <p:pic>
          <p:nvPicPr>
            <p:cNvPr id="181" name="图片 180">
              <a:extLst>
                <a:ext uri="{FF2B5EF4-FFF2-40B4-BE49-F238E27FC236}">
                  <a16:creationId xmlns:a16="http://schemas.microsoft.com/office/drawing/2014/main" id="{79E6E0BB-E0F9-4872-AEB6-B62A464A8309}"/>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10848" t="8278" r="18878" b="18708"/>
            <a:stretch/>
          </p:blipFill>
          <p:spPr>
            <a:xfrm>
              <a:off x="1071342" y="3625147"/>
              <a:ext cx="882000" cy="504000"/>
            </a:xfrm>
            <a:prstGeom prst="rect">
              <a:avLst/>
            </a:prstGeom>
            <a:ln w="12700">
              <a:solidFill>
                <a:srgbClr val="E7E6E6">
                  <a:lumMod val="90000"/>
                </a:srgbClr>
              </a:solidFill>
              <a:prstDash val="solid"/>
            </a:ln>
          </p:spPr>
        </p:pic>
        <p:pic>
          <p:nvPicPr>
            <p:cNvPr id="182" name="图片 181">
              <a:extLst>
                <a:ext uri="{FF2B5EF4-FFF2-40B4-BE49-F238E27FC236}">
                  <a16:creationId xmlns:a16="http://schemas.microsoft.com/office/drawing/2014/main" id="{69544FF4-A3B1-44C8-B928-1495D6800BAD}"/>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20599" t="18708" r="9126" b="8278"/>
            <a:stretch/>
          </p:blipFill>
          <p:spPr>
            <a:xfrm>
              <a:off x="1045583" y="4818028"/>
              <a:ext cx="882000" cy="504000"/>
            </a:xfrm>
            <a:prstGeom prst="rect">
              <a:avLst/>
            </a:prstGeom>
            <a:ln w="12700">
              <a:solidFill>
                <a:srgbClr val="E7E6E6">
                  <a:lumMod val="90000"/>
                </a:srgbClr>
              </a:solidFill>
              <a:prstDash val="solid"/>
            </a:ln>
          </p:spPr>
        </p:pic>
        <mc:AlternateContent xmlns:mc="http://schemas.openxmlformats.org/markup-compatibility/2006" xmlns:a14="http://schemas.microsoft.com/office/drawing/2010/main">
          <mc:Choice Requires="a14">
            <p:sp>
              <p:nvSpPr>
                <p:cNvPr id="188" name="矩形 187">
                  <a:extLst>
                    <a:ext uri="{FF2B5EF4-FFF2-40B4-BE49-F238E27FC236}">
                      <a16:creationId xmlns:a16="http://schemas.microsoft.com/office/drawing/2014/main" id="{897BEDC9-AD26-4F5B-896C-F8161DF1400A}"/>
                    </a:ext>
                  </a:extLst>
                </p:cNvPr>
                <p:cNvSpPr/>
                <p:nvPr/>
              </p:nvSpPr>
              <p:spPr>
                <a:xfrm>
                  <a:off x="854646" y="4085230"/>
                  <a:ext cx="1079059" cy="261610"/>
                </a:xfrm>
                <a:prstGeom prst="rect">
                  <a:avLst/>
                </a:prstGeom>
              </p:spPr>
              <p:txBody>
                <a:bodyPr wrap="square">
                  <a:spAutoFit/>
                </a:bodyPr>
                <a:lstStyle/>
                <a:p>
                  <a:pPr algn="ctr" defTabSz="457200" fontAlgn="auto">
                    <a:spcBef>
                      <a:spcPts val="0"/>
                    </a:spcBef>
                    <a:spcAft>
                      <a:spcPts val="0"/>
                    </a:spcAft>
                  </a:pPr>
                  <a:r>
                    <a:rPr lang="en-US" altLang="zh-CN" sz="1100" dirty="0">
                      <a:solidFill>
                        <a:prstClr val="black"/>
                      </a:solidFill>
                      <a:latin typeface="Calibri" panose="020F0502020204030204"/>
                      <a:ea typeface="等线" panose="02010600030101010101" pitchFamily="2" charset="-122"/>
                    </a:rPr>
                    <a:t>Frame </a:t>
                  </a:r>
                  <a14:m>
                    <m:oMath xmlns:m="http://schemas.openxmlformats.org/officeDocument/2006/math">
                      <m:r>
                        <a:rPr lang="en-US" altLang="zh-CN" sz="1100" i="1">
                          <a:solidFill>
                            <a:prstClr val="black"/>
                          </a:solidFill>
                          <a:latin typeface="Cambria Math" panose="02040503050406030204" pitchFamily="18" charset="0"/>
                        </a:rPr>
                        <m:t>2</m:t>
                      </m:r>
                    </m:oMath>
                  </a14:m>
                  <a:endParaRPr lang="zh-SG" altLang="en-US" sz="1100" i="1" dirty="0">
                    <a:solidFill>
                      <a:prstClr val="black"/>
                    </a:solidFill>
                    <a:latin typeface="Cambria Math" panose="02040503050406030204" pitchFamily="18" charset="0"/>
                    <a:ea typeface="等线" panose="02010600030101010101" pitchFamily="2" charset="-122"/>
                  </a:endParaRPr>
                </a:p>
              </p:txBody>
            </p:sp>
          </mc:Choice>
          <mc:Fallback xmlns="">
            <p:sp>
              <p:nvSpPr>
                <p:cNvPr id="188" name="矩形 187">
                  <a:extLst>
                    <a:ext uri="{FF2B5EF4-FFF2-40B4-BE49-F238E27FC236}">
                      <a16:creationId xmlns:a16="http://schemas.microsoft.com/office/drawing/2014/main" id="{897BEDC9-AD26-4F5B-896C-F8161DF1400A}"/>
                    </a:ext>
                  </a:extLst>
                </p:cNvPr>
                <p:cNvSpPr>
                  <a:spLocks noRot="1" noChangeAspect="1" noMove="1" noResize="1" noEditPoints="1" noAdjustHandles="1" noChangeArrowheads="1" noChangeShapeType="1" noTextEdit="1"/>
                </p:cNvSpPr>
                <p:nvPr/>
              </p:nvSpPr>
              <p:spPr>
                <a:xfrm>
                  <a:off x="854646" y="4085230"/>
                  <a:ext cx="1079059" cy="261610"/>
                </a:xfrm>
                <a:prstGeom prst="rect">
                  <a:avLst/>
                </a:prstGeom>
                <a:blipFill>
                  <a:blip r:embed="rId23"/>
                  <a:stretch>
                    <a:fillRect b="-1627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9" name="矩形 188">
                  <a:extLst>
                    <a:ext uri="{FF2B5EF4-FFF2-40B4-BE49-F238E27FC236}">
                      <a16:creationId xmlns:a16="http://schemas.microsoft.com/office/drawing/2014/main" id="{B9896FE4-A447-4DB2-BEDB-209A6FE247CD}"/>
                    </a:ext>
                  </a:extLst>
                </p:cNvPr>
                <p:cNvSpPr/>
                <p:nvPr/>
              </p:nvSpPr>
              <p:spPr>
                <a:xfrm>
                  <a:off x="854646" y="5273725"/>
                  <a:ext cx="1079059" cy="261610"/>
                </a:xfrm>
                <a:prstGeom prst="rect">
                  <a:avLst/>
                </a:prstGeom>
              </p:spPr>
              <p:txBody>
                <a:bodyPr wrap="square">
                  <a:spAutoFit/>
                </a:bodyPr>
                <a:lstStyle/>
                <a:p>
                  <a:pPr algn="ctr" defTabSz="457200" fontAlgn="auto">
                    <a:spcBef>
                      <a:spcPts val="0"/>
                    </a:spcBef>
                    <a:spcAft>
                      <a:spcPts val="0"/>
                    </a:spcAft>
                  </a:pPr>
                  <a:r>
                    <a:rPr lang="en-US" altLang="zh-CN" sz="1100" dirty="0">
                      <a:solidFill>
                        <a:prstClr val="black"/>
                      </a:solidFill>
                      <a:latin typeface="Calibri" panose="020F0502020204030204"/>
                      <a:ea typeface="等线" panose="02010600030101010101" pitchFamily="2" charset="-122"/>
                    </a:rPr>
                    <a:t>Frame </a:t>
                  </a:r>
                  <a14:m>
                    <m:oMath xmlns:m="http://schemas.openxmlformats.org/officeDocument/2006/math">
                      <m:r>
                        <a:rPr lang="en-US" altLang="zh-CN" sz="1100" i="1" smtClean="0">
                          <a:solidFill>
                            <a:prstClr val="black"/>
                          </a:solidFill>
                          <a:latin typeface="Cambria Math" panose="02040503050406030204" pitchFamily="18" charset="0"/>
                        </a:rPr>
                        <m:t>𝑖</m:t>
                      </m:r>
                    </m:oMath>
                  </a14:m>
                  <a:endParaRPr lang="zh-SG" altLang="en-US" sz="1100" i="1" dirty="0">
                    <a:solidFill>
                      <a:prstClr val="black"/>
                    </a:solidFill>
                    <a:latin typeface="Calibri" panose="020F0502020204030204"/>
                    <a:ea typeface="等线" panose="02010600030101010101" pitchFamily="2" charset="-122"/>
                  </a:endParaRPr>
                </a:p>
              </p:txBody>
            </p:sp>
          </mc:Choice>
          <mc:Fallback xmlns="">
            <p:sp>
              <p:nvSpPr>
                <p:cNvPr id="189" name="矩形 188">
                  <a:extLst>
                    <a:ext uri="{FF2B5EF4-FFF2-40B4-BE49-F238E27FC236}">
                      <a16:creationId xmlns:a16="http://schemas.microsoft.com/office/drawing/2014/main" id="{B9896FE4-A447-4DB2-BEDB-209A6FE247CD}"/>
                    </a:ext>
                  </a:extLst>
                </p:cNvPr>
                <p:cNvSpPr>
                  <a:spLocks noRot="1" noChangeAspect="1" noMove="1" noResize="1" noEditPoints="1" noAdjustHandles="1" noChangeArrowheads="1" noChangeShapeType="1" noTextEdit="1"/>
                </p:cNvSpPr>
                <p:nvPr/>
              </p:nvSpPr>
              <p:spPr>
                <a:xfrm>
                  <a:off x="854646" y="5273725"/>
                  <a:ext cx="1079059" cy="261610"/>
                </a:xfrm>
                <a:prstGeom prst="rect">
                  <a:avLst/>
                </a:prstGeom>
                <a:blipFill>
                  <a:blip r:embed="rId24"/>
                  <a:stretch>
                    <a:fillRect b="-16279"/>
                  </a:stretch>
                </a:blipFill>
              </p:spPr>
              <p:txBody>
                <a:bodyPr/>
                <a:lstStyle/>
                <a:p>
                  <a:r>
                    <a:rPr lang="zh-CN" altLang="en-US">
                      <a:noFill/>
                    </a:rPr>
                    <a:t> </a:t>
                  </a:r>
                </a:p>
              </p:txBody>
            </p:sp>
          </mc:Fallback>
        </mc:AlternateContent>
      </p:grpSp>
      <p:pic>
        <p:nvPicPr>
          <p:cNvPr id="195" name="图片 194">
            <a:extLst>
              <a:ext uri="{FF2B5EF4-FFF2-40B4-BE49-F238E27FC236}">
                <a16:creationId xmlns:a16="http://schemas.microsoft.com/office/drawing/2014/main" id="{2F0F5381-2CF5-495E-B9D8-BA301DDC3EFE}"/>
              </a:ext>
            </a:extLst>
          </p:cNvPr>
          <p:cNvPicPr>
            <a:picLocks noChangeAspect="1"/>
          </p:cNvPicPr>
          <p:nvPr/>
        </p:nvPicPr>
        <p:blipFill>
          <a:blip r:embed="rId25"/>
          <a:stretch>
            <a:fillRect/>
          </a:stretch>
        </p:blipFill>
        <p:spPr>
          <a:xfrm>
            <a:off x="6757125" y="1614145"/>
            <a:ext cx="4682728" cy="2709165"/>
          </a:xfrm>
          <a:prstGeom prst="rect">
            <a:avLst/>
          </a:prstGeom>
        </p:spPr>
      </p:pic>
      <p:grpSp>
        <p:nvGrpSpPr>
          <p:cNvPr id="218" name="组合 217">
            <a:extLst>
              <a:ext uri="{FF2B5EF4-FFF2-40B4-BE49-F238E27FC236}">
                <a16:creationId xmlns:a16="http://schemas.microsoft.com/office/drawing/2014/main" id="{64A923D4-17F9-456B-824F-7F0C3E8B3DEB}"/>
              </a:ext>
            </a:extLst>
          </p:cNvPr>
          <p:cNvGrpSpPr/>
          <p:nvPr/>
        </p:nvGrpSpPr>
        <p:grpSpPr>
          <a:xfrm>
            <a:off x="6775773" y="1654200"/>
            <a:ext cx="4504803" cy="3126063"/>
            <a:chOff x="6775773" y="1654200"/>
            <a:chExt cx="4504803" cy="3126063"/>
          </a:xfrm>
        </p:grpSpPr>
        <p:sp>
          <p:nvSpPr>
            <p:cNvPr id="197" name="矩形: 圆角 196">
              <a:extLst>
                <a:ext uri="{FF2B5EF4-FFF2-40B4-BE49-F238E27FC236}">
                  <a16:creationId xmlns:a16="http://schemas.microsoft.com/office/drawing/2014/main" id="{71E4194F-923C-47FF-A15F-E67DD9CBCBAE}"/>
                </a:ext>
              </a:extLst>
            </p:cNvPr>
            <p:cNvSpPr/>
            <p:nvPr/>
          </p:nvSpPr>
          <p:spPr>
            <a:xfrm>
              <a:off x="7320136" y="1654200"/>
              <a:ext cx="576064" cy="576065"/>
            </a:xfrm>
            <a:prstGeom prst="roundRect">
              <a:avLst/>
            </a:prstGeom>
            <a:no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8" name="矩形: 圆角 197">
              <a:extLst>
                <a:ext uri="{FF2B5EF4-FFF2-40B4-BE49-F238E27FC236}">
                  <a16:creationId xmlns:a16="http://schemas.microsoft.com/office/drawing/2014/main" id="{27959B6F-2FB3-422F-B282-09E4C023FF3A}"/>
                </a:ext>
              </a:extLst>
            </p:cNvPr>
            <p:cNvSpPr/>
            <p:nvPr/>
          </p:nvSpPr>
          <p:spPr>
            <a:xfrm>
              <a:off x="6775773" y="2508945"/>
              <a:ext cx="576064" cy="853346"/>
            </a:xfrm>
            <a:prstGeom prst="roundRect">
              <a:avLst/>
            </a:prstGeom>
            <a:no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9" name="矩形: 圆角 198">
              <a:extLst>
                <a:ext uri="{FF2B5EF4-FFF2-40B4-BE49-F238E27FC236}">
                  <a16:creationId xmlns:a16="http://schemas.microsoft.com/office/drawing/2014/main" id="{1BC930FC-67F3-4E63-9455-02661AD33605}"/>
                </a:ext>
              </a:extLst>
            </p:cNvPr>
            <p:cNvSpPr/>
            <p:nvPr/>
          </p:nvSpPr>
          <p:spPr>
            <a:xfrm>
              <a:off x="6775773" y="3477929"/>
              <a:ext cx="576064" cy="545490"/>
            </a:xfrm>
            <a:prstGeom prst="roundRect">
              <a:avLst/>
            </a:prstGeom>
            <a:no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2" name="矩形: 圆角 201">
              <a:extLst>
                <a:ext uri="{FF2B5EF4-FFF2-40B4-BE49-F238E27FC236}">
                  <a16:creationId xmlns:a16="http://schemas.microsoft.com/office/drawing/2014/main" id="{A9923FD5-7426-4424-99AA-F4A14130FC9F}"/>
                </a:ext>
              </a:extLst>
            </p:cNvPr>
            <p:cNvSpPr/>
            <p:nvPr/>
          </p:nvSpPr>
          <p:spPr>
            <a:xfrm>
              <a:off x="8688288" y="3248979"/>
              <a:ext cx="360040" cy="360041"/>
            </a:xfrm>
            <a:prstGeom prst="round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3" name="矩形: 圆角 202">
              <a:extLst>
                <a:ext uri="{FF2B5EF4-FFF2-40B4-BE49-F238E27FC236}">
                  <a16:creationId xmlns:a16="http://schemas.microsoft.com/office/drawing/2014/main" id="{092BB176-307F-46F1-BB0D-83A76DCB09AA}"/>
                </a:ext>
              </a:extLst>
            </p:cNvPr>
            <p:cNvSpPr/>
            <p:nvPr/>
          </p:nvSpPr>
          <p:spPr>
            <a:xfrm>
              <a:off x="9098489" y="2060848"/>
              <a:ext cx="669919" cy="424006"/>
            </a:xfrm>
            <a:prstGeom prst="round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4" name="矩形: 圆角 203">
              <a:extLst>
                <a:ext uri="{FF2B5EF4-FFF2-40B4-BE49-F238E27FC236}">
                  <a16:creationId xmlns:a16="http://schemas.microsoft.com/office/drawing/2014/main" id="{6656EF32-93C5-4961-A500-E755C588A287}"/>
                </a:ext>
              </a:extLst>
            </p:cNvPr>
            <p:cNvSpPr/>
            <p:nvPr/>
          </p:nvSpPr>
          <p:spPr>
            <a:xfrm>
              <a:off x="6912616" y="4385041"/>
              <a:ext cx="395222" cy="395222"/>
            </a:xfrm>
            <a:prstGeom prst="roundRect">
              <a:avLst/>
            </a:prstGeom>
            <a:no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5" name="矩形 204">
              <a:extLst>
                <a:ext uri="{FF2B5EF4-FFF2-40B4-BE49-F238E27FC236}">
                  <a16:creationId xmlns:a16="http://schemas.microsoft.com/office/drawing/2014/main" id="{51FA40D6-9208-4DA5-BCC7-DA4BF3DA4DBF}"/>
                </a:ext>
              </a:extLst>
            </p:cNvPr>
            <p:cNvSpPr>
              <a:spLocks/>
            </p:cNvSpPr>
            <p:nvPr/>
          </p:nvSpPr>
          <p:spPr>
            <a:xfrm>
              <a:off x="7177830" y="4467809"/>
              <a:ext cx="1802679" cy="284693"/>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lnSpc>
                  <a:spcPts val="1500"/>
                </a:lnSpc>
              </a:pPr>
              <a:r>
                <a:rPr lang="en-US" altLang="zh-CN" sz="1400" b="1" dirty="0">
                  <a:solidFill>
                    <a:schemeClr val="accent6">
                      <a:lumMod val="60000"/>
                      <a:lumOff val="40000"/>
                    </a:schemeClr>
                  </a:solidFill>
                  <a:latin typeface="微软雅黑" panose="020B0503020204020204" pitchFamily="34" charset="-122"/>
                  <a:ea typeface="微软雅黑" panose="020B0503020204020204" pitchFamily="34" charset="-122"/>
                </a:rPr>
                <a:t>Variable Nodes</a:t>
              </a:r>
              <a:endParaRPr lang="zh-CN" altLang="en-US" sz="1400" b="1" i="1" dirty="0">
                <a:solidFill>
                  <a:schemeClr val="accent6">
                    <a:lumMod val="60000"/>
                    <a:lumOff val="40000"/>
                  </a:schemeClr>
                </a:solidFill>
                <a:latin typeface="微软雅黑" panose="020B0503020204020204" pitchFamily="34" charset="-122"/>
                <a:ea typeface="微软雅黑" panose="020B0503020204020204" pitchFamily="34" charset="-122"/>
              </a:endParaRPr>
            </a:p>
          </p:txBody>
        </p:sp>
        <p:sp>
          <p:nvSpPr>
            <p:cNvPr id="210" name="矩形: 圆角 209">
              <a:extLst>
                <a:ext uri="{FF2B5EF4-FFF2-40B4-BE49-F238E27FC236}">
                  <a16:creationId xmlns:a16="http://schemas.microsoft.com/office/drawing/2014/main" id="{1B3E1E38-BAC5-4EED-9A7D-E9E91BFF7039}"/>
                </a:ext>
              </a:extLst>
            </p:cNvPr>
            <p:cNvSpPr/>
            <p:nvPr/>
          </p:nvSpPr>
          <p:spPr>
            <a:xfrm>
              <a:off x="9212683" y="4385041"/>
              <a:ext cx="395222" cy="395222"/>
            </a:xfrm>
            <a:prstGeom prst="roundRect">
              <a:avLst/>
            </a:prstGeom>
            <a:noFill/>
            <a:ln w="38100">
              <a:solidFill>
                <a:srgbClr val="53BC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3BCA8"/>
                </a:solidFill>
              </a:endParaRPr>
            </a:p>
          </p:txBody>
        </p:sp>
        <p:sp>
          <p:nvSpPr>
            <p:cNvPr id="211" name="矩形 210">
              <a:extLst>
                <a:ext uri="{FF2B5EF4-FFF2-40B4-BE49-F238E27FC236}">
                  <a16:creationId xmlns:a16="http://schemas.microsoft.com/office/drawing/2014/main" id="{826A6CE2-42F6-4A2D-BA0E-F37DF5EC93FA}"/>
                </a:ext>
              </a:extLst>
            </p:cNvPr>
            <p:cNvSpPr>
              <a:spLocks/>
            </p:cNvSpPr>
            <p:nvPr/>
          </p:nvSpPr>
          <p:spPr>
            <a:xfrm>
              <a:off x="9477897" y="4467809"/>
              <a:ext cx="1802679" cy="284693"/>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lnSpc>
                  <a:spcPts val="1500"/>
                </a:lnSpc>
              </a:pPr>
              <a:r>
                <a:rPr lang="en-US" altLang="zh-CN" sz="1400" b="1" dirty="0">
                  <a:solidFill>
                    <a:srgbClr val="53BCA8"/>
                  </a:solidFill>
                  <a:latin typeface="微软雅黑" panose="020B0503020204020204" pitchFamily="34" charset="-122"/>
                  <a:ea typeface="微软雅黑" panose="020B0503020204020204" pitchFamily="34" charset="-122"/>
                </a:rPr>
                <a:t>Factor Nodes</a:t>
              </a:r>
              <a:endParaRPr lang="zh-CN" altLang="en-US" sz="1400" b="1" i="1" dirty="0">
                <a:solidFill>
                  <a:srgbClr val="53BCA8"/>
                </a:solidFill>
                <a:latin typeface="微软雅黑" panose="020B0503020204020204" pitchFamily="34" charset="-122"/>
                <a:ea typeface="微软雅黑" panose="020B0503020204020204" pitchFamily="34" charset="-122"/>
              </a:endParaRPr>
            </a:p>
          </p:txBody>
        </p:sp>
      </p:grpSp>
      <p:sp>
        <p:nvSpPr>
          <p:cNvPr id="224" name="椭圆 223">
            <a:extLst>
              <a:ext uri="{FF2B5EF4-FFF2-40B4-BE49-F238E27FC236}">
                <a16:creationId xmlns:a16="http://schemas.microsoft.com/office/drawing/2014/main" id="{23FB9116-727B-48B2-8CA5-BE32908ECBDB}"/>
              </a:ext>
            </a:extLst>
          </p:cNvPr>
          <p:cNvSpPr/>
          <p:nvPr/>
        </p:nvSpPr>
        <p:spPr>
          <a:xfrm>
            <a:off x="8460849" y="4084547"/>
            <a:ext cx="174502" cy="174500"/>
          </a:xfrm>
          <a:prstGeom prst="ellipse">
            <a:avLst/>
          </a:prstGeom>
          <a:solidFill>
            <a:srgbClr val="CC2529"/>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5" name="椭圆 224">
            <a:extLst>
              <a:ext uri="{FF2B5EF4-FFF2-40B4-BE49-F238E27FC236}">
                <a16:creationId xmlns:a16="http://schemas.microsoft.com/office/drawing/2014/main" id="{C5169079-876B-4177-9CB9-05B0D1B7BAF8}"/>
              </a:ext>
            </a:extLst>
          </p:cNvPr>
          <p:cNvSpPr/>
          <p:nvPr/>
        </p:nvSpPr>
        <p:spPr>
          <a:xfrm>
            <a:off x="7001619" y="4088357"/>
            <a:ext cx="174502" cy="174500"/>
          </a:xfrm>
          <a:prstGeom prst="ellipse">
            <a:avLst/>
          </a:prstGeom>
          <a:solidFill>
            <a:srgbClr val="3365A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204741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0"/>
                                        </p:tgtEl>
                                        <p:attrNameLst>
                                          <p:attrName>style.visibility</p:attrName>
                                        </p:attrNameLst>
                                      </p:cBhvr>
                                      <p:to>
                                        <p:strVal val="visible"/>
                                      </p:to>
                                    </p:set>
                                    <p:animEffect transition="in" filter="fade">
                                      <p:cBhvr>
                                        <p:cTn id="7" dur="1000"/>
                                        <p:tgtEl>
                                          <p:spTgt spid="19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91"/>
                                        </p:tgtEl>
                                        <p:attrNameLst>
                                          <p:attrName>style.visibility</p:attrName>
                                        </p:attrNameLst>
                                      </p:cBhvr>
                                      <p:to>
                                        <p:strVal val="visible"/>
                                      </p:to>
                                    </p:set>
                                    <p:animEffect transition="in" filter="fade">
                                      <p:cBhvr>
                                        <p:cTn id="11" dur="1000"/>
                                        <p:tgtEl>
                                          <p:spTgt spid="191"/>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94"/>
                                        </p:tgtEl>
                                        <p:attrNameLst>
                                          <p:attrName>style.visibility</p:attrName>
                                        </p:attrNameLst>
                                      </p:cBhvr>
                                      <p:to>
                                        <p:strVal val="visible"/>
                                      </p:to>
                                    </p:set>
                                    <p:animEffect transition="in" filter="fade">
                                      <p:cBhvr>
                                        <p:cTn id="15" dur="1000"/>
                                        <p:tgtEl>
                                          <p:spTgt spid="194"/>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93"/>
                                        </p:tgtEl>
                                        <p:attrNameLst>
                                          <p:attrName>style.visibility</p:attrName>
                                        </p:attrNameLst>
                                      </p:cBhvr>
                                      <p:to>
                                        <p:strVal val="visible"/>
                                      </p:to>
                                    </p:set>
                                    <p:animEffect transition="in" filter="fade">
                                      <p:cBhvr>
                                        <p:cTn id="19" dur="1000"/>
                                        <p:tgtEl>
                                          <p:spTgt spid="19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95"/>
                                        </p:tgtEl>
                                        <p:attrNameLst>
                                          <p:attrName>style.visibility</p:attrName>
                                        </p:attrNameLst>
                                      </p:cBhvr>
                                      <p:to>
                                        <p:strVal val="visible"/>
                                      </p:to>
                                    </p:set>
                                    <p:anim calcmode="lin" valueType="num">
                                      <p:cBhvr>
                                        <p:cTn id="24" dur="2000" fill="hold"/>
                                        <p:tgtEl>
                                          <p:spTgt spid="195"/>
                                        </p:tgtEl>
                                        <p:attrNameLst>
                                          <p:attrName>ppt_w</p:attrName>
                                        </p:attrNameLst>
                                      </p:cBhvr>
                                      <p:tavLst>
                                        <p:tav tm="0">
                                          <p:val>
                                            <p:fltVal val="0"/>
                                          </p:val>
                                        </p:tav>
                                        <p:tav tm="100000">
                                          <p:val>
                                            <p:strVal val="#ppt_w"/>
                                          </p:val>
                                        </p:tav>
                                      </p:tavLst>
                                    </p:anim>
                                    <p:anim calcmode="lin" valueType="num">
                                      <p:cBhvr>
                                        <p:cTn id="25" dur="2000" fill="hold"/>
                                        <p:tgtEl>
                                          <p:spTgt spid="195"/>
                                        </p:tgtEl>
                                        <p:attrNameLst>
                                          <p:attrName>ppt_h</p:attrName>
                                        </p:attrNameLst>
                                      </p:cBhvr>
                                      <p:tavLst>
                                        <p:tav tm="0">
                                          <p:val>
                                            <p:fltVal val="0"/>
                                          </p:val>
                                        </p:tav>
                                        <p:tav tm="100000">
                                          <p:val>
                                            <p:strVal val="#ppt_h"/>
                                          </p:val>
                                        </p:tav>
                                      </p:tavLst>
                                    </p:anim>
                                    <p:animEffect transition="in" filter="fade">
                                      <p:cBhvr>
                                        <p:cTn id="26" dur="2000"/>
                                        <p:tgtEl>
                                          <p:spTgt spid="195"/>
                                        </p:tgtEl>
                                      </p:cBhvr>
                                    </p:animEffect>
                                  </p:childTnLst>
                                </p:cTn>
                              </p:par>
                              <p:par>
                                <p:cTn id="27" presetID="0" presetClass="path" presetSubtype="0" accel="50000" decel="50000" fill="hold" nodeType="withEffect">
                                  <p:stCondLst>
                                    <p:cond delay="0"/>
                                  </p:stCondLst>
                                  <p:childTnLst>
                                    <p:animMotion origin="layout" path="M -0.44401 0.08843 L -3.95833E-6 -4.81481E-6 " pathEditMode="relative" rAng="0" ptsTypes="AA">
                                      <p:cBhvr>
                                        <p:cTn id="28" dur="2000" fill="hold"/>
                                        <p:tgtEl>
                                          <p:spTgt spid="195"/>
                                        </p:tgtEl>
                                        <p:attrNameLst>
                                          <p:attrName>ppt_x</p:attrName>
                                          <p:attrName>ppt_y</p:attrName>
                                        </p:attrNameLst>
                                      </p:cBhvr>
                                      <p:rCtr x="22201" y="-4398"/>
                                    </p:animMotion>
                                  </p:childTnLst>
                                </p:cTn>
                              </p:par>
                              <p:par>
                                <p:cTn id="29" presetID="26" presetClass="emph" presetSubtype="0" repeatCount="3000" fill="hold" nodeType="withEffect">
                                  <p:stCondLst>
                                    <p:cond delay="0"/>
                                  </p:stCondLst>
                                  <p:childTnLst>
                                    <p:animEffect transition="out" filter="fade">
                                      <p:cBhvr>
                                        <p:cTn id="30" dur="500" tmFilter="0, 0; .2, .5; .8, .5; 1, 0"/>
                                        <p:tgtEl>
                                          <p:spTgt spid="195"/>
                                        </p:tgtEl>
                                      </p:cBhvr>
                                    </p:animEffect>
                                    <p:animScale>
                                      <p:cBhvr>
                                        <p:cTn id="31" dur="250" autoRev="1" fill="hold"/>
                                        <p:tgtEl>
                                          <p:spTgt spid="195"/>
                                        </p:tgtEl>
                                      </p:cBhvr>
                                      <p:by x="105000" y="105000"/>
                                    </p:animScale>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218"/>
                                        </p:tgtEl>
                                        <p:attrNameLst>
                                          <p:attrName>style.visibility</p:attrName>
                                        </p:attrNameLst>
                                      </p:cBhvr>
                                      <p:to>
                                        <p:strVal val="visible"/>
                                      </p:to>
                                    </p:set>
                                    <p:animEffect transition="in" filter="fade">
                                      <p:cBhvr>
                                        <p:cTn id="35" dur="500"/>
                                        <p:tgtEl>
                                          <p:spTgt spid="21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xit" presetSubtype="4" fill="hold" nodeType="clickEffect">
                                  <p:stCondLst>
                                    <p:cond delay="0"/>
                                  </p:stCondLst>
                                  <p:childTnLst>
                                    <p:animEffect transition="out" filter="wipe(down)">
                                      <p:cBhvr>
                                        <p:cTn id="39" dur="500"/>
                                        <p:tgtEl>
                                          <p:spTgt spid="218"/>
                                        </p:tgtEl>
                                      </p:cBhvr>
                                    </p:animEffect>
                                    <p:set>
                                      <p:cBhvr>
                                        <p:cTn id="40" dur="1" fill="hold">
                                          <p:stCondLst>
                                            <p:cond delay="499"/>
                                          </p:stCondLst>
                                        </p:cTn>
                                        <p:tgtEl>
                                          <p:spTgt spid="218"/>
                                        </p:tgtEl>
                                        <p:attrNameLst>
                                          <p:attrName>style.visibility</p:attrName>
                                        </p:attrNameLst>
                                      </p:cBhvr>
                                      <p:to>
                                        <p:strVal val="hidden"/>
                                      </p:to>
                                    </p:set>
                                  </p:childTnLst>
                                </p:cTn>
                              </p:par>
                              <p:par>
                                <p:cTn id="41" presetID="10" presetClass="entr" presetSubtype="0" fill="hold" grpId="0" nodeType="withEffect">
                                  <p:stCondLst>
                                    <p:cond delay="0"/>
                                  </p:stCondLst>
                                  <p:childTnLst>
                                    <p:set>
                                      <p:cBhvr>
                                        <p:cTn id="42" dur="1" fill="hold">
                                          <p:stCondLst>
                                            <p:cond delay="0"/>
                                          </p:stCondLst>
                                        </p:cTn>
                                        <p:tgtEl>
                                          <p:spTgt spid="224"/>
                                        </p:tgtEl>
                                        <p:attrNameLst>
                                          <p:attrName>style.visibility</p:attrName>
                                        </p:attrNameLst>
                                      </p:cBhvr>
                                      <p:to>
                                        <p:strVal val="visible"/>
                                      </p:to>
                                    </p:set>
                                    <p:animEffect transition="in" filter="fade">
                                      <p:cBhvr>
                                        <p:cTn id="43" dur="500"/>
                                        <p:tgtEl>
                                          <p:spTgt spid="22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25"/>
                                        </p:tgtEl>
                                        <p:attrNameLst>
                                          <p:attrName>style.visibility</p:attrName>
                                        </p:attrNameLst>
                                      </p:cBhvr>
                                      <p:to>
                                        <p:strVal val="visible"/>
                                      </p:to>
                                    </p:set>
                                    <p:animEffect transition="in" filter="fade">
                                      <p:cBhvr>
                                        <p:cTn id="46" dur="500"/>
                                        <p:tgtEl>
                                          <p:spTgt spid="225"/>
                                        </p:tgtEl>
                                      </p:cBhvr>
                                    </p:animEffect>
                                  </p:childTnLst>
                                </p:cTn>
                              </p:par>
                              <p:par>
                                <p:cTn id="47" presetID="42" presetClass="entr" presetSubtype="0" fill="hold" nodeType="withEffect">
                                  <p:stCondLst>
                                    <p:cond delay="0"/>
                                  </p:stCondLst>
                                  <p:childTnLst>
                                    <p:set>
                                      <p:cBhvr>
                                        <p:cTn id="48" dur="1" fill="hold">
                                          <p:stCondLst>
                                            <p:cond delay="0"/>
                                          </p:stCondLst>
                                        </p:cTn>
                                        <p:tgtEl>
                                          <p:spTgt spid="196"/>
                                        </p:tgtEl>
                                        <p:attrNameLst>
                                          <p:attrName>style.visibility</p:attrName>
                                        </p:attrNameLst>
                                      </p:cBhvr>
                                      <p:to>
                                        <p:strVal val="visible"/>
                                      </p:to>
                                    </p:set>
                                    <p:animEffect transition="in" filter="fade">
                                      <p:cBhvr>
                                        <p:cTn id="49" dur="1000"/>
                                        <p:tgtEl>
                                          <p:spTgt spid="196"/>
                                        </p:tgtEl>
                                      </p:cBhvr>
                                    </p:animEffect>
                                    <p:anim calcmode="lin" valueType="num">
                                      <p:cBhvr>
                                        <p:cTn id="50" dur="1000" fill="hold"/>
                                        <p:tgtEl>
                                          <p:spTgt spid="196"/>
                                        </p:tgtEl>
                                        <p:attrNameLst>
                                          <p:attrName>ppt_x</p:attrName>
                                        </p:attrNameLst>
                                      </p:cBhvr>
                                      <p:tavLst>
                                        <p:tav tm="0">
                                          <p:val>
                                            <p:strVal val="#ppt_x"/>
                                          </p:val>
                                        </p:tav>
                                        <p:tav tm="100000">
                                          <p:val>
                                            <p:strVal val="#ppt_x"/>
                                          </p:val>
                                        </p:tav>
                                      </p:tavLst>
                                    </p:anim>
                                    <p:anim calcmode="lin" valueType="num">
                                      <p:cBhvr>
                                        <p:cTn id="51" dur="1000" fill="hold"/>
                                        <p:tgtEl>
                                          <p:spTgt spid="196"/>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20"/>
                                        </p:tgtEl>
                                        <p:attrNameLst>
                                          <p:attrName>style.visibility</p:attrName>
                                        </p:attrNameLst>
                                      </p:cBhvr>
                                      <p:to>
                                        <p:strVal val="visible"/>
                                      </p:to>
                                    </p:set>
                                    <p:animEffect transition="in" filter="fade">
                                      <p:cBhvr>
                                        <p:cTn id="54" dur="1000"/>
                                        <p:tgtEl>
                                          <p:spTgt spid="220"/>
                                        </p:tgtEl>
                                      </p:cBhvr>
                                    </p:animEffect>
                                    <p:anim calcmode="lin" valueType="num">
                                      <p:cBhvr>
                                        <p:cTn id="55" dur="1000" fill="hold"/>
                                        <p:tgtEl>
                                          <p:spTgt spid="220"/>
                                        </p:tgtEl>
                                        <p:attrNameLst>
                                          <p:attrName>ppt_x</p:attrName>
                                        </p:attrNameLst>
                                      </p:cBhvr>
                                      <p:tavLst>
                                        <p:tav tm="0">
                                          <p:val>
                                            <p:strVal val="#ppt_x"/>
                                          </p:val>
                                        </p:tav>
                                        <p:tav tm="100000">
                                          <p:val>
                                            <p:strVal val="#ppt_x"/>
                                          </p:val>
                                        </p:tav>
                                      </p:tavLst>
                                    </p:anim>
                                    <p:anim calcmode="lin" valueType="num">
                                      <p:cBhvr>
                                        <p:cTn id="56" dur="1000" fill="hold"/>
                                        <p:tgtEl>
                                          <p:spTgt spid="220"/>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221"/>
                                        </p:tgtEl>
                                        <p:attrNameLst>
                                          <p:attrName>style.visibility</p:attrName>
                                        </p:attrNameLst>
                                      </p:cBhvr>
                                      <p:to>
                                        <p:strVal val="visible"/>
                                      </p:to>
                                    </p:set>
                                    <p:animEffect transition="in" filter="fade">
                                      <p:cBhvr>
                                        <p:cTn id="59" dur="1000"/>
                                        <p:tgtEl>
                                          <p:spTgt spid="221"/>
                                        </p:tgtEl>
                                      </p:cBhvr>
                                    </p:animEffect>
                                    <p:anim calcmode="lin" valueType="num">
                                      <p:cBhvr>
                                        <p:cTn id="60" dur="1000" fill="hold"/>
                                        <p:tgtEl>
                                          <p:spTgt spid="221"/>
                                        </p:tgtEl>
                                        <p:attrNameLst>
                                          <p:attrName>ppt_x</p:attrName>
                                        </p:attrNameLst>
                                      </p:cBhvr>
                                      <p:tavLst>
                                        <p:tav tm="0">
                                          <p:val>
                                            <p:strVal val="#ppt_x"/>
                                          </p:val>
                                        </p:tav>
                                        <p:tav tm="100000">
                                          <p:val>
                                            <p:strVal val="#ppt_x"/>
                                          </p:val>
                                        </p:tav>
                                      </p:tavLst>
                                    </p:anim>
                                    <p:anim calcmode="lin" valueType="num">
                                      <p:cBhvr>
                                        <p:cTn id="61" dur="1000" fill="hold"/>
                                        <p:tgtEl>
                                          <p:spTgt spid="221"/>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222"/>
                                        </p:tgtEl>
                                        <p:attrNameLst>
                                          <p:attrName>style.visibility</p:attrName>
                                        </p:attrNameLst>
                                      </p:cBhvr>
                                      <p:to>
                                        <p:strVal val="visible"/>
                                      </p:to>
                                    </p:set>
                                    <p:animEffect transition="in" filter="fade">
                                      <p:cBhvr>
                                        <p:cTn id="64" dur="1000"/>
                                        <p:tgtEl>
                                          <p:spTgt spid="222"/>
                                        </p:tgtEl>
                                      </p:cBhvr>
                                    </p:animEffect>
                                    <p:anim calcmode="lin" valueType="num">
                                      <p:cBhvr>
                                        <p:cTn id="65" dur="1000" fill="hold"/>
                                        <p:tgtEl>
                                          <p:spTgt spid="222"/>
                                        </p:tgtEl>
                                        <p:attrNameLst>
                                          <p:attrName>ppt_x</p:attrName>
                                        </p:attrNameLst>
                                      </p:cBhvr>
                                      <p:tavLst>
                                        <p:tav tm="0">
                                          <p:val>
                                            <p:strVal val="#ppt_x"/>
                                          </p:val>
                                        </p:tav>
                                        <p:tav tm="100000">
                                          <p:val>
                                            <p:strVal val="#ppt_x"/>
                                          </p:val>
                                        </p:tav>
                                      </p:tavLst>
                                    </p:anim>
                                    <p:anim calcmode="lin" valueType="num">
                                      <p:cBhvr>
                                        <p:cTn id="66" dur="1000" fill="hold"/>
                                        <p:tgtEl>
                                          <p:spTgt spid="222"/>
                                        </p:tgtEl>
                                        <p:attrNameLst>
                                          <p:attrName>ppt_y</p:attrName>
                                        </p:attrNameLst>
                                      </p:cBhvr>
                                      <p:tavLst>
                                        <p:tav tm="0">
                                          <p:val>
                                            <p:strVal val="#ppt_y+.1"/>
                                          </p:val>
                                        </p:tav>
                                        <p:tav tm="100000">
                                          <p:val>
                                            <p:strVal val="#ppt_y"/>
                                          </p:val>
                                        </p:tav>
                                      </p:tavLst>
                                    </p:anim>
                                  </p:childTnLst>
                                </p:cTn>
                              </p:par>
                            </p:childTnLst>
                          </p:cTn>
                        </p:par>
                        <p:par>
                          <p:cTn id="67" fill="hold">
                            <p:stCondLst>
                              <p:cond delay="1000"/>
                            </p:stCondLst>
                            <p:childTnLst>
                              <p:par>
                                <p:cTn id="68" presetID="26" presetClass="emph" presetSubtype="0" repeatCount="3000" fill="hold" grpId="1" nodeType="afterEffect">
                                  <p:stCondLst>
                                    <p:cond delay="0"/>
                                  </p:stCondLst>
                                  <p:childTnLst>
                                    <p:animEffect transition="out" filter="fade">
                                      <p:cBhvr>
                                        <p:cTn id="69" dur="1000" tmFilter="0, 0; .2, .5; .8, .5; 1, 0"/>
                                        <p:tgtEl>
                                          <p:spTgt spid="224"/>
                                        </p:tgtEl>
                                      </p:cBhvr>
                                    </p:animEffect>
                                    <p:animScale>
                                      <p:cBhvr>
                                        <p:cTn id="70" dur="500" autoRev="1" fill="hold"/>
                                        <p:tgtEl>
                                          <p:spTgt spid="224"/>
                                        </p:tgtEl>
                                      </p:cBhvr>
                                      <p:by x="105000" y="105000"/>
                                    </p:animScale>
                                  </p:childTnLst>
                                </p:cTn>
                              </p:par>
                              <p:par>
                                <p:cTn id="71" presetID="26" presetClass="emph" presetSubtype="0" repeatCount="3000" fill="hold" grpId="1" nodeType="withEffect">
                                  <p:stCondLst>
                                    <p:cond delay="0"/>
                                  </p:stCondLst>
                                  <p:childTnLst>
                                    <p:animEffect transition="out" filter="fade">
                                      <p:cBhvr>
                                        <p:cTn id="72" dur="1000" tmFilter="0, 0; .2, .5; .8, .5; 1, 0"/>
                                        <p:tgtEl>
                                          <p:spTgt spid="225"/>
                                        </p:tgtEl>
                                      </p:cBhvr>
                                    </p:animEffect>
                                    <p:animScale>
                                      <p:cBhvr>
                                        <p:cTn id="73" dur="500" autoRev="1" fill="hold"/>
                                        <p:tgtEl>
                                          <p:spTgt spid="225"/>
                                        </p:tgtEl>
                                      </p:cBhvr>
                                      <p:by x="105000" y="105000"/>
                                    </p:animScale>
                                  </p:childTnLst>
                                </p:cTn>
                              </p:par>
                              <p:par>
                                <p:cTn id="74" presetID="26" presetClass="emph" presetSubtype="0" repeatCount="3000" fill="hold" nodeType="withEffect">
                                  <p:stCondLst>
                                    <p:cond delay="0"/>
                                  </p:stCondLst>
                                  <p:childTnLst>
                                    <p:animEffect transition="out" filter="fade">
                                      <p:cBhvr>
                                        <p:cTn id="75" dur="1000" tmFilter="0, 0; .2, .5; .8, .5; 1, 0"/>
                                        <p:tgtEl>
                                          <p:spTgt spid="220"/>
                                        </p:tgtEl>
                                      </p:cBhvr>
                                    </p:animEffect>
                                    <p:animScale>
                                      <p:cBhvr>
                                        <p:cTn id="76" dur="500" autoRev="1" fill="hold"/>
                                        <p:tgtEl>
                                          <p:spTgt spid="220"/>
                                        </p:tgtEl>
                                      </p:cBhvr>
                                      <p:by x="105000" y="105000"/>
                                    </p:animScale>
                                  </p:childTnLst>
                                </p:cTn>
                              </p:par>
                              <p:par>
                                <p:cTn id="77" presetID="26" presetClass="emph" presetSubtype="0" repeatCount="3000" fill="hold" nodeType="withEffect">
                                  <p:stCondLst>
                                    <p:cond delay="0"/>
                                  </p:stCondLst>
                                  <p:childTnLst>
                                    <p:animEffect transition="out" filter="fade">
                                      <p:cBhvr>
                                        <p:cTn id="78" dur="1000" tmFilter="0, 0; .2, .5; .8, .5; 1, 0"/>
                                        <p:tgtEl>
                                          <p:spTgt spid="221"/>
                                        </p:tgtEl>
                                      </p:cBhvr>
                                    </p:animEffect>
                                    <p:animScale>
                                      <p:cBhvr>
                                        <p:cTn id="79" dur="500" autoRev="1" fill="hold"/>
                                        <p:tgtEl>
                                          <p:spTgt spid="221"/>
                                        </p:tgtEl>
                                      </p:cBhvr>
                                      <p:by x="105000" y="105000"/>
                                    </p:animScale>
                                  </p:childTnLst>
                                </p:cTn>
                              </p:par>
                              <p:par>
                                <p:cTn id="80" presetID="26" presetClass="emph" presetSubtype="0" repeatCount="3000" fill="hold" nodeType="withEffect">
                                  <p:stCondLst>
                                    <p:cond delay="0"/>
                                  </p:stCondLst>
                                  <p:childTnLst>
                                    <p:animEffect transition="out" filter="fade">
                                      <p:cBhvr>
                                        <p:cTn id="81" dur="1000" tmFilter="0, 0; .2, .5; .8, .5; 1, 0"/>
                                        <p:tgtEl>
                                          <p:spTgt spid="222"/>
                                        </p:tgtEl>
                                      </p:cBhvr>
                                    </p:animEffect>
                                    <p:animScale>
                                      <p:cBhvr>
                                        <p:cTn id="82" dur="500" autoRev="1" fill="hold"/>
                                        <p:tgtEl>
                                          <p:spTgt spid="2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 grpId="0" animBg="1"/>
      <p:bldP spid="224" grpId="1" animBg="1"/>
      <p:bldP spid="225" grpId="0" animBg="1"/>
      <p:bldP spid="22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6ED519A-F57D-4E31-B550-35A760B2E666}"/>
              </a:ext>
            </a:extLst>
          </p:cNvPr>
          <p:cNvSpPr>
            <a:spLocks noGrp="1"/>
          </p:cNvSpPr>
          <p:nvPr>
            <p:ph type="title"/>
          </p:nvPr>
        </p:nvSpPr>
        <p:spPr>
          <a:xfrm>
            <a:off x="711200" y="274638"/>
            <a:ext cx="10871200" cy="1020762"/>
          </a:xfrm>
        </p:spPr>
        <p:txBody>
          <a:bodyPr/>
          <a:lstStyle/>
          <a:p>
            <a:r>
              <a:rPr lang="en-US" altLang="zh-CN" sz="3600" dirty="0">
                <a:latin typeface="Comic Sans MS" panose="030F0702030302020204" pitchFamily="66" charset="0"/>
              </a:rPr>
              <a:t>Learning-embedded Motion Aware </a:t>
            </a:r>
            <a:br>
              <a:rPr lang="en-US" altLang="zh-CN" sz="3600" dirty="0">
                <a:latin typeface="Comic Sans MS" panose="030F0702030302020204" pitchFamily="66" charset="0"/>
              </a:rPr>
            </a:br>
            <a:r>
              <a:rPr lang="en-US" altLang="zh-CN" sz="3600" dirty="0">
                <a:latin typeface="Comic Sans MS" panose="030F0702030302020204" pitchFamily="66" charset="0"/>
              </a:rPr>
              <a:t>Optimization Scheme</a:t>
            </a:r>
            <a:endParaRPr lang="zh-CN" altLang="en-US" sz="3600" dirty="0">
              <a:latin typeface="Comic Sans MS" panose="030F0702030302020204" pitchFamily="66" charset="0"/>
            </a:endParaRPr>
          </a:p>
        </p:txBody>
      </p:sp>
      <p:sp>
        <p:nvSpPr>
          <p:cNvPr id="3" name="内容占位符 2">
            <a:extLst>
              <a:ext uri="{FF2B5EF4-FFF2-40B4-BE49-F238E27FC236}">
                <a16:creationId xmlns:a16="http://schemas.microsoft.com/office/drawing/2014/main" id="{FD3B0865-5E9D-4C26-BD28-0670D9A03062}"/>
              </a:ext>
            </a:extLst>
          </p:cNvPr>
          <p:cNvSpPr>
            <a:spLocks noGrp="1"/>
          </p:cNvSpPr>
          <p:nvPr>
            <p:ph idx="1"/>
          </p:nvPr>
        </p:nvSpPr>
        <p:spPr>
          <a:xfrm>
            <a:off x="719404" y="1600200"/>
            <a:ext cx="6888764" cy="480921"/>
          </a:xfrm>
        </p:spPr>
        <p:txBody>
          <a:bodyPr/>
          <a:lstStyle/>
          <a:p>
            <a:r>
              <a:rPr lang="en-US" altLang="zh-CN" sz="2400" dirty="0">
                <a:solidFill>
                  <a:srgbClr val="3365AF"/>
                </a:solidFill>
              </a:rPr>
              <a:t>Point Factor </a:t>
            </a:r>
            <a:r>
              <a:rPr lang="en-US" altLang="zh-CN" sz="2400" dirty="0"/>
              <a:t>with Visual Reprojection Error</a:t>
            </a:r>
            <a:endParaRPr lang="zh-CN" altLang="en-US" sz="2400" dirty="0"/>
          </a:p>
        </p:txBody>
      </p:sp>
      <p:sp>
        <p:nvSpPr>
          <p:cNvPr id="4" name="灯片编号占位符 3">
            <a:extLst>
              <a:ext uri="{FF2B5EF4-FFF2-40B4-BE49-F238E27FC236}">
                <a16:creationId xmlns:a16="http://schemas.microsoft.com/office/drawing/2014/main" id="{B5160C23-4657-40A3-A540-5575C53CB733}"/>
              </a:ext>
            </a:extLst>
          </p:cNvPr>
          <p:cNvSpPr>
            <a:spLocks noGrp="1"/>
          </p:cNvSpPr>
          <p:nvPr>
            <p:ph type="sldNum" sz="quarter" idx="12"/>
          </p:nvPr>
        </p:nvSpPr>
        <p:spPr/>
        <p:txBody>
          <a:bodyPr/>
          <a:lstStyle/>
          <a:p>
            <a:fld id="{87AB51E9-348C-4DC8-84CE-839F8B9DCC07}" type="slidenum">
              <a:rPr lang="en-US" altLang="zh-CN" smtClean="0"/>
              <a:t>9</a:t>
            </a:fld>
            <a:endParaRPr lang="en-US" altLang="zh-CN" dirty="0"/>
          </a:p>
        </p:txBody>
      </p:sp>
      <p:cxnSp>
        <p:nvCxnSpPr>
          <p:cNvPr id="365" name="直接连接符 364">
            <a:extLst>
              <a:ext uri="{FF2B5EF4-FFF2-40B4-BE49-F238E27FC236}">
                <a16:creationId xmlns:a16="http://schemas.microsoft.com/office/drawing/2014/main" id="{9C305280-ADB3-4C81-8C36-1E901EBE5242}"/>
              </a:ext>
            </a:extLst>
          </p:cNvPr>
          <p:cNvCxnSpPr>
            <a:cxnSpLocks/>
            <a:endCxn id="422" idx="0"/>
          </p:cNvCxnSpPr>
          <p:nvPr/>
        </p:nvCxnSpPr>
        <p:spPr>
          <a:xfrm>
            <a:off x="3609428" y="3226879"/>
            <a:ext cx="1914740" cy="724881"/>
          </a:xfrm>
          <a:prstGeom prst="line">
            <a:avLst/>
          </a:prstGeom>
          <a:noFill/>
          <a:ln w="25400" cap="flat" cmpd="sng" algn="ctr">
            <a:solidFill>
              <a:srgbClr val="3365AF"/>
            </a:solidFill>
            <a:prstDash val="solid"/>
            <a:miter lim="800000"/>
          </a:ln>
          <a:effectLst/>
        </p:spPr>
      </p:cxnSp>
      <p:cxnSp>
        <p:nvCxnSpPr>
          <p:cNvPr id="374" name="直接连接符 373">
            <a:extLst>
              <a:ext uri="{FF2B5EF4-FFF2-40B4-BE49-F238E27FC236}">
                <a16:creationId xmlns:a16="http://schemas.microsoft.com/office/drawing/2014/main" id="{8EA7B768-A592-4E73-8672-567B2A5F7FE7}"/>
              </a:ext>
            </a:extLst>
          </p:cNvPr>
          <p:cNvCxnSpPr>
            <a:cxnSpLocks/>
            <a:stCxn id="381" idx="3"/>
            <a:endCxn id="397" idx="0"/>
          </p:cNvCxnSpPr>
          <p:nvPr/>
        </p:nvCxnSpPr>
        <p:spPr>
          <a:xfrm flipH="1">
            <a:off x="1108794" y="3340973"/>
            <a:ext cx="478012" cy="612862"/>
          </a:xfrm>
          <a:prstGeom prst="line">
            <a:avLst/>
          </a:prstGeom>
          <a:noFill/>
          <a:ln w="25400" cap="flat" cmpd="sng" algn="ctr">
            <a:solidFill>
              <a:srgbClr val="3365AF"/>
            </a:solidFill>
            <a:prstDash val="solid"/>
            <a:miter lim="800000"/>
          </a:ln>
          <a:effectLst/>
        </p:spPr>
      </p:cxnSp>
      <p:cxnSp>
        <p:nvCxnSpPr>
          <p:cNvPr id="375" name="直接连接符 374">
            <a:extLst>
              <a:ext uri="{FF2B5EF4-FFF2-40B4-BE49-F238E27FC236}">
                <a16:creationId xmlns:a16="http://schemas.microsoft.com/office/drawing/2014/main" id="{AE6FC205-9E51-4282-825C-FBAF57AA493C}"/>
              </a:ext>
            </a:extLst>
          </p:cNvPr>
          <p:cNvCxnSpPr>
            <a:cxnSpLocks/>
            <a:stCxn id="381" idx="5"/>
            <a:endCxn id="406" idx="0"/>
          </p:cNvCxnSpPr>
          <p:nvPr/>
        </p:nvCxnSpPr>
        <p:spPr>
          <a:xfrm>
            <a:off x="1971316" y="3340973"/>
            <a:ext cx="645989" cy="612862"/>
          </a:xfrm>
          <a:prstGeom prst="line">
            <a:avLst/>
          </a:prstGeom>
          <a:noFill/>
          <a:ln w="25400" cap="flat" cmpd="sng" algn="ctr">
            <a:solidFill>
              <a:srgbClr val="3365AF"/>
            </a:solidFill>
            <a:prstDash val="solid"/>
            <a:miter lim="800000"/>
          </a:ln>
          <a:effectLst/>
        </p:spPr>
      </p:cxnSp>
      <p:cxnSp>
        <p:nvCxnSpPr>
          <p:cNvPr id="376" name="直接连接符 375">
            <a:extLst>
              <a:ext uri="{FF2B5EF4-FFF2-40B4-BE49-F238E27FC236}">
                <a16:creationId xmlns:a16="http://schemas.microsoft.com/office/drawing/2014/main" id="{48CE9FCB-E4B3-4314-91E8-2648DFCEF24A}"/>
              </a:ext>
            </a:extLst>
          </p:cNvPr>
          <p:cNvCxnSpPr>
            <a:cxnSpLocks/>
            <a:stCxn id="383" idx="3"/>
            <a:endCxn id="406" idx="0"/>
          </p:cNvCxnSpPr>
          <p:nvPr/>
        </p:nvCxnSpPr>
        <p:spPr>
          <a:xfrm flipH="1">
            <a:off x="2617305" y="3337849"/>
            <a:ext cx="533956" cy="615986"/>
          </a:xfrm>
          <a:prstGeom prst="line">
            <a:avLst/>
          </a:prstGeom>
          <a:noFill/>
          <a:ln w="25400" cap="flat" cmpd="sng" algn="ctr">
            <a:solidFill>
              <a:srgbClr val="3365AF"/>
            </a:solidFill>
            <a:prstDash val="solid"/>
            <a:miter lim="800000"/>
          </a:ln>
          <a:effectLst/>
        </p:spPr>
      </p:cxnSp>
      <p:cxnSp>
        <p:nvCxnSpPr>
          <p:cNvPr id="377" name="直接连接符 376">
            <a:extLst>
              <a:ext uri="{FF2B5EF4-FFF2-40B4-BE49-F238E27FC236}">
                <a16:creationId xmlns:a16="http://schemas.microsoft.com/office/drawing/2014/main" id="{7804717E-D651-4DDB-83EE-CE060AAD0B8E}"/>
              </a:ext>
            </a:extLst>
          </p:cNvPr>
          <p:cNvCxnSpPr>
            <a:cxnSpLocks/>
            <a:stCxn id="383" idx="5"/>
            <a:endCxn id="414" idx="0"/>
          </p:cNvCxnSpPr>
          <p:nvPr/>
        </p:nvCxnSpPr>
        <p:spPr>
          <a:xfrm>
            <a:off x="3535771" y="3337849"/>
            <a:ext cx="594252" cy="615612"/>
          </a:xfrm>
          <a:prstGeom prst="line">
            <a:avLst/>
          </a:prstGeom>
          <a:noFill/>
          <a:ln w="25400" cap="flat" cmpd="sng" algn="ctr">
            <a:solidFill>
              <a:srgbClr val="3365AF"/>
            </a:solidFill>
            <a:prstDash val="solid"/>
            <a:miter lim="800000"/>
          </a:ln>
          <a:effectLst/>
        </p:spPr>
      </p:cxnSp>
      <p:cxnSp>
        <p:nvCxnSpPr>
          <p:cNvPr id="378" name="直接连接符 377">
            <a:extLst>
              <a:ext uri="{FF2B5EF4-FFF2-40B4-BE49-F238E27FC236}">
                <a16:creationId xmlns:a16="http://schemas.microsoft.com/office/drawing/2014/main" id="{07EA43D9-6A73-422C-B067-5EADA42545FB}"/>
              </a:ext>
            </a:extLst>
          </p:cNvPr>
          <p:cNvCxnSpPr>
            <a:cxnSpLocks/>
            <a:stCxn id="385" idx="3"/>
            <a:endCxn id="414" idx="0"/>
          </p:cNvCxnSpPr>
          <p:nvPr/>
        </p:nvCxnSpPr>
        <p:spPr>
          <a:xfrm flipH="1">
            <a:off x="4130023" y="3337849"/>
            <a:ext cx="505593" cy="615612"/>
          </a:xfrm>
          <a:prstGeom prst="line">
            <a:avLst/>
          </a:prstGeom>
          <a:noFill/>
          <a:ln w="25400" cap="flat" cmpd="sng" algn="ctr">
            <a:solidFill>
              <a:srgbClr val="3365AF"/>
            </a:solidFill>
            <a:prstDash val="solid"/>
            <a:miter lim="800000"/>
          </a:ln>
          <a:effectLst/>
        </p:spPr>
      </p:cxnSp>
      <p:cxnSp>
        <p:nvCxnSpPr>
          <p:cNvPr id="379" name="直接连接符 378">
            <a:extLst>
              <a:ext uri="{FF2B5EF4-FFF2-40B4-BE49-F238E27FC236}">
                <a16:creationId xmlns:a16="http://schemas.microsoft.com/office/drawing/2014/main" id="{19E95336-30A0-4C4B-B706-656426BF2835}"/>
              </a:ext>
            </a:extLst>
          </p:cNvPr>
          <p:cNvCxnSpPr>
            <a:cxnSpLocks/>
            <a:stCxn id="385" idx="5"/>
            <a:endCxn id="422" idx="0"/>
          </p:cNvCxnSpPr>
          <p:nvPr/>
        </p:nvCxnSpPr>
        <p:spPr>
          <a:xfrm>
            <a:off x="5020126" y="3337849"/>
            <a:ext cx="504042" cy="613911"/>
          </a:xfrm>
          <a:prstGeom prst="line">
            <a:avLst/>
          </a:prstGeom>
          <a:noFill/>
          <a:ln w="25400" cap="flat" cmpd="sng" algn="ctr">
            <a:solidFill>
              <a:srgbClr val="3365AF"/>
            </a:solidFill>
            <a:prstDash val="solid"/>
            <a:miter lim="800000"/>
          </a:ln>
          <a:effectLst/>
        </p:spPr>
      </p:cxnSp>
      <p:cxnSp>
        <p:nvCxnSpPr>
          <p:cNvPr id="380" name="直接连接符 379">
            <a:extLst>
              <a:ext uri="{FF2B5EF4-FFF2-40B4-BE49-F238E27FC236}">
                <a16:creationId xmlns:a16="http://schemas.microsoft.com/office/drawing/2014/main" id="{87E29D4C-DE06-4E1D-B385-12ABEB4231EE}"/>
              </a:ext>
            </a:extLst>
          </p:cNvPr>
          <p:cNvCxnSpPr>
            <a:cxnSpLocks/>
            <a:endCxn id="397" idx="0"/>
          </p:cNvCxnSpPr>
          <p:nvPr/>
        </p:nvCxnSpPr>
        <p:spPr>
          <a:xfrm flipH="1">
            <a:off x="1108794" y="3268699"/>
            <a:ext cx="1996040" cy="685136"/>
          </a:xfrm>
          <a:prstGeom prst="line">
            <a:avLst/>
          </a:prstGeom>
          <a:noFill/>
          <a:ln w="25400" cap="flat" cmpd="sng" algn="ctr">
            <a:solidFill>
              <a:srgbClr val="3365AF"/>
            </a:solidFill>
            <a:prstDash val="solid"/>
            <a:miter lim="800000"/>
          </a:ln>
          <a:effectLst/>
        </p:spPr>
      </p:cxnSp>
      <p:sp>
        <p:nvSpPr>
          <p:cNvPr id="381" name="椭圆 380">
            <a:extLst>
              <a:ext uri="{FF2B5EF4-FFF2-40B4-BE49-F238E27FC236}">
                <a16:creationId xmlns:a16="http://schemas.microsoft.com/office/drawing/2014/main" id="{236DD784-A0FA-4701-8898-0B4711FB0C18}"/>
              </a:ext>
            </a:extLst>
          </p:cNvPr>
          <p:cNvSpPr/>
          <p:nvPr/>
        </p:nvSpPr>
        <p:spPr>
          <a:xfrm>
            <a:off x="1507171" y="2904961"/>
            <a:ext cx="543780" cy="510820"/>
          </a:xfrm>
          <a:prstGeom prst="ellipse">
            <a:avLst/>
          </a:prstGeom>
          <a:solidFill>
            <a:srgbClr val="F9FBFD"/>
          </a:solidFill>
          <a:ln w="25400" cap="flat" cmpd="sng" algn="ctr">
            <a:solidFill>
              <a:sysClr val="windowText" lastClr="000000">
                <a:lumMod val="75000"/>
                <a:lumOff val="25000"/>
              </a:sysClr>
            </a:solidFill>
            <a:prstDash val="solid"/>
            <a:round/>
          </a:ln>
          <a:effectLst/>
        </p:spPr>
        <p:txBody>
          <a:bodyPr rtlCol="0"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SG" altLang="en-US" sz="1800" b="0" i="0" u="none" strike="noStrike" kern="120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cs"/>
            </a:endParaRPr>
          </a:p>
        </p:txBody>
      </p:sp>
      <mc:AlternateContent xmlns:mc="http://schemas.openxmlformats.org/markup-compatibility/2006" xmlns:a14="http://schemas.microsoft.com/office/drawing/2010/main">
        <mc:Choice Requires="a14">
          <p:sp>
            <p:nvSpPr>
              <p:cNvPr id="382" name="矩形 381">
                <a:extLst>
                  <a:ext uri="{FF2B5EF4-FFF2-40B4-BE49-F238E27FC236}">
                    <a16:creationId xmlns:a16="http://schemas.microsoft.com/office/drawing/2014/main" id="{7DC5BBD0-987F-447E-8A4A-17E5373A1C8F}"/>
                  </a:ext>
                </a:extLst>
              </p:cNvPr>
              <p:cNvSpPr/>
              <p:nvPr/>
            </p:nvSpPr>
            <p:spPr>
              <a:xfrm>
                <a:off x="1538022" y="2954425"/>
                <a:ext cx="541558" cy="374288"/>
              </a:xfrm>
              <a:prstGeom prst="rect">
                <a:avLst/>
              </a:prstGeom>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altLang="zh-CN" b="1" i="1" dirty="0" smtClean="0">
                              <a:solidFill>
                                <a:prstClr val="black"/>
                              </a:solidFill>
                              <a:latin typeface="Cambria Math" panose="02040503050406030204" pitchFamily="18" charset="0"/>
                            </a:rPr>
                          </m:ctrlPr>
                        </m:sSubPr>
                        <m:e>
                          <m:r>
                            <a:rPr lang="en-US" altLang="zh-CN" b="1" i="1" dirty="0" smtClean="0">
                              <a:solidFill>
                                <a:prstClr val="black"/>
                              </a:solidFill>
                              <a:latin typeface="Cambria Math" panose="02040503050406030204" pitchFamily="18" charset="0"/>
                            </a:rPr>
                            <m:t>𝑷</m:t>
                          </m:r>
                        </m:e>
                        <m:sub>
                          <m:r>
                            <a:rPr lang="en-US" altLang="zh-CN" i="1" dirty="0" smtClean="0">
                              <a:solidFill>
                                <a:prstClr val="black"/>
                              </a:solidFill>
                              <a:latin typeface="Cambria Math" panose="02040503050406030204" pitchFamily="18" charset="0"/>
                            </a:rPr>
                            <m:t>0</m:t>
                          </m:r>
                        </m:sub>
                      </m:sSub>
                    </m:oMath>
                  </m:oMathPara>
                </a14:m>
                <a:endParaRPr lang="en-US" altLang="zh-SG" b="1" dirty="0">
                  <a:solidFill>
                    <a:prstClr val="black"/>
                  </a:solidFill>
                  <a:ea typeface="等线" panose="02010600030101010101" pitchFamily="2" charset="-122"/>
                </a:endParaRPr>
              </a:p>
            </p:txBody>
          </p:sp>
        </mc:Choice>
        <mc:Fallback xmlns="">
          <p:sp>
            <p:nvSpPr>
              <p:cNvPr id="382" name="矩形 381">
                <a:extLst>
                  <a:ext uri="{FF2B5EF4-FFF2-40B4-BE49-F238E27FC236}">
                    <a16:creationId xmlns:a16="http://schemas.microsoft.com/office/drawing/2014/main" id="{7DC5BBD0-987F-447E-8A4A-17E5373A1C8F}"/>
                  </a:ext>
                </a:extLst>
              </p:cNvPr>
              <p:cNvSpPr>
                <a:spLocks noRot="1" noChangeAspect="1" noMove="1" noResize="1" noEditPoints="1" noAdjustHandles="1" noChangeArrowheads="1" noChangeShapeType="1" noTextEdit="1"/>
              </p:cNvSpPr>
              <p:nvPr/>
            </p:nvSpPr>
            <p:spPr>
              <a:xfrm>
                <a:off x="1538022" y="2954425"/>
                <a:ext cx="541558" cy="374288"/>
              </a:xfrm>
              <a:prstGeom prst="rect">
                <a:avLst/>
              </a:prstGeom>
              <a:blipFill>
                <a:blip r:embed="rId3"/>
                <a:stretch>
                  <a:fillRect/>
                </a:stretch>
              </a:blipFill>
            </p:spPr>
            <p:txBody>
              <a:bodyPr/>
              <a:lstStyle/>
              <a:p>
                <a:r>
                  <a:rPr lang="zh-CN" altLang="en-US">
                    <a:noFill/>
                  </a:rPr>
                  <a:t> </a:t>
                </a:r>
              </a:p>
            </p:txBody>
          </p:sp>
        </mc:Fallback>
      </mc:AlternateContent>
      <p:sp>
        <p:nvSpPr>
          <p:cNvPr id="383" name="椭圆 382">
            <a:extLst>
              <a:ext uri="{FF2B5EF4-FFF2-40B4-BE49-F238E27FC236}">
                <a16:creationId xmlns:a16="http://schemas.microsoft.com/office/drawing/2014/main" id="{625F324C-E2BA-435D-9408-D6225B496850}"/>
              </a:ext>
            </a:extLst>
          </p:cNvPr>
          <p:cNvSpPr/>
          <p:nvPr/>
        </p:nvSpPr>
        <p:spPr>
          <a:xfrm>
            <a:off x="3071626" y="2901837"/>
            <a:ext cx="543780" cy="510820"/>
          </a:xfrm>
          <a:prstGeom prst="ellipse">
            <a:avLst/>
          </a:prstGeom>
          <a:solidFill>
            <a:srgbClr val="F9FBFD"/>
          </a:solidFill>
          <a:ln w="25400" cap="flat" cmpd="sng" algn="ctr">
            <a:solidFill>
              <a:sysClr val="windowText" lastClr="000000">
                <a:lumMod val="75000"/>
                <a:lumOff val="25000"/>
              </a:sysClr>
            </a:solidFill>
            <a:prstDash val="solid"/>
            <a:round/>
          </a:ln>
          <a:effectLst/>
        </p:spPr>
        <p:txBody>
          <a:bodyPr rtlCol="0"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SG" altLang="en-US" sz="1800" b="0" i="0" u="none" strike="noStrike" kern="120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cs"/>
            </a:endParaRPr>
          </a:p>
        </p:txBody>
      </p:sp>
      <mc:AlternateContent xmlns:mc="http://schemas.openxmlformats.org/markup-compatibility/2006" xmlns:a14="http://schemas.microsoft.com/office/drawing/2010/main">
        <mc:Choice Requires="a14">
          <p:sp>
            <p:nvSpPr>
              <p:cNvPr id="384" name="矩形 383">
                <a:extLst>
                  <a:ext uri="{FF2B5EF4-FFF2-40B4-BE49-F238E27FC236}">
                    <a16:creationId xmlns:a16="http://schemas.microsoft.com/office/drawing/2014/main" id="{20286F83-520C-4528-9945-2DFE4C6C111D}"/>
                  </a:ext>
                </a:extLst>
              </p:cNvPr>
              <p:cNvSpPr/>
              <p:nvPr/>
            </p:nvSpPr>
            <p:spPr>
              <a:xfrm>
                <a:off x="3102477" y="2954425"/>
                <a:ext cx="541558" cy="374288"/>
              </a:xfrm>
              <a:prstGeom prst="rect">
                <a:avLst/>
              </a:prstGeom>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altLang="zh-CN" b="1" i="1" dirty="0" smtClean="0">
                              <a:solidFill>
                                <a:prstClr val="black"/>
                              </a:solidFill>
                              <a:latin typeface="Cambria Math" panose="02040503050406030204" pitchFamily="18" charset="0"/>
                            </a:rPr>
                          </m:ctrlPr>
                        </m:sSubPr>
                        <m:e>
                          <m:r>
                            <a:rPr lang="en-US" altLang="zh-CN" b="1" i="1" dirty="0" smtClean="0">
                              <a:solidFill>
                                <a:prstClr val="black"/>
                              </a:solidFill>
                              <a:latin typeface="Cambria Math" panose="02040503050406030204" pitchFamily="18" charset="0"/>
                            </a:rPr>
                            <m:t>𝑷</m:t>
                          </m:r>
                        </m:e>
                        <m:sub>
                          <m:r>
                            <a:rPr lang="en-US" altLang="zh-CN" i="1" dirty="0" smtClean="0">
                              <a:solidFill>
                                <a:prstClr val="black"/>
                              </a:solidFill>
                              <a:latin typeface="Cambria Math" panose="02040503050406030204" pitchFamily="18" charset="0"/>
                            </a:rPr>
                            <m:t>1</m:t>
                          </m:r>
                        </m:sub>
                      </m:sSub>
                    </m:oMath>
                  </m:oMathPara>
                </a14:m>
                <a:endParaRPr lang="en-US" altLang="zh-SG" b="1" dirty="0">
                  <a:solidFill>
                    <a:prstClr val="black"/>
                  </a:solidFill>
                  <a:ea typeface="等线" panose="02010600030101010101" pitchFamily="2" charset="-122"/>
                </a:endParaRPr>
              </a:p>
            </p:txBody>
          </p:sp>
        </mc:Choice>
        <mc:Fallback xmlns="">
          <p:sp>
            <p:nvSpPr>
              <p:cNvPr id="384" name="矩形 383">
                <a:extLst>
                  <a:ext uri="{FF2B5EF4-FFF2-40B4-BE49-F238E27FC236}">
                    <a16:creationId xmlns:a16="http://schemas.microsoft.com/office/drawing/2014/main" id="{20286F83-520C-4528-9945-2DFE4C6C111D}"/>
                  </a:ext>
                </a:extLst>
              </p:cNvPr>
              <p:cNvSpPr>
                <a:spLocks noRot="1" noChangeAspect="1" noMove="1" noResize="1" noEditPoints="1" noAdjustHandles="1" noChangeArrowheads="1" noChangeShapeType="1" noTextEdit="1"/>
              </p:cNvSpPr>
              <p:nvPr/>
            </p:nvSpPr>
            <p:spPr>
              <a:xfrm>
                <a:off x="3102477" y="2954425"/>
                <a:ext cx="541558" cy="374288"/>
              </a:xfrm>
              <a:prstGeom prst="rect">
                <a:avLst/>
              </a:prstGeom>
              <a:blipFill>
                <a:blip r:embed="rId4"/>
                <a:stretch>
                  <a:fillRect/>
                </a:stretch>
              </a:blipFill>
            </p:spPr>
            <p:txBody>
              <a:bodyPr/>
              <a:lstStyle/>
              <a:p>
                <a:r>
                  <a:rPr lang="zh-CN" altLang="en-US">
                    <a:noFill/>
                  </a:rPr>
                  <a:t> </a:t>
                </a:r>
              </a:p>
            </p:txBody>
          </p:sp>
        </mc:Fallback>
      </mc:AlternateContent>
      <p:sp>
        <p:nvSpPr>
          <p:cNvPr id="385" name="椭圆 384">
            <a:extLst>
              <a:ext uri="{FF2B5EF4-FFF2-40B4-BE49-F238E27FC236}">
                <a16:creationId xmlns:a16="http://schemas.microsoft.com/office/drawing/2014/main" id="{2908751D-7804-4983-9DAE-3A0C7DD92776}"/>
              </a:ext>
            </a:extLst>
          </p:cNvPr>
          <p:cNvSpPr/>
          <p:nvPr/>
        </p:nvSpPr>
        <p:spPr>
          <a:xfrm>
            <a:off x="4555981" y="2901837"/>
            <a:ext cx="543780" cy="510820"/>
          </a:xfrm>
          <a:prstGeom prst="ellipse">
            <a:avLst/>
          </a:prstGeom>
          <a:solidFill>
            <a:srgbClr val="F9FBFD"/>
          </a:solidFill>
          <a:ln w="25400" cap="flat" cmpd="sng" algn="ctr">
            <a:solidFill>
              <a:sysClr val="windowText" lastClr="000000">
                <a:lumMod val="75000"/>
                <a:lumOff val="25000"/>
              </a:sysClr>
            </a:solidFill>
            <a:prstDash val="solid"/>
            <a:round/>
          </a:ln>
          <a:effectLst/>
        </p:spPr>
        <p:txBody>
          <a:bodyPr rtlCol="0"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SG" altLang="en-US" sz="1800" b="0" i="0" u="none" strike="noStrike" kern="120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cs"/>
            </a:endParaRPr>
          </a:p>
        </p:txBody>
      </p:sp>
      <mc:AlternateContent xmlns:mc="http://schemas.openxmlformats.org/markup-compatibility/2006" xmlns:a14="http://schemas.microsoft.com/office/drawing/2010/main">
        <mc:Choice Requires="a14">
          <p:sp>
            <p:nvSpPr>
              <p:cNvPr id="386" name="矩形 385">
                <a:extLst>
                  <a:ext uri="{FF2B5EF4-FFF2-40B4-BE49-F238E27FC236}">
                    <a16:creationId xmlns:a16="http://schemas.microsoft.com/office/drawing/2014/main" id="{9AC787C9-50A1-4319-BF8B-40957CAD5E99}"/>
                  </a:ext>
                </a:extLst>
              </p:cNvPr>
              <p:cNvSpPr/>
              <p:nvPr/>
            </p:nvSpPr>
            <p:spPr>
              <a:xfrm>
                <a:off x="4586832" y="2954425"/>
                <a:ext cx="541558" cy="374288"/>
              </a:xfrm>
              <a:prstGeom prst="rect">
                <a:avLst/>
              </a:prstGeom>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altLang="zh-CN" b="1" i="1" dirty="0" smtClean="0">
                              <a:solidFill>
                                <a:prstClr val="black"/>
                              </a:solidFill>
                              <a:latin typeface="Cambria Math" panose="02040503050406030204" pitchFamily="18" charset="0"/>
                            </a:rPr>
                          </m:ctrlPr>
                        </m:sSubPr>
                        <m:e>
                          <m:r>
                            <a:rPr lang="en-US" altLang="zh-CN" b="1" i="1" dirty="0" smtClean="0">
                              <a:solidFill>
                                <a:prstClr val="black"/>
                              </a:solidFill>
                              <a:latin typeface="Cambria Math" panose="02040503050406030204" pitchFamily="18" charset="0"/>
                            </a:rPr>
                            <m:t>𝑷</m:t>
                          </m:r>
                        </m:e>
                        <m:sub>
                          <m:r>
                            <a:rPr lang="en-US" altLang="zh-CN" i="1" dirty="0" smtClean="0">
                              <a:solidFill>
                                <a:prstClr val="black"/>
                              </a:solidFill>
                              <a:latin typeface="Cambria Math" panose="02040503050406030204" pitchFamily="18" charset="0"/>
                            </a:rPr>
                            <m:t>𝑘</m:t>
                          </m:r>
                        </m:sub>
                      </m:sSub>
                    </m:oMath>
                  </m:oMathPara>
                </a14:m>
                <a:endParaRPr lang="en-US" altLang="zh-SG" b="1" dirty="0">
                  <a:solidFill>
                    <a:prstClr val="black"/>
                  </a:solidFill>
                  <a:ea typeface="等线" panose="02010600030101010101" pitchFamily="2" charset="-122"/>
                </a:endParaRPr>
              </a:p>
            </p:txBody>
          </p:sp>
        </mc:Choice>
        <mc:Fallback xmlns="">
          <p:sp>
            <p:nvSpPr>
              <p:cNvPr id="386" name="矩形 385">
                <a:extLst>
                  <a:ext uri="{FF2B5EF4-FFF2-40B4-BE49-F238E27FC236}">
                    <a16:creationId xmlns:a16="http://schemas.microsoft.com/office/drawing/2014/main" id="{9AC787C9-50A1-4319-BF8B-40957CAD5E99}"/>
                  </a:ext>
                </a:extLst>
              </p:cNvPr>
              <p:cNvSpPr>
                <a:spLocks noRot="1" noChangeAspect="1" noMove="1" noResize="1" noEditPoints="1" noAdjustHandles="1" noChangeArrowheads="1" noChangeShapeType="1" noTextEdit="1"/>
              </p:cNvSpPr>
              <p:nvPr/>
            </p:nvSpPr>
            <p:spPr>
              <a:xfrm>
                <a:off x="4586832" y="2954425"/>
                <a:ext cx="541558" cy="374288"/>
              </a:xfrm>
              <a:prstGeom prst="rect">
                <a:avLst/>
              </a:prstGeom>
              <a:blipFill>
                <a:blip r:embed="rId5"/>
                <a:stretch>
                  <a:fillRect/>
                </a:stretch>
              </a:blipFill>
            </p:spPr>
            <p:txBody>
              <a:bodyPr/>
              <a:lstStyle/>
              <a:p>
                <a:r>
                  <a:rPr lang="zh-CN" altLang="en-US">
                    <a:noFill/>
                  </a:rPr>
                  <a:t> </a:t>
                </a:r>
              </a:p>
            </p:txBody>
          </p:sp>
        </mc:Fallback>
      </mc:AlternateContent>
      <p:sp>
        <p:nvSpPr>
          <p:cNvPr id="387" name="椭圆 386">
            <a:extLst>
              <a:ext uri="{FF2B5EF4-FFF2-40B4-BE49-F238E27FC236}">
                <a16:creationId xmlns:a16="http://schemas.microsoft.com/office/drawing/2014/main" id="{BD5B5E29-5A6B-4154-8254-E2F7F96F1533}"/>
              </a:ext>
            </a:extLst>
          </p:cNvPr>
          <p:cNvSpPr/>
          <p:nvPr/>
        </p:nvSpPr>
        <p:spPr>
          <a:xfrm>
            <a:off x="1291653" y="3534022"/>
            <a:ext cx="162322" cy="162322"/>
          </a:xfrm>
          <a:prstGeom prst="ellipse">
            <a:avLst/>
          </a:prstGeom>
          <a:solidFill>
            <a:srgbClr val="3365AF"/>
          </a:solidFill>
          <a:ln w="28575" cap="flat" cmpd="sng" algn="ctr">
            <a:noFill/>
            <a:prstDash val="solid"/>
            <a:miter lim="800000"/>
          </a:ln>
          <a:effectLst/>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SG"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88" name="椭圆 387">
            <a:extLst>
              <a:ext uri="{FF2B5EF4-FFF2-40B4-BE49-F238E27FC236}">
                <a16:creationId xmlns:a16="http://schemas.microsoft.com/office/drawing/2014/main" id="{10B4F4C5-D907-4147-ACEE-69F36C727B25}"/>
              </a:ext>
            </a:extLst>
          </p:cNvPr>
          <p:cNvSpPr/>
          <p:nvPr/>
        </p:nvSpPr>
        <p:spPr>
          <a:xfrm>
            <a:off x="2271166" y="3630529"/>
            <a:ext cx="162322" cy="162322"/>
          </a:xfrm>
          <a:prstGeom prst="ellipse">
            <a:avLst/>
          </a:prstGeom>
          <a:solidFill>
            <a:srgbClr val="3365AF"/>
          </a:solidFill>
          <a:ln w="28575" cap="flat" cmpd="sng" algn="ctr">
            <a:noFill/>
            <a:prstDash val="solid"/>
            <a:miter lim="800000"/>
          </a:ln>
          <a:effectLst/>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SG"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89" name="椭圆 388">
            <a:extLst>
              <a:ext uri="{FF2B5EF4-FFF2-40B4-BE49-F238E27FC236}">
                <a16:creationId xmlns:a16="http://schemas.microsoft.com/office/drawing/2014/main" id="{21A170AB-C780-44B3-BC52-9A91956669AA}"/>
              </a:ext>
            </a:extLst>
          </p:cNvPr>
          <p:cNvSpPr/>
          <p:nvPr/>
        </p:nvSpPr>
        <p:spPr>
          <a:xfrm>
            <a:off x="2510446" y="3352476"/>
            <a:ext cx="175116" cy="164500"/>
          </a:xfrm>
          <a:prstGeom prst="ellipse">
            <a:avLst/>
          </a:prstGeom>
          <a:solidFill>
            <a:srgbClr val="3365AF"/>
          </a:solidFill>
          <a:ln w="28575" cap="flat" cmpd="sng" algn="ctr">
            <a:noFill/>
            <a:prstDash val="solid"/>
            <a:miter lim="800000"/>
          </a:ln>
          <a:effectLst/>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SG"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90" name="椭圆 389">
            <a:extLst>
              <a:ext uri="{FF2B5EF4-FFF2-40B4-BE49-F238E27FC236}">
                <a16:creationId xmlns:a16="http://schemas.microsoft.com/office/drawing/2014/main" id="{75A07901-DE8A-492C-8DB9-048657927992}"/>
              </a:ext>
            </a:extLst>
          </p:cNvPr>
          <p:cNvSpPr/>
          <p:nvPr/>
        </p:nvSpPr>
        <p:spPr>
          <a:xfrm>
            <a:off x="2832610" y="3521722"/>
            <a:ext cx="162322" cy="162322"/>
          </a:xfrm>
          <a:prstGeom prst="ellipse">
            <a:avLst/>
          </a:prstGeom>
          <a:solidFill>
            <a:srgbClr val="3365AF"/>
          </a:solidFill>
          <a:ln w="28575" cap="flat" cmpd="sng" algn="ctr">
            <a:noFill/>
            <a:prstDash val="solid"/>
            <a:miter lim="800000"/>
          </a:ln>
          <a:effectLst/>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SG"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91" name="椭圆 390">
            <a:extLst>
              <a:ext uri="{FF2B5EF4-FFF2-40B4-BE49-F238E27FC236}">
                <a16:creationId xmlns:a16="http://schemas.microsoft.com/office/drawing/2014/main" id="{C9E6B1CF-922D-4A13-AE14-05EC24143AFE}"/>
              </a:ext>
            </a:extLst>
          </p:cNvPr>
          <p:cNvSpPr/>
          <p:nvPr/>
        </p:nvSpPr>
        <p:spPr>
          <a:xfrm>
            <a:off x="3719428" y="3521722"/>
            <a:ext cx="162322" cy="162322"/>
          </a:xfrm>
          <a:prstGeom prst="ellipse">
            <a:avLst/>
          </a:prstGeom>
          <a:solidFill>
            <a:srgbClr val="3365AF"/>
          </a:solidFill>
          <a:ln w="28575" cap="flat" cmpd="sng" algn="ctr">
            <a:noFill/>
            <a:prstDash val="solid"/>
            <a:miter lim="800000"/>
          </a:ln>
          <a:effectLst/>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SG"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92" name="椭圆 391">
            <a:extLst>
              <a:ext uri="{FF2B5EF4-FFF2-40B4-BE49-F238E27FC236}">
                <a16:creationId xmlns:a16="http://schemas.microsoft.com/office/drawing/2014/main" id="{9318786E-4AD4-40A1-BE38-2DEBCA0DBAF3}"/>
              </a:ext>
            </a:extLst>
          </p:cNvPr>
          <p:cNvSpPr/>
          <p:nvPr/>
        </p:nvSpPr>
        <p:spPr>
          <a:xfrm>
            <a:off x="4258491" y="3624243"/>
            <a:ext cx="162322" cy="162322"/>
          </a:xfrm>
          <a:prstGeom prst="ellipse">
            <a:avLst/>
          </a:prstGeom>
          <a:solidFill>
            <a:srgbClr val="3365AF"/>
          </a:solidFill>
          <a:ln w="28575" cap="flat" cmpd="sng" algn="ctr">
            <a:noFill/>
            <a:prstDash val="solid"/>
            <a:miter lim="800000"/>
          </a:ln>
          <a:effectLst/>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SG"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93" name="椭圆 392">
            <a:extLst>
              <a:ext uri="{FF2B5EF4-FFF2-40B4-BE49-F238E27FC236}">
                <a16:creationId xmlns:a16="http://schemas.microsoft.com/office/drawing/2014/main" id="{E25F2CBB-2BAA-4913-8705-32F1D747FE3F}"/>
              </a:ext>
            </a:extLst>
          </p:cNvPr>
          <p:cNvSpPr/>
          <p:nvPr/>
        </p:nvSpPr>
        <p:spPr>
          <a:xfrm>
            <a:off x="5152362" y="3521722"/>
            <a:ext cx="162322" cy="162322"/>
          </a:xfrm>
          <a:prstGeom prst="ellipse">
            <a:avLst/>
          </a:prstGeom>
          <a:solidFill>
            <a:srgbClr val="3365AF"/>
          </a:solidFill>
          <a:ln w="28575" cap="flat" cmpd="sng" algn="ctr">
            <a:noFill/>
            <a:prstDash val="solid"/>
            <a:miter lim="800000"/>
          </a:ln>
          <a:effectLst/>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SG"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94" name="矩形 393">
            <a:extLst>
              <a:ext uri="{FF2B5EF4-FFF2-40B4-BE49-F238E27FC236}">
                <a16:creationId xmlns:a16="http://schemas.microsoft.com/office/drawing/2014/main" id="{7894A889-10B6-4A0E-A2A8-4BFB08864BA8}"/>
              </a:ext>
            </a:extLst>
          </p:cNvPr>
          <p:cNvSpPr/>
          <p:nvPr/>
        </p:nvSpPr>
        <p:spPr>
          <a:xfrm>
            <a:off x="5146158" y="2992310"/>
            <a:ext cx="1381890" cy="307777"/>
          </a:xfrm>
          <a:prstGeom prst="rect">
            <a:avLst/>
          </a:prstGeom>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altLang="zh-SG" sz="1400" b="1" dirty="0">
                <a:solidFill>
                  <a:prstClr val="black"/>
                </a:solidFill>
                <a:latin typeface="等线" panose="020F0502020204030204"/>
                <a:ea typeface="等线" panose="02010600030101010101" pitchFamily="2" charset="-122"/>
              </a:rPr>
              <a:t>Feature Points</a:t>
            </a:r>
            <a:endParaRPr lang="zh-SG" altLang="en-US" sz="1400" b="1" dirty="0">
              <a:solidFill>
                <a:prstClr val="black"/>
              </a:solidFill>
              <a:latin typeface="等线" panose="020F0502020204030204"/>
              <a:ea typeface="等线" panose="02010600030101010101" pitchFamily="2" charset="-122"/>
            </a:endParaRPr>
          </a:p>
        </p:txBody>
      </p:sp>
      <p:sp>
        <p:nvSpPr>
          <p:cNvPr id="395" name="矩形 394">
            <a:extLst>
              <a:ext uri="{FF2B5EF4-FFF2-40B4-BE49-F238E27FC236}">
                <a16:creationId xmlns:a16="http://schemas.microsoft.com/office/drawing/2014/main" id="{8530140B-87DD-47EC-B8A4-AFD4B17D846B}"/>
              </a:ext>
            </a:extLst>
          </p:cNvPr>
          <p:cNvSpPr/>
          <p:nvPr/>
        </p:nvSpPr>
        <p:spPr>
          <a:xfrm>
            <a:off x="5856265" y="4305788"/>
            <a:ext cx="669375" cy="307777"/>
          </a:xfrm>
          <a:prstGeom prst="rect">
            <a:avLst/>
          </a:prstGeom>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altLang="zh-CN" sz="1400" b="1" dirty="0">
                <a:solidFill>
                  <a:prstClr val="black"/>
                </a:solidFill>
                <a:latin typeface="等线" panose="020F0502020204030204"/>
                <a:ea typeface="等线" panose="02010600030101010101" pitchFamily="2" charset="-122"/>
              </a:rPr>
              <a:t>Poses</a:t>
            </a:r>
            <a:endParaRPr lang="zh-SG" altLang="en-US" sz="1400" b="1" dirty="0">
              <a:solidFill>
                <a:prstClr val="black"/>
              </a:solidFill>
              <a:latin typeface="等线" panose="020F0502020204030204"/>
              <a:ea typeface="等线" panose="02010600030101010101" pitchFamily="2" charset="-122"/>
            </a:endParaRPr>
          </a:p>
        </p:txBody>
      </p:sp>
      <p:sp>
        <p:nvSpPr>
          <p:cNvPr id="396" name="椭圆 395">
            <a:extLst>
              <a:ext uri="{FF2B5EF4-FFF2-40B4-BE49-F238E27FC236}">
                <a16:creationId xmlns:a16="http://schemas.microsoft.com/office/drawing/2014/main" id="{0A112969-777A-4A86-AC81-8B17E19B9DA7}"/>
              </a:ext>
            </a:extLst>
          </p:cNvPr>
          <p:cNvSpPr/>
          <p:nvPr/>
        </p:nvSpPr>
        <p:spPr>
          <a:xfrm>
            <a:off x="912674" y="4013394"/>
            <a:ext cx="390863" cy="390863"/>
          </a:xfrm>
          <a:prstGeom prst="ellipse">
            <a:avLst/>
          </a:prstGeom>
          <a:solidFill>
            <a:sysClr val="window" lastClr="FFFFFF">
              <a:lumMod val="95000"/>
              <a:alpha val="30000"/>
            </a:sysClr>
          </a:solidFill>
          <a:ln w="22225" cap="flat" cmpd="sng" algn="ctr">
            <a:solidFill>
              <a:sysClr val="windowText" lastClr="000000">
                <a:lumMod val="75000"/>
                <a:lumOff val="25000"/>
              </a:sysClr>
            </a:solidFill>
            <a:prstDash val="solid"/>
            <a:round/>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ysClr val="windowText" lastClr="000000"/>
              </a:solidFill>
              <a:effectLst/>
              <a:uLnTx/>
              <a:uFillTx/>
              <a:latin typeface="Calibri" panose="020F0502020204030204"/>
              <a:ea typeface="等线" panose="02010600030101010101" pitchFamily="2" charset="-122"/>
              <a:cs typeface="+mn-cs"/>
            </a:endParaRPr>
          </a:p>
        </p:txBody>
      </p:sp>
      <p:sp>
        <p:nvSpPr>
          <p:cNvPr id="397" name="矩形: 圆角 396">
            <a:extLst>
              <a:ext uri="{FF2B5EF4-FFF2-40B4-BE49-F238E27FC236}">
                <a16:creationId xmlns:a16="http://schemas.microsoft.com/office/drawing/2014/main" id="{E663D6D1-DB5A-473E-844E-D3B73EF8B0DF}"/>
              </a:ext>
            </a:extLst>
          </p:cNvPr>
          <p:cNvSpPr/>
          <p:nvPr/>
        </p:nvSpPr>
        <p:spPr>
          <a:xfrm>
            <a:off x="859083" y="3953835"/>
            <a:ext cx="499422" cy="931820"/>
          </a:xfrm>
          <a:prstGeom prst="roundRect">
            <a:avLst>
              <a:gd name="adj" fmla="val 50000"/>
            </a:avLst>
          </a:prstGeom>
          <a:noFill/>
          <a:ln w="25400" cap="flat" cmpd="sng" algn="ctr">
            <a:solidFill>
              <a:sysClr val="windowText" lastClr="000000">
                <a:lumMod val="75000"/>
                <a:lumOff val="25000"/>
              </a:sysClr>
            </a:solidFill>
            <a:prstDash val="solid"/>
            <a:round/>
          </a:ln>
          <a:effectLst/>
        </p:spPr>
        <p:txBody>
          <a:bodyPr rtlCol="0"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cs"/>
            </a:endParaRPr>
          </a:p>
        </p:txBody>
      </p:sp>
      <p:sp>
        <p:nvSpPr>
          <p:cNvPr id="398" name="椭圆 397">
            <a:extLst>
              <a:ext uri="{FF2B5EF4-FFF2-40B4-BE49-F238E27FC236}">
                <a16:creationId xmlns:a16="http://schemas.microsoft.com/office/drawing/2014/main" id="{D7C887FA-EF14-4554-B230-196D18E23800}"/>
              </a:ext>
            </a:extLst>
          </p:cNvPr>
          <p:cNvSpPr/>
          <p:nvPr/>
        </p:nvSpPr>
        <p:spPr>
          <a:xfrm>
            <a:off x="912673" y="4433230"/>
            <a:ext cx="390863" cy="390863"/>
          </a:xfrm>
          <a:prstGeom prst="ellipse">
            <a:avLst/>
          </a:prstGeom>
          <a:solidFill>
            <a:sysClr val="window" lastClr="FFFFFF">
              <a:lumMod val="95000"/>
              <a:alpha val="30000"/>
            </a:sysClr>
          </a:solidFill>
          <a:ln w="22225" cap="flat" cmpd="sng" algn="ctr">
            <a:solidFill>
              <a:sysClr val="windowText" lastClr="000000">
                <a:lumMod val="75000"/>
                <a:lumOff val="25000"/>
              </a:sysClr>
            </a:solidFill>
            <a:prstDash val="solid"/>
            <a:round/>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Text" lastClr="000000"/>
              </a:solidFill>
              <a:effectLst/>
              <a:uLnTx/>
              <a:uFillTx/>
              <a:latin typeface="Calibri" panose="020F0502020204030204"/>
              <a:ea typeface="等线" panose="02010600030101010101" pitchFamily="2" charset="-122"/>
              <a:cs typeface="+mn-cs"/>
            </a:endParaRPr>
          </a:p>
        </p:txBody>
      </p:sp>
      <mc:AlternateContent xmlns:mc="http://schemas.openxmlformats.org/markup-compatibility/2006" xmlns:a14="http://schemas.microsoft.com/office/drawing/2010/main">
        <mc:Choice Requires="a14">
          <p:sp>
            <p:nvSpPr>
              <p:cNvPr id="399" name="文本框 150">
                <a:extLst>
                  <a:ext uri="{FF2B5EF4-FFF2-40B4-BE49-F238E27FC236}">
                    <a16:creationId xmlns:a16="http://schemas.microsoft.com/office/drawing/2014/main" id="{1804B1BE-C6F4-46F9-8B88-8866C6CB6588}"/>
                  </a:ext>
                </a:extLst>
              </p:cNvPr>
              <p:cNvSpPr txBox="1"/>
              <p:nvPr/>
            </p:nvSpPr>
            <p:spPr>
              <a:xfrm>
                <a:off x="445238" y="3940057"/>
                <a:ext cx="286360" cy="261610"/>
              </a:xfrm>
              <a:prstGeom prst="rect">
                <a:avLst/>
              </a:prstGeom>
              <a:noFill/>
            </p:spPr>
            <p:txBody>
              <a:bodyPr wrap="non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altLang="zh-CN" sz="1700" b="1" i="1" dirty="0" smtClean="0">
                              <a:solidFill>
                                <a:prstClr val="black"/>
                              </a:solidFill>
                              <a:latin typeface="Cambria Math" panose="02040503050406030204" pitchFamily="18" charset="0"/>
                            </a:rPr>
                          </m:ctrlPr>
                        </m:sSubPr>
                        <m:e>
                          <m:r>
                            <a:rPr lang="zh-CN" altLang="en-US" sz="1700" b="1" i="1" dirty="0" smtClean="0">
                              <a:solidFill>
                                <a:prstClr val="black"/>
                              </a:solidFill>
                              <a:latin typeface="Cambria Math" panose="02040503050406030204" pitchFamily="18" charset="0"/>
                            </a:rPr>
                            <m:t>𝜽</m:t>
                          </m:r>
                        </m:e>
                        <m:sub>
                          <m:r>
                            <a:rPr lang="en-US" altLang="zh-CN" sz="1700" i="1" dirty="0" smtClean="0">
                              <a:solidFill>
                                <a:prstClr val="black"/>
                              </a:solidFill>
                              <a:latin typeface="Cambria Math" panose="02040503050406030204" pitchFamily="18" charset="0"/>
                            </a:rPr>
                            <m:t>0</m:t>
                          </m:r>
                        </m:sub>
                      </m:sSub>
                    </m:oMath>
                  </m:oMathPara>
                </a14:m>
                <a:endParaRPr lang="zh-CN" altLang="en-US" sz="1700" b="1" dirty="0">
                  <a:solidFill>
                    <a:sysClr val="windowText" lastClr="000000"/>
                  </a:solidFill>
                  <a:latin typeface="Calibri" panose="020F0502020204030204"/>
                  <a:ea typeface="等线" panose="02010600030101010101" pitchFamily="2" charset="-122"/>
                </a:endParaRPr>
              </a:p>
            </p:txBody>
          </p:sp>
        </mc:Choice>
        <mc:Fallback xmlns="">
          <p:sp>
            <p:nvSpPr>
              <p:cNvPr id="399" name="文本框 150">
                <a:extLst>
                  <a:ext uri="{FF2B5EF4-FFF2-40B4-BE49-F238E27FC236}">
                    <a16:creationId xmlns:a16="http://schemas.microsoft.com/office/drawing/2014/main" id="{1804B1BE-C6F4-46F9-8B88-8866C6CB6588}"/>
                  </a:ext>
                </a:extLst>
              </p:cNvPr>
              <p:cNvSpPr txBox="1">
                <a:spLocks noRot="1" noChangeAspect="1" noMove="1" noResize="1" noEditPoints="1" noAdjustHandles="1" noChangeArrowheads="1" noChangeShapeType="1" noTextEdit="1"/>
              </p:cNvSpPr>
              <p:nvPr/>
            </p:nvSpPr>
            <p:spPr>
              <a:xfrm>
                <a:off x="445238" y="3940057"/>
                <a:ext cx="286360" cy="261610"/>
              </a:xfrm>
              <a:prstGeom prst="rect">
                <a:avLst/>
              </a:prstGeom>
              <a:blipFill>
                <a:blip r:embed="rId6"/>
                <a:stretch>
                  <a:fillRect l="-17021" r="-6383" b="-1395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00" name="文本框 150">
                <a:extLst>
                  <a:ext uri="{FF2B5EF4-FFF2-40B4-BE49-F238E27FC236}">
                    <a16:creationId xmlns:a16="http://schemas.microsoft.com/office/drawing/2014/main" id="{23ADD4C9-9D12-46DE-880E-1D3171BDF1CB}"/>
                  </a:ext>
                </a:extLst>
              </p:cNvPr>
              <p:cNvSpPr txBox="1"/>
              <p:nvPr/>
            </p:nvSpPr>
            <p:spPr>
              <a:xfrm>
                <a:off x="992713" y="4090112"/>
                <a:ext cx="247888" cy="215444"/>
              </a:xfrm>
              <a:prstGeom prst="rect">
                <a:avLst/>
              </a:prstGeom>
              <a:noFill/>
            </p:spPr>
            <p:txBody>
              <a:bodyPr wrap="non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defRPr/>
                </a:pPr>
                <a14:m>
                  <m:oMathPara xmlns:m="http://schemas.openxmlformats.org/officeDocument/2006/math">
                    <m:oMathParaPr>
                      <m:jc m:val="centerGroup"/>
                    </m:oMathParaPr>
                    <m:oMath xmlns:m="http://schemas.openxmlformats.org/officeDocument/2006/math">
                      <m:sSub>
                        <m:sSubPr>
                          <m:ctrlPr>
                            <a:rPr lang="en-US" altLang="zh-CN" sz="1400" b="1" i="1" smtClean="0">
                              <a:solidFill>
                                <a:sysClr val="windowText" lastClr="000000"/>
                              </a:solidFill>
                              <a:latin typeface="Cambria Math" panose="02040503050406030204" pitchFamily="18" charset="0"/>
                            </a:rPr>
                          </m:ctrlPr>
                        </m:sSubPr>
                        <m:e>
                          <m:r>
                            <a:rPr lang="en-US" altLang="zh-CN" sz="1400" b="1" i="1" smtClean="0">
                              <a:solidFill>
                                <a:sysClr val="windowText" lastClr="000000"/>
                              </a:solidFill>
                              <a:latin typeface="Cambria Math" panose="02040503050406030204" pitchFamily="18" charset="0"/>
                            </a:rPr>
                            <m:t>𝑹</m:t>
                          </m:r>
                        </m:e>
                        <m:sub>
                          <m:r>
                            <a:rPr lang="en-US" altLang="zh-CN" sz="1400" i="1" smtClean="0">
                              <a:solidFill>
                                <a:sysClr val="windowText" lastClr="000000"/>
                              </a:solidFill>
                              <a:latin typeface="Cambria Math" panose="02040503050406030204" pitchFamily="18" charset="0"/>
                            </a:rPr>
                            <m:t>0</m:t>
                          </m:r>
                        </m:sub>
                      </m:sSub>
                    </m:oMath>
                  </m:oMathPara>
                </a14:m>
                <a:endParaRPr lang="zh-CN" altLang="en-US" sz="1400" b="1" dirty="0">
                  <a:solidFill>
                    <a:sysClr val="windowText" lastClr="000000"/>
                  </a:solidFill>
                  <a:latin typeface="Calibri" panose="020F0502020204030204"/>
                  <a:ea typeface="等线" panose="02010600030101010101" pitchFamily="2" charset="-122"/>
                </a:endParaRPr>
              </a:p>
            </p:txBody>
          </p:sp>
        </mc:Choice>
        <mc:Fallback xmlns="">
          <p:sp>
            <p:nvSpPr>
              <p:cNvPr id="400" name="文本框 150">
                <a:extLst>
                  <a:ext uri="{FF2B5EF4-FFF2-40B4-BE49-F238E27FC236}">
                    <a16:creationId xmlns:a16="http://schemas.microsoft.com/office/drawing/2014/main" id="{23ADD4C9-9D12-46DE-880E-1D3171BDF1CB}"/>
                  </a:ext>
                </a:extLst>
              </p:cNvPr>
              <p:cNvSpPr txBox="1">
                <a:spLocks noRot="1" noChangeAspect="1" noMove="1" noResize="1" noEditPoints="1" noAdjustHandles="1" noChangeArrowheads="1" noChangeShapeType="1" noTextEdit="1"/>
              </p:cNvSpPr>
              <p:nvPr/>
            </p:nvSpPr>
            <p:spPr>
              <a:xfrm>
                <a:off x="992713" y="4090112"/>
                <a:ext cx="247888" cy="215444"/>
              </a:xfrm>
              <a:prstGeom prst="rect">
                <a:avLst/>
              </a:prstGeom>
              <a:blipFill>
                <a:blip r:embed="rId7"/>
                <a:stretch>
                  <a:fillRect l="-17073" r="-2439" b="-1428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01" name="文本框 151">
                <a:extLst>
                  <a:ext uri="{FF2B5EF4-FFF2-40B4-BE49-F238E27FC236}">
                    <a16:creationId xmlns:a16="http://schemas.microsoft.com/office/drawing/2014/main" id="{CFFCB0CB-34ED-45F4-90CF-FB91FB4DE3D4}"/>
                  </a:ext>
                </a:extLst>
              </p:cNvPr>
              <p:cNvSpPr txBox="1"/>
              <p:nvPr/>
            </p:nvSpPr>
            <p:spPr>
              <a:xfrm>
                <a:off x="1014415" y="4506238"/>
                <a:ext cx="231345" cy="246221"/>
              </a:xfrm>
              <a:prstGeom prst="rect">
                <a:avLst/>
              </a:prstGeom>
              <a:noFill/>
            </p:spPr>
            <p:txBody>
              <a:bodyPr wrap="non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defRPr/>
                </a:pPr>
                <a14:m>
                  <m:oMathPara xmlns:m="http://schemas.openxmlformats.org/officeDocument/2006/math">
                    <m:oMathParaPr>
                      <m:jc m:val="centerGroup"/>
                    </m:oMathParaPr>
                    <m:oMath xmlns:m="http://schemas.openxmlformats.org/officeDocument/2006/math">
                      <m:sSub>
                        <m:sSubPr>
                          <m:ctrlPr>
                            <a:rPr lang="en-US" altLang="zh-CN" sz="1600" b="1" i="1">
                              <a:solidFill>
                                <a:sysClr val="windowText" lastClr="000000"/>
                              </a:solidFill>
                              <a:latin typeface="Cambria Math" panose="02040503050406030204" pitchFamily="18" charset="0"/>
                            </a:rPr>
                          </m:ctrlPr>
                        </m:sSubPr>
                        <m:e>
                          <m:r>
                            <a:rPr lang="en-US" altLang="zh-CN" sz="1600" b="1" i="1">
                              <a:solidFill>
                                <a:sysClr val="windowText" lastClr="000000"/>
                              </a:solidFill>
                              <a:latin typeface="Cambria Math" panose="02040503050406030204" pitchFamily="18" charset="0"/>
                            </a:rPr>
                            <m:t>𝒕</m:t>
                          </m:r>
                        </m:e>
                        <m:sub>
                          <m:r>
                            <a:rPr lang="en-US" altLang="zh-CN" sz="1600" i="1">
                              <a:solidFill>
                                <a:sysClr val="windowText" lastClr="000000"/>
                              </a:solidFill>
                              <a:latin typeface="Cambria Math" panose="02040503050406030204" pitchFamily="18" charset="0"/>
                            </a:rPr>
                            <m:t>0</m:t>
                          </m:r>
                        </m:sub>
                      </m:sSub>
                    </m:oMath>
                  </m:oMathPara>
                </a14:m>
                <a:endParaRPr lang="zh-CN" altLang="en-US" sz="1600" b="1" dirty="0">
                  <a:solidFill>
                    <a:sysClr val="windowText" lastClr="000000"/>
                  </a:solidFill>
                  <a:latin typeface="Calibri" panose="020F0502020204030204"/>
                  <a:ea typeface="等线" panose="02010600030101010101" pitchFamily="2" charset="-122"/>
                </a:endParaRPr>
              </a:p>
            </p:txBody>
          </p:sp>
        </mc:Choice>
        <mc:Fallback xmlns="">
          <p:sp>
            <p:nvSpPr>
              <p:cNvPr id="401" name="文本框 151">
                <a:extLst>
                  <a:ext uri="{FF2B5EF4-FFF2-40B4-BE49-F238E27FC236}">
                    <a16:creationId xmlns:a16="http://schemas.microsoft.com/office/drawing/2014/main" id="{CFFCB0CB-34ED-45F4-90CF-FB91FB4DE3D4}"/>
                  </a:ext>
                </a:extLst>
              </p:cNvPr>
              <p:cNvSpPr txBox="1">
                <a:spLocks noRot="1" noChangeAspect="1" noMove="1" noResize="1" noEditPoints="1" noAdjustHandles="1" noChangeArrowheads="1" noChangeShapeType="1" noTextEdit="1"/>
              </p:cNvSpPr>
              <p:nvPr/>
            </p:nvSpPr>
            <p:spPr>
              <a:xfrm>
                <a:off x="1014415" y="4506238"/>
                <a:ext cx="231345" cy="246221"/>
              </a:xfrm>
              <a:prstGeom prst="rect">
                <a:avLst/>
              </a:prstGeom>
              <a:blipFill>
                <a:blip r:embed="rId8"/>
                <a:stretch>
                  <a:fillRect l="-15789" r="-5263" b="-12195"/>
                </a:stretch>
              </a:blipFill>
            </p:spPr>
            <p:txBody>
              <a:bodyPr/>
              <a:lstStyle/>
              <a:p>
                <a:r>
                  <a:rPr lang="zh-CN" altLang="en-US">
                    <a:noFill/>
                  </a:rPr>
                  <a:t> </a:t>
                </a:r>
              </a:p>
            </p:txBody>
          </p:sp>
        </mc:Fallback>
      </mc:AlternateContent>
      <p:sp>
        <p:nvSpPr>
          <p:cNvPr id="404" name="椭圆 403">
            <a:extLst>
              <a:ext uri="{FF2B5EF4-FFF2-40B4-BE49-F238E27FC236}">
                <a16:creationId xmlns:a16="http://schemas.microsoft.com/office/drawing/2014/main" id="{93F64B50-D1DE-43A8-8718-C40C1327BDDB}"/>
              </a:ext>
            </a:extLst>
          </p:cNvPr>
          <p:cNvSpPr/>
          <p:nvPr/>
        </p:nvSpPr>
        <p:spPr>
          <a:xfrm>
            <a:off x="2421185" y="4013394"/>
            <a:ext cx="390863" cy="390863"/>
          </a:xfrm>
          <a:prstGeom prst="ellipse">
            <a:avLst/>
          </a:prstGeom>
          <a:solidFill>
            <a:sysClr val="window" lastClr="FFFFFF">
              <a:lumMod val="95000"/>
              <a:alpha val="30000"/>
            </a:sysClr>
          </a:solidFill>
          <a:ln w="22225" cap="flat" cmpd="sng" algn="ctr">
            <a:solidFill>
              <a:sysClr val="windowText" lastClr="000000">
                <a:lumMod val="75000"/>
                <a:lumOff val="25000"/>
              </a:sysClr>
            </a:solidFill>
            <a:prstDash val="solid"/>
            <a:round/>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ysClr val="windowText" lastClr="000000"/>
              </a:solidFill>
              <a:effectLst/>
              <a:uLnTx/>
              <a:uFillTx/>
              <a:latin typeface="Calibri" panose="020F0502020204030204"/>
              <a:ea typeface="等线" panose="02010600030101010101" pitchFamily="2" charset="-122"/>
              <a:cs typeface="+mn-cs"/>
            </a:endParaRPr>
          </a:p>
        </p:txBody>
      </p:sp>
      <mc:AlternateContent xmlns:mc="http://schemas.openxmlformats.org/markup-compatibility/2006" xmlns:a14="http://schemas.microsoft.com/office/drawing/2010/main">
        <mc:Choice Requires="a14">
          <p:sp>
            <p:nvSpPr>
              <p:cNvPr id="405" name="文本框 150">
                <a:extLst>
                  <a:ext uri="{FF2B5EF4-FFF2-40B4-BE49-F238E27FC236}">
                    <a16:creationId xmlns:a16="http://schemas.microsoft.com/office/drawing/2014/main" id="{C87353F3-F6CE-41AE-A561-ACDA9B6B5C8C}"/>
                  </a:ext>
                </a:extLst>
              </p:cNvPr>
              <p:cNvSpPr txBox="1"/>
              <p:nvPr/>
            </p:nvSpPr>
            <p:spPr>
              <a:xfrm>
                <a:off x="2507574" y="4090112"/>
                <a:ext cx="243721" cy="215444"/>
              </a:xfrm>
              <a:prstGeom prst="rect">
                <a:avLst/>
              </a:prstGeom>
              <a:noFill/>
            </p:spPr>
            <p:txBody>
              <a:bodyPr wrap="non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defRPr/>
                </a:pPr>
                <a14:m>
                  <m:oMathPara xmlns:m="http://schemas.openxmlformats.org/officeDocument/2006/math">
                    <m:oMathParaPr>
                      <m:jc m:val="centerGroup"/>
                    </m:oMathParaPr>
                    <m:oMath xmlns:m="http://schemas.openxmlformats.org/officeDocument/2006/math">
                      <m:sSub>
                        <m:sSubPr>
                          <m:ctrlPr>
                            <a:rPr lang="en-US" altLang="zh-CN" sz="1400" b="1" i="1" smtClean="0">
                              <a:solidFill>
                                <a:sysClr val="windowText" lastClr="000000"/>
                              </a:solidFill>
                              <a:latin typeface="Cambria Math" panose="02040503050406030204" pitchFamily="18" charset="0"/>
                            </a:rPr>
                          </m:ctrlPr>
                        </m:sSubPr>
                        <m:e>
                          <m:r>
                            <a:rPr lang="en-US" altLang="zh-CN" sz="1400" b="1" i="1">
                              <a:solidFill>
                                <a:sysClr val="windowText" lastClr="000000"/>
                              </a:solidFill>
                              <a:latin typeface="Cambria Math" panose="02040503050406030204" pitchFamily="18" charset="0"/>
                            </a:rPr>
                            <m:t>𝑹</m:t>
                          </m:r>
                        </m:e>
                        <m:sub>
                          <m:r>
                            <a:rPr lang="en-US" altLang="zh-CN" sz="1400" i="1">
                              <a:solidFill>
                                <a:sysClr val="windowText" lastClr="000000"/>
                              </a:solidFill>
                              <a:latin typeface="Cambria Math" panose="02040503050406030204" pitchFamily="18" charset="0"/>
                            </a:rPr>
                            <m:t>1</m:t>
                          </m:r>
                        </m:sub>
                      </m:sSub>
                    </m:oMath>
                  </m:oMathPara>
                </a14:m>
                <a:endParaRPr lang="zh-CN" altLang="en-US" sz="1400" b="1" dirty="0">
                  <a:solidFill>
                    <a:sysClr val="windowText" lastClr="000000"/>
                  </a:solidFill>
                  <a:latin typeface="Calibri" panose="020F0502020204030204"/>
                  <a:ea typeface="等线" panose="02010600030101010101" pitchFamily="2" charset="-122"/>
                </a:endParaRPr>
              </a:p>
            </p:txBody>
          </p:sp>
        </mc:Choice>
        <mc:Fallback xmlns="">
          <p:sp>
            <p:nvSpPr>
              <p:cNvPr id="405" name="文本框 150">
                <a:extLst>
                  <a:ext uri="{FF2B5EF4-FFF2-40B4-BE49-F238E27FC236}">
                    <a16:creationId xmlns:a16="http://schemas.microsoft.com/office/drawing/2014/main" id="{C87353F3-F6CE-41AE-A561-ACDA9B6B5C8C}"/>
                  </a:ext>
                </a:extLst>
              </p:cNvPr>
              <p:cNvSpPr txBox="1">
                <a:spLocks noRot="1" noChangeAspect="1" noMove="1" noResize="1" noEditPoints="1" noAdjustHandles="1" noChangeArrowheads="1" noChangeShapeType="1" noTextEdit="1"/>
              </p:cNvSpPr>
              <p:nvPr/>
            </p:nvSpPr>
            <p:spPr>
              <a:xfrm>
                <a:off x="2507574" y="4090112"/>
                <a:ext cx="243721" cy="215444"/>
              </a:xfrm>
              <a:prstGeom prst="rect">
                <a:avLst/>
              </a:prstGeom>
              <a:blipFill>
                <a:blip r:embed="rId9"/>
                <a:stretch>
                  <a:fillRect l="-17500" r="-2500" b="-14286"/>
                </a:stretch>
              </a:blipFill>
            </p:spPr>
            <p:txBody>
              <a:bodyPr/>
              <a:lstStyle/>
              <a:p>
                <a:r>
                  <a:rPr lang="zh-CN" altLang="en-US">
                    <a:noFill/>
                  </a:rPr>
                  <a:t> </a:t>
                </a:r>
              </a:p>
            </p:txBody>
          </p:sp>
        </mc:Fallback>
      </mc:AlternateContent>
      <p:sp>
        <p:nvSpPr>
          <p:cNvPr id="406" name="矩形: 圆角 405">
            <a:extLst>
              <a:ext uri="{FF2B5EF4-FFF2-40B4-BE49-F238E27FC236}">
                <a16:creationId xmlns:a16="http://schemas.microsoft.com/office/drawing/2014/main" id="{55A2EC94-3F8B-4491-83AD-456722680231}"/>
              </a:ext>
            </a:extLst>
          </p:cNvPr>
          <p:cNvSpPr/>
          <p:nvPr/>
        </p:nvSpPr>
        <p:spPr>
          <a:xfrm>
            <a:off x="2367594" y="3953835"/>
            <a:ext cx="499422" cy="931820"/>
          </a:xfrm>
          <a:prstGeom prst="roundRect">
            <a:avLst>
              <a:gd name="adj" fmla="val 50000"/>
            </a:avLst>
          </a:prstGeom>
          <a:noFill/>
          <a:ln w="25400" cap="flat" cmpd="sng" algn="ctr">
            <a:solidFill>
              <a:sysClr val="windowText" lastClr="000000">
                <a:lumMod val="75000"/>
                <a:lumOff val="25000"/>
              </a:sysClr>
            </a:solidFill>
            <a:prstDash val="solid"/>
            <a:round/>
          </a:ln>
          <a:effectLst/>
        </p:spPr>
        <p:txBody>
          <a:bodyPr rtlCol="0"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cs"/>
            </a:endParaRPr>
          </a:p>
        </p:txBody>
      </p:sp>
      <p:sp>
        <p:nvSpPr>
          <p:cNvPr id="407" name="椭圆 406">
            <a:extLst>
              <a:ext uri="{FF2B5EF4-FFF2-40B4-BE49-F238E27FC236}">
                <a16:creationId xmlns:a16="http://schemas.microsoft.com/office/drawing/2014/main" id="{06396E4D-0D83-4A9C-8BBA-447240D3FE7F}"/>
              </a:ext>
            </a:extLst>
          </p:cNvPr>
          <p:cNvSpPr/>
          <p:nvPr/>
        </p:nvSpPr>
        <p:spPr>
          <a:xfrm>
            <a:off x="2421184" y="4433230"/>
            <a:ext cx="390863" cy="390863"/>
          </a:xfrm>
          <a:prstGeom prst="ellipse">
            <a:avLst/>
          </a:prstGeom>
          <a:solidFill>
            <a:sysClr val="window" lastClr="FFFFFF">
              <a:lumMod val="95000"/>
              <a:alpha val="30000"/>
            </a:sysClr>
          </a:solidFill>
          <a:ln w="22225" cap="flat" cmpd="sng" algn="ctr">
            <a:solidFill>
              <a:sysClr val="windowText" lastClr="000000">
                <a:lumMod val="75000"/>
                <a:lumOff val="25000"/>
              </a:sysClr>
            </a:solidFill>
            <a:prstDash val="solid"/>
            <a:round/>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Text" lastClr="000000"/>
              </a:solidFill>
              <a:effectLst/>
              <a:uLnTx/>
              <a:uFillTx/>
              <a:latin typeface="Calibri" panose="020F0502020204030204"/>
              <a:ea typeface="等线" panose="02010600030101010101" pitchFamily="2" charset="-122"/>
              <a:cs typeface="+mn-cs"/>
            </a:endParaRPr>
          </a:p>
        </p:txBody>
      </p:sp>
      <mc:AlternateContent xmlns:mc="http://schemas.openxmlformats.org/markup-compatibility/2006" xmlns:a14="http://schemas.microsoft.com/office/drawing/2010/main">
        <mc:Choice Requires="a14">
          <p:sp>
            <p:nvSpPr>
              <p:cNvPr id="408" name="文本框 151">
                <a:extLst>
                  <a:ext uri="{FF2B5EF4-FFF2-40B4-BE49-F238E27FC236}">
                    <a16:creationId xmlns:a16="http://schemas.microsoft.com/office/drawing/2014/main" id="{508391F8-5E74-480E-B67F-611260C1DE10}"/>
                  </a:ext>
                </a:extLst>
              </p:cNvPr>
              <p:cNvSpPr txBox="1"/>
              <p:nvPr/>
            </p:nvSpPr>
            <p:spPr>
              <a:xfrm>
                <a:off x="2522926" y="4506238"/>
                <a:ext cx="231345" cy="246221"/>
              </a:xfrm>
              <a:prstGeom prst="rect">
                <a:avLst/>
              </a:prstGeom>
              <a:noFill/>
            </p:spPr>
            <p:txBody>
              <a:bodyPr wrap="non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defRPr/>
                </a:pPr>
                <a14:m>
                  <m:oMathPara xmlns:m="http://schemas.openxmlformats.org/officeDocument/2006/math">
                    <m:oMathParaPr>
                      <m:jc m:val="centerGroup"/>
                    </m:oMathParaPr>
                    <m:oMath xmlns:m="http://schemas.openxmlformats.org/officeDocument/2006/math">
                      <m:sSub>
                        <m:sSubPr>
                          <m:ctrlPr>
                            <a:rPr lang="en-US" altLang="zh-CN" sz="1600" b="1" i="1" smtClean="0">
                              <a:solidFill>
                                <a:sysClr val="windowText" lastClr="000000"/>
                              </a:solidFill>
                              <a:latin typeface="Cambria Math" panose="02040503050406030204" pitchFamily="18" charset="0"/>
                            </a:rPr>
                          </m:ctrlPr>
                        </m:sSubPr>
                        <m:e>
                          <m:r>
                            <a:rPr lang="en-US" altLang="zh-CN" sz="1600" b="1" i="1">
                              <a:solidFill>
                                <a:sysClr val="windowText" lastClr="000000"/>
                              </a:solidFill>
                              <a:latin typeface="Cambria Math" panose="02040503050406030204" pitchFamily="18" charset="0"/>
                            </a:rPr>
                            <m:t>𝒕</m:t>
                          </m:r>
                        </m:e>
                        <m:sub>
                          <m:r>
                            <a:rPr lang="en-US" altLang="zh-CN" sz="1600" i="1" smtClean="0">
                              <a:solidFill>
                                <a:sysClr val="windowText" lastClr="000000"/>
                              </a:solidFill>
                              <a:latin typeface="Cambria Math" panose="02040503050406030204" pitchFamily="18" charset="0"/>
                            </a:rPr>
                            <m:t>1</m:t>
                          </m:r>
                        </m:sub>
                      </m:sSub>
                    </m:oMath>
                  </m:oMathPara>
                </a14:m>
                <a:endParaRPr lang="zh-CN" altLang="en-US" sz="1600" b="1" dirty="0">
                  <a:solidFill>
                    <a:sysClr val="windowText" lastClr="000000"/>
                  </a:solidFill>
                  <a:latin typeface="Calibri" panose="020F0502020204030204"/>
                  <a:ea typeface="等线" panose="02010600030101010101" pitchFamily="2" charset="-122"/>
                </a:endParaRPr>
              </a:p>
            </p:txBody>
          </p:sp>
        </mc:Choice>
        <mc:Fallback xmlns="">
          <p:sp>
            <p:nvSpPr>
              <p:cNvPr id="408" name="文本框 151">
                <a:extLst>
                  <a:ext uri="{FF2B5EF4-FFF2-40B4-BE49-F238E27FC236}">
                    <a16:creationId xmlns:a16="http://schemas.microsoft.com/office/drawing/2014/main" id="{508391F8-5E74-480E-B67F-611260C1DE10}"/>
                  </a:ext>
                </a:extLst>
              </p:cNvPr>
              <p:cNvSpPr txBox="1">
                <a:spLocks noRot="1" noChangeAspect="1" noMove="1" noResize="1" noEditPoints="1" noAdjustHandles="1" noChangeArrowheads="1" noChangeShapeType="1" noTextEdit="1"/>
              </p:cNvSpPr>
              <p:nvPr/>
            </p:nvSpPr>
            <p:spPr>
              <a:xfrm>
                <a:off x="2522926" y="4506238"/>
                <a:ext cx="231345" cy="246221"/>
              </a:xfrm>
              <a:prstGeom prst="rect">
                <a:avLst/>
              </a:prstGeom>
              <a:blipFill>
                <a:blip r:embed="rId10"/>
                <a:stretch>
                  <a:fillRect l="-15789" r="-5263" b="-1219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09" name="文本框 150">
                <a:extLst>
                  <a:ext uri="{FF2B5EF4-FFF2-40B4-BE49-F238E27FC236}">
                    <a16:creationId xmlns:a16="http://schemas.microsoft.com/office/drawing/2014/main" id="{95909503-9331-4C70-BBCD-AE60B19D52AA}"/>
                  </a:ext>
                </a:extLst>
              </p:cNvPr>
              <p:cNvSpPr txBox="1"/>
              <p:nvPr/>
            </p:nvSpPr>
            <p:spPr>
              <a:xfrm>
                <a:off x="1948075" y="3940057"/>
                <a:ext cx="281294" cy="261610"/>
              </a:xfrm>
              <a:prstGeom prst="rect">
                <a:avLst/>
              </a:prstGeom>
              <a:noFill/>
            </p:spPr>
            <p:txBody>
              <a:bodyPr wrap="non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altLang="zh-CN" sz="1700" b="1" i="1" dirty="0" smtClean="0">
                              <a:solidFill>
                                <a:prstClr val="black"/>
                              </a:solidFill>
                              <a:latin typeface="Cambria Math" panose="02040503050406030204" pitchFamily="18" charset="0"/>
                            </a:rPr>
                          </m:ctrlPr>
                        </m:sSubPr>
                        <m:e>
                          <m:r>
                            <a:rPr lang="zh-CN" altLang="en-US" sz="1700" b="1" i="1" dirty="0" smtClean="0">
                              <a:solidFill>
                                <a:prstClr val="black"/>
                              </a:solidFill>
                              <a:latin typeface="Cambria Math" panose="02040503050406030204" pitchFamily="18" charset="0"/>
                            </a:rPr>
                            <m:t>𝜽</m:t>
                          </m:r>
                        </m:e>
                        <m:sub>
                          <m:r>
                            <a:rPr lang="en-US" altLang="zh-CN" sz="1700" i="1" dirty="0" smtClean="0">
                              <a:solidFill>
                                <a:prstClr val="black"/>
                              </a:solidFill>
                              <a:latin typeface="Cambria Math" panose="02040503050406030204" pitchFamily="18" charset="0"/>
                            </a:rPr>
                            <m:t>1</m:t>
                          </m:r>
                        </m:sub>
                      </m:sSub>
                    </m:oMath>
                  </m:oMathPara>
                </a14:m>
                <a:endParaRPr lang="zh-CN" altLang="en-US" sz="1700" b="1" dirty="0">
                  <a:solidFill>
                    <a:sysClr val="windowText" lastClr="000000"/>
                  </a:solidFill>
                  <a:latin typeface="Calibri" panose="020F0502020204030204"/>
                  <a:ea typeface="等线" panose="02010600030101010101" pitchFamily="2" charset="-122"/>
                </a:endParaRPr>
              </a:p>
            </p:txBody>
          </p:sp>
        </mc:Choice>
        <mc:Fallback xmlns="">
          <p:sp>
            <p:nvSpPr>
              <p:cNvPr id="409" name="文本框 150">
                <a:extLst>
                  <a:ext uri="{FF2B5EF4-FFF2-40B4-BE49-F238E27FC236}">
                    <a16:creationId xmlns:a16="http://schemas.microsoft.com/office/drawing/2014/main" id="{95909503-9331-4C70-BBCD-AE60B19D52AA}"/>
                  </a:ext>
                </a:extLst>
              </p:cNvPr>
              <p:cNvSpPr txBox="1">
                <a:spLocks noRot="1" noChangeAspect="1" noMove="1" noResize="1" noEditPoints="1" noAdjustHandles="1" noChangeArrowheads="1" noChangeShapeType="1" noTextEdit="1"/>
              </p:cNvSpPr>
              <p:nvPr/>
            </p:nvSpPr>
            <p:spPr>
              <a:xfrm>
                <a:off x="1948075" y="3940057"/>
                <a:ext cx="281294" cy="261610"/>
              </a:xfrm>
              <a:prstGeom prst="rect">
                <a:avLst/>
              </a:prstGeom>
              <a:blipFill>
                <a:blip r:embed="rId11"/>
                <a:stretch>
                  <a:fillRect l="-19565" r="-4348" b="-13953"/>
                </a:stretch>
              </a:blipFill>
            </p:spPr>
            <p:txBody>
              <a:bodyPr/>
              <a:lstStyle/>
              <a:p>
                <a:r>
                  <a:rPr lang="zh-CN" altLang="en-US">
                    <a:noFill/>
                  </a:rPr>
                  <a:t> </a:t>
                </a:r>
              </a:p>
            </p:txBody>
          </p:sp>
        </mc:Fallback>
      </mc:AlternateContent>
      <p:sp>
        <p:nvSpPr>
          <p:cNvPr id="412" name="椭圆 411">
            <a:extLst>
              <a:ext uri="{FF2B5EF4-FFF2-40B4-BE49-F238E27FC236}">
                <a16:creationId xmlns:a16="http://schemas.microsoft.com/office/drawing/2014/main" id="{6C98C667-BA19-4AFE-A240-45AA57BCA7ED}"/>
              </a:ext>
            </a:extLst>
          </p:cNvPr>
          <p:cNvSpPr/>
          <p:nvPr/>
        </p:nvSpPr>
        <p:spPr>
          <a:xfrm>
            <a:off x="3935808" y="4013020"/>
            <a:ext cx="390863" cy="390863"/>
          </a:xfrm>
          <a:prstGeom prst="ellipse">
            <a:avLst/>
          </a:prstGeom>
          <a:solidFill>
            <a:sysClr val="window" lastClr="FFFFFF">
              <a:lumMod val="95000"/>
              <a:alpha val="30000"/>
            </a:sysClr>
          </a:solidFill>
          <a:ln w="22225" cap="flat" cmpd="sng" algn="ctr">
            <a:solidFill>
              <a:sysClr val="windowText" lastClr="000000">
                <a:lumMod val="75000"/>
                <a:lumOff val="25000"/>
              </a:sysClr>
            </a:solidFill>
            <a:prstDash val="solid"/>
            <a:round/>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ysClr val="windowText" lastClr="000000"/>
              </a:solidFill>
              <a:effectLst/>
              <a:uLnTx/>
              <a:uFillTx/>
              <a:latin typeface="Calibri" panose="020F0502020204030204"/>
              <a:ea typeface="等线" panose="02010600030101010101" pitchFamily="2" charset="-122"/>
              <a:cs typeface="+mn-cs"/>
            </a:endParaRPr>
          </a:p>
        </p:txBody>
      </p:sp>
      <mc:AlternateContent xmlns:mc="http://schemas.openxmlformats.org/markup-compatibility/2006" xmlns:a14="http://schemas.microsoft.com/office/drawing/2010/main">
        <mc:Choice Requires="a14">
          <p:sp>
            <p:nvSpPr>
              <p:cNvPr id="413" name="文本框 150">
                <a:extLst>
                  <a:ext uri="{FF2B5EF4-FFF2-40B4-BE49-F238E27FC236}">
                    <a16:creationId xmlns:a16="http://schemas.microsoft.com/office/drawing/2014/main" id="{D50F65A6-A6F0-4AE0-BD3E-F17A62E4CCC5}"/>
                  </a:ext>
                </a:extLst>
              </p:cNvPr>
              <p:cNvSpPr txBox="1"/>
              <p:nvPr/>
            </p:nvSpPr>
            <p:spPr>
              <a:xfrm>
                <a:off x="4022197" y="4090112"/>
                <a:ext cx="247888" cy="215444"/>
              </a:xfrm>
              <a:prstGeom prst="rect">
                <a:avLst/>
              </a:prstGeom>
              <a:noFill/>
            </p:spPr>
            <p:txBody>
              <a:bodyPr wrap="non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defRPr/>
                </a:pPr>
                <a14:m>
                  <m:oMathPara xmlns:m="http://schemas.openxmlformats.org/officeDocument/2006/math">
                    <m:oMathParaPr>
                      <m:jc m:val="centerGroup"/>
                    </m:oMathParaPr>
                    <m:oMath xmlns:m="http://schemas.openxmlformats.org/officeDocument/2006/math">
                      <m:sSub>
                        <m:sSubPr>
                          <m:ctrlPr>
                            <a:rPr lang="en-US" altLang="zh-CN" sz="1400" b="1" i="1" smtClean="0">
                              <a:solidFill>
                                <a:sysClr val="windowText" lastClr="000000"/>
                              </a:solidFill>
                              <a:latin typeface="Cambria Math" panose="02040503050406030204" pitchFamily="18" charset="0"/>
                            </a:rPr>
                          </m:ctrlPr>
                        </m:sSubPr>
                        <m:e>
                          <m:r>
                            <a:rPr lang="en-US" altLang="zh-CN" sz="1400" b="1" i="1">
                              <a:solidFill>
                                <a:sysClr val="windowText" lastClr="000000"/>
                              </a:solidFill>
                              <a:latin typeface="Cambria Math" panose="02040503050406030204" pitchFamily="18" charset="0"/>
                            </a:rPr>
                            <m:t>𝑹</m:t>
                          </m:r>
                        </m:e>
                        <m:sub>
                          <m:r>
                            <a:rPr lang="en-US" altLang="zh-CN" sz="1400" i="1" smtClean="0">
                              <a:solidFill>
                                <a:sysClr val="windowText" lastClr="000000"/>
                              </a:solidFill>
                              <a:latin typeface="Cambria Math" panose="02040503050406030204" pitchFamily="18" charset="0"/>
                            </a:rPr>
                            <m:t>2</m:t>
                          </m:r>
                        </m:sub>
                      </m:sSub>
                    </m:oMath>
                  </m:oMathPara>
                </a14:m>
                <a:endParaRPr lang="zh-CN" altLang="en-US" sz="1400" b="1" dirty="0">
                  <a:solidFill>
                    <a:sysClr val="windowText" lastClr="000000"/>
                  </a:solidFill>
                  <a:latin typeface="Calibri" panose="020F0502020204030204"/>
                  <a:ea typeface="等线" panose="02010600030101010101" pitchFamily="2" charset="-122"/>
                </a:endParaRPr>
              </a:p>
            </p:txBody>
          </p:sp>
        </mc:Choice>
        <mc:Fallback xmlns="">
          <p:sp>
            <p:nvSpPr>
              <p:cNvPr id="413" name="文本框 150">
                <a:extLst>
                  <a:ext uri="{FF2B5EF4-FFF2-40B4-BE49-F238E27FC236}">
                    <a16:creationId xmlns:a16="http://schemas.microsoft.com/office/drawing/2014/main" id="{D50F65A6-A6F0-4AE0-BD3E-F17A62E4CCC5}"/>
                  </a:ext>
                </a:extLst>
              </p:cNvPr>
              <p:cNvSpPr txBox="1">
                <a:spLocks noRot="1" noChangeAspect="1" noMove="1" noResize="1" noEditPoints="1" noAdjustHandles="1" noChangeArrowheads="1" noChangeShapeType="1" noTextEdit="1"/>
              </p:cNvSpPr>
              <p:nvPr/>
            </p:nvSpPr>
            <p:spPr>
              <a:xfrm>
                <a:off x="4022197" y="4090112"/>
                <a:ext cx="247888" cy="215444"/>
              </a:xfrm>
              <a:prstGeom prst="rect">
                <a:avLst/>
              </a:prstGeom>
              <a:blipFill>
                <a:blip r:embed="rId12"/>
                <a:stretch>
                  <a:fillRect l="-17500" r="-5000" b="-14286"/>
                </a:stretch>
              </a:blipFill>
            </p:spPr>
            <p:txBody>
              <a:bodyPr/>
              <a:lstStyle/>
              <a:p>
                <a:r>
                  <a:rPr lang="zh-CN" altLang="en-US">
                    <a:noFill/>
                  </a:rPr>
                  <a:t> </a:t>
                </a:r>
              </a:p>
            </p:txBody>
          </p:sp>
        </mc:Fallback>
      </mc:AlternateContent>
      <p:sp>
        <p:nvSpPr>
          <p:cNvPr id="414" name="矩形: 圆角 413">
            <a:extLst>
              <a:ext uri="{FF2B5EF4-FFF2-40B4-BE49-F238E27FC236}">
                <a16:creationId xmlns:a16="http://schemas.microsoft.com/office/drawing/2014/main" id="{1F1D797E-69DC-46A1-965A-3C6CCB4F89C6}"/>
              </a:ext>
            </a:extLst>
          </p:cNvPr>
          <p:cNvSpPr/>
          <p:nvPr/>
        </p:nvSpPr>
        <p:spPr>
          <a:xfrm>
            <a:off x="3880312" y="3953461"/>
            <a:ext cx="499422" cy="931820"/>
          </a:xfrm>
          <a:prstGeom prst="roundRect">
            <a:avLst>
              <a:gd name="adj" fmla="val 50000"/>
            </a:avLst>
          </a:prstGeom>
          <a:noFill/>
          <a:ln w="25400" cap="flat" cmpd="sng" algn="ctr">
            <a:solidFill>
              <a:sysClr val="windowText" lastClr="000000">
                <a:lumMod val="75000"/>
                <a:lumOff val="25000"/>
              </a:sysClr>
            </a:solidFill>
            <a:prstDash val="solid"/>
            <a:round/>
          </a:ln>
          <a:effectLst/>
        </p:spPr>
        <p:txBody>
          <a:bodyPr rtlCol="0"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cs"/>
            </a:endParaRPr>
          </a:p>
        </p:txBody>
      </p:sp>
      <p:sp>
        <p:nvSpPr>
          <p:cNvPr id="415" name="椭圆 414">
            <a:extLst>
              <a:ext uri="{FF2B5EF4-FFF2-40B4-BE49-F238E27FC236}">
                <a16:creationId xmlns:a16="http://schemas.microsoft.com/office/drawing/2014/main" id="{2020797E-22A5-44DE-BA7B-EE92A3B87B29}"/>
              </a:ext>
            </a:extLst>
          </p:cNvPr>
          <p:cNvSpPr/>
          <p:nvPr/>
        </p:nvSpPr>
        <p:spPr>
          <a:xfrm>
            <a:off x="3935807" y="4432856"/>
            <a:ext cx="390863" cy="390863"/>
          </a:xfrm>
          <a:prstGeom prst="ellipse">
            <a:avLst/>
          </a:prstGeom>
          <a:solidFill>
            <a:sysClr val="window" lastClr="FFFFFF">
              <a:lumMod val="95000"/>
              <a:alpha val="30000"/>
            </a:sysClr>
          </a:solidFill>
          <a:ln w="22225" cap="flat" cmpd="sng" algn="ctr">
            <a:solidFill>
              <a:sysClr val="windowText" lastClr="000000">
                <a:lumMod val="75000"/>
                <a:lumOff val="25000"/>
              </a:sysClr>
            </a:solidFill>
            <a:prstDash val="solid"/>
            <a:round/>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Text" lastClr="000000"/>
              </a:solidFill>
              <a:effectLst/>
              <a:uLnTx/>
              <a:uFillTx/>
              <a:latin typeface="Calibri" panose="020F0502020204030204"/>
              <a:ea typeface="等线" panose="02010600030101010101" pitchFamily="2" charset="-122"/>
              <a:cs typeface="+mn-cs"/>
            </a:endParaRPr>
          </a:p>
        </p:txBody>
      </p:sp>
      <mc:AlternateContent xmlns:mc="http://schemas.openxmlformats.org/markup-compatibility/2006" xmlns:a14="http://schemas.microsoft.com/office/drawing/2010/main">
        <mc:Choice Requires="a14">
          <p:sp>
            <p:nvSpPr>
              <p:cNvPr id="416" name="文本框 151">
                <a:extLst>
                  <a:ext uri="{FF2B5EF4-FFF2-40B4-BE49-F238E27FC236}">
                    <a16:creationId xmlns:a16="http://schemas.microsoft.com/office/drawing/2014/main" id="{6717D645-CE0A-4CDF-8CEA-9CA74784C157}"/>
                  </a:ext>
                </a:extLst>
              </p:cNvPr>
              <p:cNvSpPr txBox="1"/>
              <p:nvPr/>
            </p:nvSpPr>
            <p:spPr>
              <a:xfrm>
                <a:off x="4037549" y="4505864"/>
                <a:ext cx="231345" cy="246221"/>
              </a:xfrm>
              <a:prstGeom prst="rect">
                <a:avLst/>
              </a:prstGeom>
              <a:noFill/>
            </p:spPr>
            <p:txBody>
              <a:bodyPr wrap="non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defRPr/>
                </a:pPr>
                <a14:m>
                  <m:oMathPara xmlns:m="http://schemas.openxmlformats.org/officeDocument/2006/math">
                    <m:oMathParaPr>
                      <m:jc m:val="centerGroup"/>
                    </m:oMathParaPr>
                    <m:oMath xmlns:m="http://schemas.openxmlformats.org/officeDocument/2006/math">
                      <m:sSub>
                        <m:sSubPr>
                          <m:ctrlPr>
                            <a:rPr lang="en-US" altLang="zh-CN" sz="1600" b="1" i="1" smtClean="0">
                              <a:solidFill>
                                <a:sysClr val="windowText" lastClr="000000"/>
                              </a:solidFill>
                              <a:latin typeface="Cambria Math" panose="02040503050406030204" pitchFamily="18" charset="0"/>
                            </a:rPr>
                          </m:ctrlPr>
                        </m:sSubPr>
                        <m:e>
                          <m:r>
                            <a:rPr lang="en-US" altLang="zh-CN" sz="1600" b="1" i="1">
                              <a:solidFill>
                                <a:sysClr val="windowText" lastClr="000000"/>
                              </a:solidFill>
                              <a:latin typeface="Cambria Math" panose="02040503050406030204" pitchFamily="18" charset="0"/>
                            </a:rPr>
                            <m:t>𝒕</m:t>
                          </m:r>
                        </m:e>
                        <m:sub>
                          <m:r>
                            <a:rPr lang="en-US" altLang="zh-CN" sz="1600" i="1" smtClean="0">
                              <a:solidFill>
                                <a:sysClr val="windowText" lastClr="000000"/>
                              </a:solidFill>
                              <a:latin typeface="Cambria Math" panose="02040503050406030204" pitchFamily="18" charset="0"/>
                            </a:rPr>
                            <m:t>2</m:t>
                          </m:r>
                        </m:sub>
                      </m:sSub>
                    </m:oMath>
                  </m:oMathPara>
                </a14:m>
                <a:endParaRPr lang="zh-CN" altLang="en-US" sz="1600" b="1" dirty="0">
                  <a:solidFill>
                    <a:sysClr val="windowText" lastClr="000000"/>
                  </a:solidFill>
                  <a:latin typeface="Calibri" panose="020F0502020204030204"/>
                  <a:ea typeface="等线" panose="02010600030101010101" pitchFamily="2" charset="-122"/>
                </a:endParaRPr>
              </a:p>
            </p:txBody>
          </p:sp>
        </mc:Choice>
        <mc:Fallback xmlns="">
          <p:sp>
            <p:nvSpPr>
              <p:cNvPr id="416" name="文本框 151">
                <a:extLst>
                  <a:ext uri="{FF2B5EF4-FFF2-40B4-BE49-F238E27FC236}">
                    <a16:creationId xmlns:a16="http://schemas.microsoft.com/office/drawing/2014/main" id="{6717D645-CE0A-4CDF-8CEA-9CA74784C157}"/>
                  </a:ext>
                </a:extLst>
              </p:cNvPr>
              <p:cNvSpPr txBox="1">
                <a:spLocks noRot="1" noChangeAspect="1" noMove="1" noResize="1" noEditPoints="1" noAdjustHandles="1" noChangeArrowheads="1" noChangeShapeType="1" noTextEdit="1"/>
              </p:cNvSpPr>
              <p:nvPr/>
            </p:nvSpPr>
            <p:spPr>
              <a:xfrm>
                <a:off x="4037549" y="4505864"/>
                <a:ext cx="231345" cy="246221"/>
              </a:xfrm>
              <a:prstGeom prst="rect">
                <a:avLst/>
              </a:prstGeom>
              <a:blipFill>
                <a:blip r:embed="rId13"/>
                <a:stretch>
                  <a:fillRect l="-15789" r="-5263" b="-1219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17" name="文本框 150">
                <a:extLst>
                  <a:ext uri="{FF2B5EF4-FFF2-40B4-BE49-F238E27FC236}">
                    <a16:creationId xmlns:a16="http://schemas.microsoft.com/office/drawing/2014/main" id="{0282AA04-AFD4-4D47-B2EE-766BD48ECA71}"/>
                  </a:ext>
                </a:extLst>
              </p:cNvPr>
              <p:cNvSpPr txBox="1"/>
              <p:nvPr/>
            </p:nvSpPr>
            <p:spPr>
              <a:xfrm>
                <a:off x="3471038" y="3940057"/>
                <a:ext cx="286360" cy="261610"/>
              </a:xfrm>
              <a:prstGeom prst="rect">
                <a:avLst/>
              </a:prstGeom>
              <a:noFill/>
            </p:spPr>
            <p:txBody>
              <a:bodyPr wrap="non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altLang="zh-CN" sz="1700" b="1" i="1" dirty="0" smtClean="0">
                              <a:solidFill>
                                <a:prstClr val="black"/>
                              </a:solidFill>
                              <a:latin typeface="Cambria Math" panose="02040503050406030204" pitchFamily="18" charset="0"/>
                            </a:rPr>
                          </m:ctrlPr>
                        </m:sSubPr>
                        <m:e>
                          <m:r>
                            <a:rPr lang="zh-CN" altLang="en-US" sz="1700" b="1" i="1" dirty="0" smtClean="0">
                              <a:solidFill>
                                <a:prstClr val="black"/>
                              </a:solidFill>
                              <a:latin typeface="Cambria Math" panose="02040503050406030204" pitchFamily="18" charset="0"/>
                            </a:rPr>
                            <m:t>𝜽</m:t>
                          </m:r>
                        </m:e>
                        <m:sub>
                          <m:r>
                            <a:rPr lang="en-US" altLang="zh-CN" sz="1700" i="1" dirty="0" smtClean="0">
                              <a:solidFill>
                                <a:prstClr val="black"/>
                              </a:solidFill>
                              <a:latin typeface="Cambria Math" panose="02040503050406030204" pitchFamily="18" charset="0"/>
                            </a:rPr>
                            <m:t>2</m:t>
                          </m:r>
                        </m:sub>
                      </m:sSub>
                    </m:oMath>
                  </m:oMathPara>
                </a14:m>
                <a:endParaRPr lang="zh-CN" altLang="en-US" sz="1700" b="1" dirty="0">
                  <a:solidFill>
                    <a:sysClr val="windowText" lastClr="000000"/>
                  </a:solidFill>
                  <a:latin typeface="Calibri" panose="020F0502020204030204"/>
                  <a:ea typeface="等线" panose="02010600030101010101" pitchFamily="2" charset="-122"/>
                </a:endParaRPr>
              </a:p>
            </p:txBody>
          </p:sp>
        </mc:Choice>
        <mc:Fallback xmlns="">
          <p:sp>
            <p:nvSpPr>
              <p:cNvPr id="417" name="文本框 150">
                <a:extLst>
                  <a:ext uri="{FF2B5EF4-FFF2-40B4-BE49-F238E27FC236}">
                    <a16:creationId xmlns:a16="http://schemas.microsoft.com/office/drawing/2014/main" id="{0282AA04-AFD4-4D47-B2EE-766BD48ECA71}"/>
                  </a:ext>
                </a:extLst>
              </p:cNvPr>
              <p:cNvSpPr txBox="1">
                <a:spLocks noRot="1" noChangeAspect="1" noMove="1" noResize="1" noEditPoints="1" noAdjustHandles="1" noChangeArrowheads="1" noChangeShapeType="1" noTextEdit="1"/>
              </p:cNvSpPr>
              <p:nvPr/>
            </p:nvSpPr>
            <p:spPr>
              <a:xfrm>
                <a:off x="3471038" y="3940057"/>
                <a:ext cx="286360" cy="261610"/>
              </a:xfrm>
              <a:prstGeom prst="rect">
                <a:avLst/>
              </a:prstGeom>
              <a:blipFill>
                <a:blip r:embed="rId14"/>
                <a:stretch>
                  <a:fillRect l="-17021" r="-6383" b="-13953"/>
                </a:stretch>
              </a:blipFill>
            </p:spPr>
            <p:txBody>
              <a:bodyPr/>
              <a:lstStyle/>
              <a:p>
                <a:r>
                  <a:rPr lang="zh-CN" altLang="en-US">
                    <a:noFill/>
                  </a:rPr>
                  <a:t> </a:t>
                </a:r>
              </a:p>
            </p:txBody>
          </p:sp>
        </mc:Fallback>
      </mc:AlternateContent>
      <p:sp>
        <p:nvSpPr>
          <p:cNvPr id="420" name="椭圆 419">
            <a:extLst>
              <a:ext uri="{FF2B5EF4-FFF2-40B4-BE49-F238E27FC236}">
                <a16:creationId xmlns:a16="http://schemas.microsoft.com/office/drawing/2014/main" id="{FF92789C-8080-4EAC-B99F-07BC9AD74A8B}"/>
              </a:ext>
            </a:extLst>
          </p:cNvPr>
          <p:cNvSpPr/>
          <p:nvPr/>
        </p:nvSpPr>
        <p:spPr>
          <a:xfrm>
            <a:off x="5329953" y="4011319"/>
            <a:ext cx="390863" cy="390863"/>
          </a:xfrm>
          <a:prstGeom prst="ellipse">
            <a:avLst/>
          </a:prstGeom>
          <a:solidFill>
            <a:sysClr val="window" lastClr="FFFFFF">
              <a:lumMod val="95000"/>
              <a:alpha val="30000"/>
            </a:sysClr>
          </a:solidFill>
          <a:ln w="22225" cap="flat" cmpd="sng" algn="ctr">
            <a:solidFill>
              <a:sysClr val="windowText" lastClr="000000">
                <a:lumMod val="75000"/>
                <a:lumOff val="25000"/>
              </a:sysClr>
            </a:solidFill>
            <a:prstDash val="solid"/>
            <a:round/>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ysClr val="windowText" lastClr="000000"/>
              </a:solidFill>
              <a:effectLst/>
              <a:uLnTx/>
              <a:uFillTx/>
              <a:latin typeface="Calibri" panose="020F0502020204030204"/>
              <a:ea typeface="等线" panose="02010600030101010101" pitchFamily="2" charset="-122"/>
              <a:cs typeface="+mn-cs"/>
            </a:endParaRPr>
          </a:p>
        </p:txBody>
      </p:sp>
      <mc:AlternateContent xmlns:mc="http://schemas.openxmlformats.org/markup-compatibility/2006" xmlns:a14="http://schemas.microsoft.com/office/drawing/2010/main">
        <mc:Choice Requires="a14">
          <p:sp>
            <p:nvSpPr>
              <p:cNvPr id="421" name="文本框 150">
                <a:extLst>
                  <a:ext uri="{FF2B5EF4-FFF2-40B4-BE49-F238E27FC236}">
                    <a16:creationId xmlns:a16="http://schemas.microsoft.com/office/drawing/2014/main" id="{0CC59C7C-3719-44DD-A9EE-79463A4A0102}"/>
                  </a:ext>
                </a:extLst>
              </p:cNvPr>
              <p:cNvSpPr txBox="1"/>
              <p:nvPr/>
            </p:nvSpPr>
            <p:spPr>
              <a:xfrm>
                <a:off x="5380275" y="4090112"/>
                <a:ext cx="323742" cy="215444"/>
              </a:xfrm>
              <a:prstGeom prst="rect">
                <a:avLst/>
              </a:prstGeom>
              <a:noFill/>
            </p:spPr>
            <p:txBody>
              <a:bodyPr wrap="squar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defRPr/>
                </a:pPr>
                <a14:m>
                  <m:oMathPara xmlns:m="http://schemas.openxmlformats.org/officeDocument/2006/math">
                    <m:oMathParaPr>
                      <m:jc m:val="centerGroup"/>
                    </m:oMathParaPr>
                    <m:oMath xmlns:m="http://schemas.openxmlformats.org/officeDocument/2006/math">
                      <m:sSub>
                        <m:sSubPr>
                          <m:ctrlPr>
                            <a:rPr lang="en-US" altLang="zh-CN" sz="1400" b="1" i="1" smtClean="0">
                              <a:solidFill>
                                <a:sysClr val="windowText" lastClr="000000"/>
                              </a:solidFill>
                              <a:latin typeface="Cambria Math" panose="02040503050406030204" pitchFamily="18" charset="0"/>
                            </a:rPr>
                          </m:ctrlPr>
                        </m:sSubPr>
                        <m:e>
                          <m:r>
                            <a:rPr lang="en-US" altLang="zh-CN" sz="1400" b="1" i="1">
                              <a:solidFill>
                                <a:sysClr val="windowText" lastClr="000000"/>
                              </a:solidFill>
                              <a:latin typeface="Cambria Math" panose="02040503050406030204" pitchFamily="18" charset="0"/>
                            </a:rPr>
                            <m:t>𝑹</m:t>
                          </m:r>
                        </m:e>
                        <m:sub>
                          <m:r>
                            <a:rPr lang="en-US" altLang="zh-CN" sz="1400" i="1" smtClean="0">
                              <a:solidFill>
                                <a:sysClr val="windowText" lastClr="000000"/>
                              </a:solidFill>
                              <a:latin typeface="Cambria Math" panose="02040503050406030204" pitchFamily="18" charset="0"/>
                            </a:rPr>
                            <m:t>𝑖</m:t>
                          </m:r>
                        </m:sub>
                      </m:sSub>
                    </m:oMath>
                  </m:oMathPara>
                </a14:m>
                <a:endParaRPr lang="zh-CN" altLang="en-US" sz="1400" b="1" dirty="0">
                  <a:solidFill>
                    <a:sysClr val="windowText" lastClr="000000"/>
                  </a:solidFill>
                  <a:latin typeface="Calibri" panose="020F0502020204030204"/>
                  <a:ea typeface="等线" panose="02010600030101010101" pitchFamily="2" charset="-122"/>
                </a:endParaRPr>
              </a:p>
            </p:txBody>
          </p:sp>
        </mc:Choice>
        <mc:Fallback xmlns="">
          <p:sp>
            <p:nvSpPr>
              <p:cNvPr id="421" name="文本框 150">
                <a:extLst>
                  <a:ext uri="{FF2B5EF4-FFF2-40B4-BE49-F238E27FC236}">
                    <a16:creationId xmlns:a16="http://schemas.microsoft.com/office/drawing/2014/main" id="{0CC59C7C-3719-44DD-A9EE-79463A4A0102}"/>
                  </a:ext>
                </a:extLst>
              </p:cNvPr>
              <p:cNvSpPr txBox="1">
                <a:spLocks noRot="1" noChangeAspect="1" noMove="1" noResize="1" noEditPoints="1" noAdjustHandles="1" noChangeArrowheads="1" noChangeShapeType="1" noTextEdit="1"/>
              </p:cNvSpPr>
              <p:nvPr/>
            </p:nvSpPr>
            <p:spPr>
              <a:xfrm>
                <a:off x="5380275" y="4090112"/>
                <a:ext cx="323742" cy="215444"/>
              </a:xfrm>
              <a:prstGeom prst="rect">
                <a:avLst/>
              </a:prstGeom>
              <a:blipFill>
                <a:blip r:embed="rId15"/>
                <a:stretch>
                  <a:fillRect b="-14286"/>
                </a:stretch>
              </a:blipFill>
            </p:spPr>
            <p:txBody>
              <a:bodyPr/>
              <a:lstStyle/>
              <a:p>
                <a:r>
                  <a:rPr lang="zh-CN" altLang="en-US">
                    <a:noFill/>
                  </a:rPr>
                  <a:t> </a:t>
                </a:r>
              </a:p>
            </p:txBody>
          </p:sp>
        </mc:Fallback>
      </mc:AlternateContent>
      <p:sp>
        <p:nvSpPr>
          <p:cNvPr id="422" name="矩形: 圆角 421">
            <a:extLst>
              <a:ext uri="{FF2B5EF4-FFF2-40B4-BE49-F238E27FC236}">
                <a16:creationId xmlns:a16="http://schemas.microsoft.com/office/drawing/2014/main" id="{1EE7BE24-7AAF-4DB5-B724-9980F4E20D1F}"/>
              </a:ext>
            </a:extLst>
          </p:cNvPr>
          <p:cNvSpPr/>
          <p:nvPr/>
        </p:nvSpPr>
        <p:spPr>
          <a:xfrm>
            <a:off x="5274457" y="3951760"/>
            <a:ext cx="499422" cy="931820"/>
          </a:xfrm>
          <a:prstGeom prst="roundRect">
            <a:avLst>
              <a:gd name="adj" fmla="val 50000"/>
            </a:avLst>
          </a:prstGeom>
          <a:noFill/>
          <a:ln w="25400" cap="flat" cmpd="sng" algn="ctr">
            <a:solidFill>
              <a:sysClr val="windowText" lastClr="000000">
                <a:lumMod val="75000"/>
                <a:lumOff val="25000"/>
              </a:sysClr>
            </a:solidFill>
            <a:prstDash val="solid"/>
            <a:round/>
          </a:ln>
          <a:effectLst/>
        </p:spPr>
        <p:txBody>
          <a:bodyPr rtlCol="0"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cs"/>
            </a:endParaRPr>
          </a:p>
        </p:txBody>
      </p:sp>
      <p:sp>
        <p:nvSpPr>
          <p:cNvPr id="423" name="椭圆 422">
            <a:extLst>
              <a:ext uri="{FF2B5EF4-FFF2-40B4-BE49-F238E27FC236}">
                <a16:creationId xmlns:a16="http://schemas.microsoft.com/office/drawing/2014/main" id="{0443693D-B485-4628-AEA8-EB263BCE64EE}"/>
              </a:ext>
            </a:extLst>
          </p:cNvPr>
          <p:cNvSpPr/>
          <p:nvPr/>
        </p:nvSpPr>
        <p:spPr>
          <a:xfrm>
            <a:off x="5329952" y="4431155"/>
            <a:ext cx="390863" cy="390863"/>
          </a:xfrm>
          <a:prstGeom prst="ellipse">
            <a:avLst/>
          </a:prstGeom>
          <a:solidFill>
            <a:sysClr val="window" lastClr="FFFFFF">
              <a:lumMod val="95000"/>
              <a:alpha val="30000"/>
            </a:sysClr>
          </a:solidFill>
          <a:ln w="22225" cap="flat" cmpd="sng" algn="ctr">
            <a:solidFill>
              <a:sysClr val="windowText" lastClr="000000">
                <a:lumMod val="75000"/>
                <a:lumOff val="25000"/>
              </a:sysClr>
            </a:solidFill>
            <a:prstDash val="solid"/>
            <a:round/>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Text" lastClr="000000"/>
              </a:solidFill>
              <a:effectLst/>
              <a:uLnTx/>
              <a:uFillTx/>
              <a:latin typeface="Calibri" panose="020F0502020204030204"/>
              <a:ea typeface="等线" panose="02010600030101010101" pitchFamily="2" charset="-122"/>
              <a:cs typeface="+mn-cs"/>
            </a:endParaRPr>
          </a:p>
        </p:txBody>
      </p:sp>
      <mc:AlternateContent xmlns:mc="http://schemas.openxmlformats.org/markup-compatibility/2006" xmlns:a14="http://schemas.microsoft.com/office/drawing/2010/main">
        <mc:Choice Requires="a14">
          <p:sp>
            <p:nvSpPr>
              <p:cNvPr id="424" name="文本框 151">
                <a:extLst>
                  <a:ext uri="{FF2B5EF4-FFF2-40B4-BE49-F238E27FC236}">
                    <a16:creationId xmlns:a16="http://schemas.microsoft.com/office/drawing/2014/main" id="{7F91E7E7-3C5D-445A-AB40-B50D9547564C}"/>
                  </a:ext>
                </a:extLst>
              </p:cNvPr>
              <p:cNvSpPr txBox="1"/>
              <p:nvPr/>
            </p:nvSpPr>
            <p:spPr>
              <a:xfrm>
                <a:off x="5431694" y="4504163"/>
                <a:ext cx="197682" cy="246221"/>
              </a:xfrm>
              <a:prstGeom prst="rect">
                <a:avLst/>
              </a:prstGeom>
              <a:noFill/>
            </p:spPr>
            <p:txBody>
              <a:bodyPr wrap="non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defRPr/>
                </a:pPr>
                <a14:m>
                  <m:oMathPara xmlns:m="http://schemas.openxmlformats.org/officeDocument/2006/math">
                    <m:oMathParaPr>
                      <m:jc m:val="centerGroup"/>
                    </m:oMathParaPr>
                    <m:oMath xmlns:m="http://schemas.openxmlformats.org/officeDocument/2006/math">
                      <m:sSub>
                        <m:sSubPr>
                          <m:ctrlPr>
                            <a:rPr lang="en-US" altLang="zh-CN" sz="1600" b="1" i="1" smtClean="0">
                              <a:solidFill>
                                <a:sysClr val="windowText" lastClr="000000"/>
                              </a:solidFill>
                              <a:latin typeface="Cambria Math" panose="02040503050406030204" pitchFamily="18" charset="0"/>
                            </a:rPr>
                          </m:ctrlPr>
                        </m:sSubPr>
                        <m:e>
                          <m:r>
                            <a:rPr lang="en-US" altLang="zh-CN" sz="1600" b="1" i="1">
                              <a:solidFill>
                                <a:sysClr val="windowText" lastClr="000000"/>
                              </a:solidFill>
                              <a:latin typeface="Cambria Math" panose="02040503050406030204" pitchFamily="18" charset="0"/>
                            </a:rPr>
                            <m:t>𝒕</m:t>
                          </m:r>
                        </m:e>
                        <m:sub>
                          <m:r>
                            <a:rPr lang="en-US" altLang="zh-CN" sz="1600" i="1" smtClean="0">
                              <a:solidFill>
                                <a:sysClr val="windowText" lastClr="000000"/>
                              </a:solidFill>
                              <a:latin typeface="Cambria Math" panose="02040503050406030204" pitchFamily="18" charset="0"/>
                            </a:rPr>
                            <m:t>𝑖</m:t>
                          </m:r>
                        </m:sub>
                      </m:sSub>
                    </m:oMath>
                  </m:oMathPara>
                </a14:m>
                <a:endParaRPr lang="zh-CN" altLang="en-US" sz="1600" b="1" dirty="0">
                  <a:solidFill>
                    <a:sysClr val="windowText" lastClr="000000"/>
                  </a:solidFill>
                  <a:latin typeface="Calibri" panose="020F0502020204030204"/>
                  <a:ea typeface="等线" panose="02010600030101010101" pitchFamily="2" charset="-122"/>
                </a:endParaRPr>
              </a:p>
            </p:txBody>
          </p:sp>
        </mc:Choice>
        <mc:Fallback xmlns="">
          <p:sp>
            <p:nvSpPr>
              <p:cNvPr id="424" name="文本框 151">
                <a:extLst>
                  <a:ext uri="{FF2B5EF4-FFF2-40B4-BE49-F238E27FC236}">
                    <a16:creationId xmlns:a16="http://schemas.microsoft.com/office/drawing/2014/main" id="{7F91E7E7-3C5D-445A-AB40-B50D9547564C}"/>
                  </a:ext>
                </a:extLst>
              </p:cNvPr>
              <p:cNvSpPr txBox="1">
                <a:spLocks noRot="1" noChangeAspect="1" noMove="1" noResize="1" noEditPoints="1" noAdjustHandles="1" noChangeArrowheads="1" noChangeShapeType="1" noTextEdit="1"/>
              </p:cNvSpPr>
              <p:nvPr/>
            </p:nvSpPr>
            <p:spPr>
              <a:xfrm>
                <a:off x="5431694" y="4504163"/>
                <a:ext cx="197682" cy="246221"/>
              </a:xfrm>
              <a:prstGeom prst="rect">
                <a:avLst/>
              </a:prstGeom>
              <a:blipFill>
                <a:blip r:embed="rId16"/>
                <a:stretch>
                  <a:fillRect l="-18750" r="-9375" b="-175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25" name="文本框 150">
                <a:extLst>
                  <a:ext uri="{FF2B5EF4-FFF2-40B4-BE49-F238E27FC236}">
                    <a16:creationId xmlns:a16="http://schemas.microsoft.com/office/drawing/2014/main" id="{828109C6-ABA5-4CF7-9CE1-C09BE61D383C}"/>
                  </a:ext>
                </a:extLst>
              </p:cNvPr>
              <p:cNvSpPr txBox="1"/>
              <p:nvPr/>
            </p:nvSpPr>
            <p:spPr>
              <a:xfrm>
                <a:off x="4854786" y="3940057"/>
                <a:ext cx="256545" cy="261610"/>
              </a:xfrm>
              <a:prstGeom prst="rect">
                <a:avLst/>
              </a:prstGeom>
              <a:noFill/>
            </p:spPr>
            <p:txBody>
              <a:bodyPr wrap="non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altLang="zh-CN" sz="1700" b="1" i="1" dirty="0" smtClean="0">
                              <a:solidFill>
                                <a:prstClr val="black"/>
                              </a:solidFill>
                              <a:latin typeface="Cambria Math" panose="02040503050406030204" pitchFamily="18" charset="0"/>
                            </a:rPr>
                          </m:ctrlPr>
                        </m:sSubPr>
                        <m:e>
                          <m:r>
                            <a:rPr lang="zh-CN" altLang="en-US" sz="1700" b="1" i="1" dirty="0" smtClean="0">
                              <a:solidFill>
                                <a:prstClr val="black"/>
                              </a:solidFill>
                              <a:latin typeface="Cambria Math" panose="02040503050406030204" pitchFamily="18" charset="0"/>
                            </a:rPr>
                            <m:t>𝜽</m:t>
                          </m:r>
                        </m:e>
                        <m:sub>
                          <m:r>
                            <a:rPr lang="en-US" altLang="zh-CN" sz="1700" i="1" dirty="0" smtClean="0">
                              <a:solidFill>
                                <a:prstClr val="black"/>
                              </a:solidFill>
                              <a:latin typeface="Cambria Math" panose="02040503050406030204" pitchFamily="18" charset="0"/>
                            </a:rPr>
                            <m:t>𝑖</m:t>
                          </m:r>
                        </m:sub>
                      </m:sSub>
                    </m:oMath>
                  </m:oMathPara>
                </a14:m>
                <a:endParaRPr lang="zh-CN" altLang="en-US" sz="1700" b="1" dirty="0">
                  <a:solidFill>
                    <a:sysClr val="windowText" lastClr="000000"/>
                  </a:solidFill>
                  <a:latin typeface="Calibri" panose="020F0502020204030204"/>
                  <a:ea typeface="等线" panose="02010600030101010101" pitchFamily="2" charset="-122"/>
                </a:endParaRPr>
              </a:p>
            </p:txBody>
          </p:sp>
        </mc:Choice>
        <mc:Fallback xmlns="">
          <p:sp>
            <p:nvSpPr>
              <p:cNvPr id="425" name="文本框 150">
                <a:extLst>
                  <a:ext uri="{FF2B5EF4-FFF2-40B4-BE49-F238E27FC236}">
                    <a16:creationId xmlns:a16="http://schemas.microsoft.com/office/drawing/2014/main" id="{828109C6-ABA5-4CF7-9CE1-C09BE61D383C}"/>
                  </a:ext>
                </a:extLst>
              </p:cNvPr>
              <p:cNvSpPr txBox="1">
                <a:spLocks noRot="1" noChangeAspect="1" noMove="1" noResize="1" noEditPoints="1" noAdjustHandles="1" noChangeArrowheads="1" noChangeShapeType="1" noTextEdit="1"/>
              </p:cNvSpPr>
              <p:nvPr/>
            </p:nvSpPr>
            <p:spPr>
              <a:xfrm>
                <a:off x="4854786" y="3940057"/>
                <a:ext cx="256545" cy="261610"/>
              </a:xfrm>
              <a:prstGeom prst="rect">
                <a:avLst/>
              </a:prstGeom>
              <a:blipFill>
                <a:blip r:embed="rId17"/>
                <a:stretch>
                  <a:fillRect l="-19048" r="-7143" b="-16279"/>
                </a:stretch>
              </a:blipFill>
            </p:spPr>
            <p:txBody>
              <a:bodyPr/>
              <a:lstStyle/>
              <a:p>
                <a:r>
                  <a:rPr lang="zh-CN" altLang="en-US">
                    <a:noFill/>
                  </a:rPr>
                  <a:t> </a:t>
                </a:r>
              </a:p>
            </p:txBody>
          </p:sp>
        </mc:Fallback>
      </mc:AlternateContent>
      <p:sp>
        <p:nvSpPr>
          <p:cNvPr id="436" name="文本框 435">
            <a:extLst>
              <a:ext uri="{FF2B5EF4-FFF2-40B4-BE49-F238E27FC236}">
                <a16:creationId xmlns:a16="http://schemas.microsoft.com/office/drawing/2014/main" id="{9993AA82-4C52-4A70-8910-568CF66472A2}"/>
              </a:ext>
            </a:extLst>
          </p:cNvPr>
          <p:cNvSpPr txBox="1"/>
          <p:nvPr/>
        </p:nvSpPr>
        <p:spPr>
          <a:xfrm>
            <a:off x="3808356" y="2780928"/>
            <a:ext cx="710222" cy="707886"/>
          </a:xfrm>
          <a:prstGeom prst="rect">
            <a:avLst/>
          </a:prstGeom>
          <a:noFill/>
        </p:spPr>
        <p:txBody>
          <a:bodyPr wrap="square" rtlCol="0">
            <a:spAutoFit/>
          </a:bodyPr>
          <a:lstStyle/>
          <a:p>
            <a:pPr fontAlgn="auto">
              <a:spcBef>
                <a:spcPts val="0"/>
              </a:spcBef>
              <a:spcAft>
                <a:spcPts val="0"/>
              </a:spcAft>
            </a:pPr>
            <a:r>
              <a:rPr lang="en-US" altLang="zh-CN" sz="4000" b="1" dirty="0">
                <a:solidFill>
                  <a:srgbClr val="3365AF"/>
                </a:solidFill>
                <a:latin typeface="等线" panose="020F0502020204030204"/>
                <a:ea typeface="等线" panose="02010600030101010101" pitchFamily="2" charset="-122"/>
              </a:rPr>
              <a:t>…</a:t>
            </a:r>
            <a:endParaRPr lang="zh-CN" altLang="en-US" sz="4000" b="1" dirty="0">
              <a:solidFill>
                <a:srgbClr val="3365AF"/>
              </a:solidFill>
              <a:latin typeface="等线" panose="020F0502020204030204"/>
              <a:ea typeface="等线" panose="02010600030101010101" pitchFamily="2" charset="-122"/>
            </a:endParaRPr>
          </a:p>
        </p:txBody>
      </p:sp>
      <p:sp>
        <p:nvSpPr>
          <p:cNvPr id="437" name="文本框 436">
            <a:extLst>
              <a:ext uri="{FF2B5EF4-FFF2-40B4-BE49-F238E27FC236}">
                <a16:creationId xmlns:a16="http://schemas.microsoft.com/office/drawing/2014/main" id="{0AE53B9F-BC7B-49B2-9FA7-10B910952048}"/>
              </a:ext>
            </a:extLst>
          </p:cNvPr>
          <p:cNvSpPr txBox="1"/>
          <p:nvPr/>
        </p:nvSpPr>
        <p:spPr>
          <a:xfrm>
            <a:off x="4530894" y="4081339"/>
            <a:ext cx="710222" cy="707886"/>
          </a:xfrm>
          <a:prstGeom prst="rect">
            <a:avLst/>
          </a:prstGeom>
          <a:noFill/>
        </p:spPr>
        <p:txBody>
          <a:bodyPr wrap="square" rtlCol="0">
            <a:spAutoFit/>
          </a:bodyPr>
          <a:lstStyle/>
          <a:p>
            <a:pPr fontAlgn="auto">
              <a:spcBef>
                <a:spcPts val="0"/>
              </a:spcBef>
              <a:spcAft>
                <a:spcPts val="0"/>
              </a:spcAft>
            </a:pPr>
            <a:r>
              <a:rPr lang="en-US" altLang="zh-CN" sz="4000" b="1" dirty="0">
                <a:solidFill>
                  <a:prstClr val="black">
                    <a:lumMod val="75000"/>
                    <a:lumOff val="25000"/>
                  </a:prstClr>
                </a:solidFill>
                <a:latin typeface="等线" panose="020F0502020204030204"/>
                <a:ea typeface="等线" panose="02010600030101010101" pitchFamily="2" charset="-122"/>
              </a:rPr>
              <a:t>…</a:t>
            </a:r>
            <a:endParaRPr lang="zh-CN" altLang="en-US" sz="4000" b="1" dirty="0">
              <a:solidFill>
                <a:prstClr val="black">
                  <a:lumMod val="75000"/>
                  <a:lumOff val="25000"/>
                </a:prstClr>
              </a:solidFill>
              <a:latin typeface="等线" panose="020F0502020204030204"/>
              <a:ea typeface="等线" panose="02010600030101010101" pitchFamily="2" charset="-122"/>
            </a:endParaRPr>
          </a:p>
        </p:txBody>
      </p:sp>
      <p:sp>
        <p:nvSpPr>
          <p:cNvPr id="439" name="椭圆 438">
            <a:extLst>
              <a:ext uri="{FF2B5EF4-FFF2-40B4-BE49-F238E27FC236}">
                <a16:creationId xmlns:a16="http://schemas.microsoft.com/office/drawing/2014/main" id="{B2A057FC-6689-400A-A5AC-DDE2C9BDABA6}"/>
              </a:ext>
            </a:extLst>
          </p:cNvPr>
          <p:cNvSpPr/>
          <p:nvPr/>
        </p:nvSpPr>
        <p:spPr>
          <a:xfrm>
            <a:off x="4092648" y="3353565"/>
            <a:ext cx="162322" cy="162322"/>
          </a:xfrm>
          <a:prstGeom prst="ellipse">
            <a:avLst/>
          </a:prstGeom>
          <a:solidFill>
            <a:srgbClr val="3365AF"/>
          </a:solidFill>
          <a:ln w="28575" cap="flat" cmpd="sng" algn="ctr">
            <a:noFill/>
            <a:prstDash val="solid"/>
            <a:miter lim="800000"/>
          </a:ln>
          <a:effectLst/>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SG"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47" name="矩形: 圆角 446">
            <a:extLst>
              <a:ext uri="{FF2B5EF4-FFF2-40B4-BE49-F238E27FC236}">
                <a16:creationId xmlns:a16="http://schemas.microsoft.com/office/drawing/2014/main" id="{8211BEC2-0BD6-4C9B-ADA8-5F3B6CDE368E}"/>
              </a:ext>
            </a:extLst>
          </p:cNvPr>
          <p:cNvSpPr/>
          <p:nvPr/>
        </p:nvSpPr>
        <p:spPr>
          <a:xfrm>
            <a:off x="776044" y="3877093"/>
            <a:ext cx="657716" cy="1132568"/>
          </a:xfrm>
          <a:prstGeom prst="roundRect">
            <a:avLst>
              <a:gd name="adj" fmla="val 39058"/>
            </a:avLst>
          </a:prstGeom>
          <a:noFill/>
          <a:ln w="25400" cap="flat" cmpd="sng" algn="ctr">
            <a:solidFill>
              <a:srgbClr val="ED7D31">
                <a:lumMod val="60000"/>
                <a:lumOff val="40000"/>
              </a:srgbClr>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SG"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48" name="矩形: 圆角 447">
            <a:extLst>
              <a:ext uri="{FF2B5EF4-FFF2-40B4-BE49-F238E27FC236}">
                <a16:creationId xmlns:a16="http://schemas.microsoft.com/office/drawing/2014/main" id="{015747F2-2ACD-4AC8-921E-6402BC348F82}"/>
              </a:ext>
            </a:extLst>
          </p:cNvPr>
          <p:cNvSpPr/>
          <p:nvPr/>
        </p:nvSpPr>
        <p:spPr>
          <a:xfrm>
            <a:off x="2284403" y="3877093"/>
            <a:ext cx="657716" cy="1132568"/>
          </a:xfrm>
          <a:prstGeom prst="roundRect">
            <a:avLst>
              <a:gd name="adj" fmla="val 39058"/>
            </a:avLst>
          </a:prstGeom>
          <a:noFill/>
          <a:ln w="25400" cap="flat" cmpd="sng" algn="ctr">
            <a:solidFill>
              <a:srgbClr val="ED7D31">
                <a:lumMod val="60000"/>
                <a:lumOff val="40000"/>
              </a:srgbClr>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SG"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49" name="矩形: 圆角 448">
            <a:extLst>
              <a:ext uri="{FF2B5EF4-FFF2-40B4-BE49-F238E27FC236}">
                <a16:creationId xmlns:a16="http://schemas.microsoft.com/office/drawing/2014/main" id="{77A8469B-6AF2-4AA6-88F4-26B7AF916463}"/>
              </a:ext>
            </a:extLst>
          </p:cNvPr>
          <p:cNvSpPr/>
          <p:nvPr/>
        </p:nvSpPr>
        <p:spPr>
          <a:xfrm>
            <a:off x="3798722" y="3877093"/>
            <a:ext cx="657716" cy="1132568"/>
          </a:xfrm>
          <a:prstGeom prst="roundRect">
            <a:avLst>
              <a:gd name="adj" fmla="val 39058"/>
            </a:avLst>
          </a:prstGeom>
          <a:noFill/>
          <a:ln w="25400" cap="flat" cmpd="sng" algn="ctr">
            <a:solidFill>
              <a:srgbClr val="ED7D31">
                <a:lumMod val="60000"/>
                <a:lumOff val="40000"/>
              </a:srgbClr>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SG"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50" name="矩形: 圆角 449">
            <a:extLst>
              <a:ext uri="{FF2B5EF4-FFF2-40B4-BE49-F238E27FC236}">
                <a16:creationId xmlns:a16="http://schemas.microsoft.com/office/drawing/2014/main" id="{95E88880-E720-4EEA-A292-D184BB2FA1A9}"/>
              </a:ext>
            </a:extLst>
          </p:cNvPr>
          <p:cNvSpPr/>
          <p:nvPr/>
        </p:nvSpPr>
        <p:spPr>
          <a:xfrm>
            <a:off x="5195310" y="3877093"/>
            <a:ext cx="657716" cy="1132568"/>
          </a:xfrm>
          <a:prstGeom prst="roundRect">
            <a:avLst>
              <a:gd name="adj" fmla="val 39058"/>
            </a:avLst>
          </a:prstGeom>
          <a:noFill/>
          <a:ln w="25400" cap="flat" cmpd="sng" algn="ctr">
            <a:solidFill>
              <a:srgbClr val="ED7D31">
                <a:lumMod val="60000"/>
                <a:lumOff val="40000"/>
              </a:srgbClr>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SG"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71" name="椭圆 470">
            <a:extLst>
              <a:ext uri="{FF2B5EF4-FFF2-40B4-BE49-F238E27FC236}">
                <a16:creationId xmlns:a16="http://schemas.microsoft.com/office/drawing/2014/main" id="{20A93DBD-46E6-4516-A355-15E48A8C5122}"/>
              </a:ext>
            </a:extLst>
          </p:cNvPr>
          <p:cNvSpPr>
            <a:spLocks noChangeAspect="1"/>
          </p:cNvSpPr>
          <p:nvPr/>
        </p:nvSpPr>
        <p:spPr>
          <a:xfrm>
            <a:off x="1642098" y="5320440"/>
            <a:ext cx="168616" cy="168616"/>
          </a:xfrm>
          <a:prstGeom prst="ellipse">
            <a:avLst/>
          </a:prstGeom>
          <a:solidFill>
            <a:srgbClr val="3365A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SG" altLang="en-US"/>
          </a:p>
        </p:txBody>
      </p:sp>
      <p:sp>
        <p:nvSpPr>
          <p:cNvPr id="472" name="矩形 471">
            <a:extLst>
              <a:ext uri="{FF2B5EF4-FFF2-40B4-BE49-F238E27FC236}">
                <a16:creationId xmlns:a16="http://schemas.microsoft.com/office/drawing/2014/main" id="{2D5E9442-D650-47B6-9B46-FD87598C520E}"/>
              </a:ext>
            </a:extLst>
          </p:cNvPr>
          <p:cNvSpPr/>
          <p:nvPr/>
        </p:nvSpPr>
        <p:spPr>
          <a:xfrm>
            <a:off x="1854941" y="5233490"/>
            <a:ext cx="1388065" cy="338554"/>
          </a:xfrm>
          <a:prstGeom prst="rect">
            <a:avLst/>
          </a:prstGeom>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altLang="zh-SG" sz="1600" b="1" dirty="0">
                <a:latin typeface="等线" panose="02010600030101010101" pitchFamily="2" charset="-122"/>
                <a:ea typeface="等线" panose="02010600030101010101" pitchFamily="2" charset="-122"/>
              </a:rPr>
              <a:t>Point Factor</a:t>
            </a:r>
            <a:endParaRPr lang="zh-SG" altLang="en-US" sz="1600" b="1" dirty="0">
              <a:latin typeface="等线" panose="02010600030101010101" pitchFamily="2" charset="-122"/>
              <a:ea typeface="等线" panose="02010600030101010101" pitchFamily="2" charset="-122"/>
            </a:endParaRPr>
          </a:p>
        </p:txBody>
      </p:sp>
      <p:sp>
        <p:nvSpPr>
          <p:cNvPr id="473" name="矩形 472">
            <a:extLst>
              <a:ext uri="{FF2B5EF4-FFF2-40B4-BE49-F238E27FC236}">
                <a16:creationId xmlns:a16="http://schemas.microsoft.com/office/drawing/2014/main" id="{3FC11C70-25E8-4EE1-860A-869C737358A7}"/>
              </a:ext>
            </a:extLst>
          </p:cNvPr>
          <p:cNvSpPr/>
          <p:nvPr/>
        </p:nvSpPr>
        <p:spPr>
          <a:xfrm>
            <a:off x="4090914" y="5228965"/>
            <a:ext cx="833846" cy="338554"/>
          </a:xfrm>
          <a:prstGeom prst="rect">
            <a:avLst/>
          </a:prstGeom>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altLang="zh-SG" sz="1600" b="1" dirty="0">
                <a:latin typeface="等线" panose="02010600030101010101" pitchFamily="2" charset="-122"/>
                <a:ea typeface="等线" panose="02010600030101010101" pitchFamily="2" charset="-122"/>
              </a:rPr>
              <a:t>Frame</a:t>
            </a:r>
            <a:endParaRPr lang="zh-SG" altLang="en-US" sz="1600" b="1" dirty="0">
              <a:latin typeface="等线" panose="02010600030101010101" pitchFamily="2" charset="-122"/>
              <a:ea typeface="等线" panose="02010600030101010101" pitchFamily="2" charset="-122"/>
            </a:endParaRPr>
          </a:p>
        </p:txBody>
      </p:sp>
      <p:sp>
        <p:nvSpPr>
          <p:cNvPr id="474" name="矩形: 圆角 473">
            <a:extLst>
              <a:ext uri="{FF2B5EF4-FFF2-40B4-BE49-F238E27FC236}">
                <a16:creationId xmlns:a16="http://schemas.microsoft.com/office/drawing/2014/main" id="{CA4DBF61-1856-4D8E-AFBE-46E870880612}"/>
              </a:ext>
            </a:extLst>
          </p:cNvPr>
          <p:cNvSpPr/>
          <p:nvPr/>
        </p:nvSpPr>
        <p:spPr>
          <a:xfrm>
            <a:off x="3825199" y="5289711"/>
            <a:ext cx="212350" cy="216458"/>
          </a:xfrm>
          <a:prstGeom prst="roundRect">
            <a:avLst>
              <a:gd name="adj" fmla="val 29927"/>
            </a:avLst>
          </a:prstGeom>
          <a:noFill/>
          <a:ln w="25400" cap="flat" cmpd="sng" algn="ctr">
            <a:solidFill>
              <a:srgbClr val="ED7D31">
                <a:lumMod val="60000"/>
                <a:lumOff val="40000"/>
              </a:srgbClr>
            </a:solidFill>
            <a:prstDash val="sysDash"/>
            <a:miter lim="800000"/>
          </a:ln>
          <a:effectLst/>
        </p:spPr>
        <p:txBody>
          <a:bodyPr rtlCol="0" anchor="ctr"/>
          <a:lstStyle/>
          <a:p>
            <a:pPr algn="ctr" fontAlgn="auto">
              <a:spcBef>
                <a:spcPts val="0"/>
              </a:spcBef>
              <a:spcAft>
                <a:spcPts val="0"/>
              </a:spcAft>
            </a:pPr>
            <a:endParaRPr lang="zh-SG" altLang="en-US" kern="0">
              <a:solidFill>
                <a:prstClr val="white"/>
              </a:solidFill>
              <a:latin typeface="等线" panose="020F0502020204030204"/>
              <a:ea typeface="等线" panose="02010600030101010101" pitchFamily="2" charset="-122"/>
            </a:endParaRPr>
          </a:p>
        </p:txBody>
      </p:sp>
      <p:grpSp>
        <p:nvGrpSpPr>
          <p:cNvPr id="8" name="组合 7">
            <a:extLst>
              <a:ext uri="{FF2B5EF4-FFF2-40B4-BE49-F238E27FC236}">
                <a16:creationId xmlns:a16="http://schemas.microsoft.com/office/drawing/2014/main" id="{CAF428B1-34D8-4374-A55C-5AD730A4A539}"/>
              </a:ext>
            </a:extLst>
          </p:cNvPr>
          <p:cNvGrpSpPr/>
          <p:nvPr/>
        </p:nvGrpSpPr>
        <p:grpSpPr>
          <a:xfrm>
            <a:off x="7118303" y="2081275"/>
            <a:ext cx="4634780" cy="3269109"/>
            <a:chOff x="7365876" y="1902985"/>
            <a:chExt cx="4634780" cy="3269109"/>
          </a:xfrm>
        </p:grpSpPr>
        <p:grpSp>
          <p:nvGrpSpPr>
            <p:cNvPr id="6" name="组合 5">
              <a:extLst>
                <a:ext uri="{FF2B5EF4-FFF2-40B4-BE49-F238E27FC236}">
                  <a16:creationId xmlns:a16="http://schemas.microsoft.com/office/drawing/2014/main" id="{21D6A54C-558E-486E-9952-26236644DFC7}"/>
                </a:ext>
              </a:extLst>
            </p:cNvPr>
            <p:cNvGrpSpPr/>
            <p:nvPr/>
          </p:nvGrpSpPr>
          <p:grpSpPr>
            <a:xfrm>
              <a:off x="7365876" y="1902985"/>
              <a:ext cx="4634780" cy="3269109"/>
              <a:chOff x="7365876" y="1902985"/>
              <a:chExt cx="4634780" cy="3269109"/>
            </a:xfrm>
          </p:grpSpPr>
          <p:grpSp>
            <p:nvGrpSpPr>
              <p:cNvPr id="610" name="组合 609">
                <a:extLst>
                  <a:ext uri="{FF2B5EF4-FFF2-40B4-BE49-F238E27FC236}">
                    <a16:creationId xmlns:a16="http://schemas.microsoft.com/office/drawing/2014/main" id="{BB8DFF6B-9A27-42C4-8BD7-EDA3DB303AD3}"/>
                  </a:ext>
                </a:extLst>
              </p:cNvPr>
              <p:cNvGrpSpPr/>
              <p:nvPr/>
            </p:nvGrpSpPr>
            <p:grpSpPr>
              <a:xfrm>
                <a:off x="7365876" y="1902985"/>
                <a:ext cx="4634780" cy="3269109"/>
                <a:chOff x="3693468" y="1895119"/>
                <a:chExt cx="4634780" cy="3269109"/>
              </a:xfrm>
            </p:grpSpPr>
            <p:cxnSp>
              <p:nvCxnSpPr>
                <p:cNvPr id="611" name="直接连接符 610">
                  <a:extLst>
                    <a:ext uri="{FF2B5EF4-FFF2-40B4-BE49-F238E27FC236}">
                      <a16:creationId xmlns:a16="http://schemas.microsoft.com/office/drawing/2014/main" id="{58A90335-9F9C-402D-A71C-9E9EEE292689}"/>
                    </a:ext>
                  </a:extLst>
                </p:cNvPr>
                <p:cNvCxnSpPr>
                  <a:cxnSpLocks/>
                </p:cNvCxnSpPr>
                <p:nvPr/>
              </p:nvCxnSpPr>
              <p:spPr>
                <a:xfrm flipV="1">
                  <a:off x="5559743" y="1967865"/>
                  <a:ext cx="364301" cy="339584"/>
                </a:xfrm>
                <a:prstGeom prst="line">
                  <a:avLst/>
                </a:prstGeom>
                <a:noFill/>
                <a:ln w="25400" cap="rnd" cmpd="sng" algn="ctr">
                  <a:solidFill>
                    <a:srgbClr val="EA4A54"/>
                  </a:solidFill>
                  <a:prstDash val="sysDash"/>
                  <a:miter lim="800000"/>
                  <a:headEnd type="none" w="sm" len="sm"/>
                </a:ln>
                <a:effectLst/>
              </p:spPr>
            </p:cxnSp>
            <p:cxnSp>
              <p:nvCxnSpPr>
                <p:cNvPr id="612" name="直接连接符 611">
                  <a:extLst>
                    <a:ext uri="{FF2B5EF4-FFF2-40B4-BE49-F238E27FC236}">
                      <a16:creationId xmlns:a16="http://schemas.microsoft.com/office/drawing/2014/main" id="{4BD0DEF8-6D57-41AF-9905-22DCEF00E3C4}"/>
                    </a:ext>
                  </a:extLst>
                </p:cNvPr>
                <p:cNvCxnSpPr>
                  <a:cxnSpLocks/>
                </p:cNvCxnSpPr>
                <p:nvPr/>
              </p:nvCxnSpPr>
              <p:spPr>
                <a:xfrm flipH="1" flipV="1">
                  <a:off x="5548308" y="2328170"/>
                  <a:ext cx="1289938" cy="1237055"/>
                </a:xfrm>
                <a:prstGeom prst="line">
                  <a:avLst/>
                </a:prstGeom>
                <a:noFill/>
                <a:ln w="19050" cap="rnd" cmpd="sng" algn="ctr">
                  <a:solidFill>
                    <a:srgbClr val="44546A"/>
                  </a:solidFill>
                  <a:prstDash val="solid"/>
                  <a:miter lim="800000"/>
                  <a:headEnd type="none" w="sm" len="sm"/>
                </a:ln>
                <a:effectLst/>
              </p:spPr>
            </p:cxnSp>
            <p:cxnSp>
              <p:nvCxnSpPr>
                <p:cNvPr id="613" name="直接连接符 612">
                  <a:extLst>
                    <a:ext uri="{FF2B5EF4-FFF2-40B4-BE49-F238E27FC236}">
                      <a16:creationId xmlns:a16="http://schemas.microsoft.com/office/drawing/2014/main" id="{E216850F-E3E3-405B-93EB-06C2E7C1F93D}"/>
                    </a:ext>
                  </a:extLst>
                </p:cNvPr>
                <p:cNvCxnSpPr>
                  <a:cxnSpLocks/>
                </p:cNvCxnSpPr>
                <p:nvPr/>
              </p:nvCxnSpPr>
              <p:spPr>
                <a:xfrm flipH="1" flipV="1">
                  <a:off x="5966224" y="1969355"/>
                  <a:ext cx="1017880" cy="1446271"/>
                </a:xfrm>
                <a:prstGeom prst="line">
                  <a:avLst/>
                </a:prstGeom>
                <a:noFill/>
                <a:ln w="25400" cap="rnd" cmpd="sng" algn="ctr">
                  <a:solidFill>
                    <a:srgbClr val="44546A"/>
                  </a:solidFill>
                  <a:prstDash val="solid"/>
                  <a:miter lim="800000"/>
                  <a:headEnd type="none" w="sm" len="sm"/>
                </a:ln>
                <a:effectLst/>
              </p:spPr>
            </p:cxnSp>
            <p:sp>
              <p:nvSpPr>
                <p:cNvPr id="614" name="平行四边形 613">
                  <a:extLst>
                    <a:ext uri="{FF2B5EF4-FFF2-40B4-BE49-F238E27FC236}">
                      <a16:creationId xmlns:a16="http://schemas.microsoft.com/office/drawing/2014/main" id="{4DD031E3-4B96-418C-A9D3-20804834BF3B}"/>
                    </a:ext>
                  </a:extLst>
                </p:cNvPr>
                <p:cNvSpPr/>
                <p:nvPr/>
              </p:nvSpPr>
              <p:spPr>
                <a:xfrm rot="20608095">
                  <a:off x="5988631" y="2740672"/>
                  <a:ext cx="2339617" cy="1401766"/>
                </a:xfrm>
                <a:prstGeom prst="parallelogram">
                  <a:avLst>
                    <a:gd name="adj" fmla="val 30281"/>
                  </a:avLst>
                </a:prstGeom>
                <a:solidFill>
                  <a:srgbClr val="5B9BD5">
                    <a:lumMod val="40000"/>
                    <a:lumOff val="60000"/>
                    <a:alpha val="40000"/>
                  </a:srgbClr>
                </a:solidFill>
                <a:ln w="25400" cap="flat" cmpd="sng" algn="ctr">
                  <a:solidFill>
                    <a:sysClr val="windowText" lastClr="000000">
                      <a:lumMod val="85000"/>
                      <a:lumOff val="15000"/>
                    </a:sysClr>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lumMod val="75000"/>
                        <a:lumOff val="25000"/>
                      </a:prstClr>
                    </a:solidFill>
                    <a:effectLst/>
                    <a:uLnTx/>
                    <a:uFillTx/>
                    <a:latin typeface="等线" panose="020F0502020204030204"/>
                    <a:ea typeface="等线" panose="02010600030101010101" pitchFamily="2" charset="-122"/>
                    <a:cs typeface="+mn-cs"/>
                  </a:endParaRPr>
                </a:p>
              </p:txBody>
            </p:sp>
            <p:sp>
              <p:nvSpPr>
                <p:cNvPr id="615" name="椭圆 614">
                  <a:extLst>
                    <a:ext uri="{FF2B5EF4-FFF2-40B4-BE49-F238E27FC236}">
                      <a16:creationId xmlns:a16="http://schemas.microsoft.com/office/drawing/2014/main" id="{EE584E6B-0BDA-4159-AEFB-387320B229C4}"/>
                    </a:ext>
                  </a:extLst>
                </p:cNvPr>
                <p:cNvSpPr>
                  <a:spLocks noChangeAspect="1"/>
                </p:cNvSpPr>
                <p:nvPr/>
              </p:nvSpPr>
              <p:spPr>
                <a:xfrm rot="16200000">
                  <a:off x="5867205" y="1898807"/>
                  <a:ext cx="150702" cy="143326"/>
                </a:xfrm>
                <a:prstGeom prst="ellipse">
                  <a:avLst/>
                </a:prstGeom>
                <a:solidFill>
                  <a:sysClr val="window" lastClr="FFFFFF"/>
                </a:solidFill>
                <a:ln w="25400" cap="flat" cmpd="sng" algn="ctr">
                  <a:solidFill>
                    <a:srgbClr val="FF5757"/>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lumMod val="75000"/>
                        <a:lumOff val="25000"/>
                      </a:prstClr>
                    </a:solidFill>
                    <a:effectLst/>
                    <a:uLnTx/>
                    <a:uFillTx/>
                    <a:latin typeface="等线" panose="020F0502020204030204"/>
                    <a:ea typeface="等线" panose="02010600030101010101" pitchFamily="2" charset="-122"/>
                    <a:cs typeface="+mn-cs"/>
                  </a:endParaRPr>
                </a:p>
              </p:txBody>
            </p:sp>
            <mc:AlternateContent xmlns:mc="http://schemas.openxmlformats.org/markup-compatibility/2006" xmlns:a14="http://schemas.microsoft.com/office/drawing/2010/main">
              <mc:Choice Requires="a14">
                <p:sp>
                  <p:nvSpPr>
                    <p:cNvPr id="616" name="文本框 150">
                      <a:extLst>
                        <a:ext uri="{FF2B5EF4-FFF2-40B4-BE49-F238E27FC236}">
                          <a16:creationId xmlns:a16="http://schemas.microsoft.com/office/drawing/2014/main" id="{80002193-B98D-41DC-94EA-81A6795F3616}"/>
                        </a:ext>
                      </a:extLst>
                    </p:cNvPr>
                    <p:cNvSpPr txBox="1"/>
                    <p:nvPr/>
                  </p:nvSpPr>
                  <p:spPr>
                    <a:xfrm>
                      <a:off x="7743588" y="4201395"/>
                      <a:ext cx="295851" cy="277000"/>
                    </a:xfrm>
                    <a:prstGeom prst="rect">
                      <a:avLst/>
                    </a:prstGeom>
                    <a:noFill/>
                  </p:spPr>
                  <p:txBody>
                    <a:bodyPr wrap="non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defRPr/>
                      </a:pPr>
                      <a14:m>
                        <m:oMathPara xmlns:m="http://schemas.openxmlformats.org/officeDocument/2006/math">
                          <m:oMathParaPr>
                            <m:jc m:val="centerGroup"/>
                          </m:oMathParaPr>
                          <m:oMath xmlns:m="http://schemas.openxmlformats.org/officeDocument/2006/math">
                            <m:sSub>
                              <m:sSubPr>
                                <m:ctrlPr>
                                  <a:rPr lang="en-US" altLang="zh-CN" b="1" i="1" smtClean="0">
                                    <a:solidFill>
                                      <a:prstClr val="black">
                                        <a:lumMod val="75000"/>
                                        <a:lumOff val="25000"/>
                                      </a:prstClr>
                                    </a:solidFill>
                                    <a:latin typeface="Cambria Math" panose="02040503050406030204" pitchFamily="18" charset="0"/>
                                  </a:rPr>
                                </m:ctrlPr>
                              </m:sSubPr>
                              <m:e>
                                <m:r>
                                  <a:rPr lang="en-US" altLang="zh-CN" b="1" i="1" smtClean="0">
                                    <a:solidFill>
                                      <a:prstClr val="black">
                                        <a:lumMod val="75000"/>
                                        <a:lumOff val="25000"/>
                                      </a:prstClr>
                                    </a:solidFill>
                                    <a:latin typeface="Cambria Math" panose="02040503050406030204" pitchFamily="18" charset="0"/>
                                  </a:rPr>
                                  <m:t>𝑶</m:t>
                                </m:r>
                              </m:e>
                              <m:sub>
                                <m:r>
                                  <a:rPr lang="en-US" altLang="zh-CN" b="0" i="1" smtClean="0">
                                    <a:solidFill>
                                      <a:prstClr val="black">
                                        <a:lumMod val="75000"/>
                                        <a:lumOff val="25000"/>
                                      </a:prstClr>
                                    </a:solidFill>
                                    <a:latin typeface="Cambria Math" panose="02040503050406030204" pitchFamily="18" charset="0"/>
                                  </a:rPr>
                                  <m:t>𝑖</m:t>
                                </m:r>
                              </m:sub>
                            </m:sSub>
                          </m:oMath>
                        </m:oMathPara>
                      </a14:m>
                      <a:endParaRPr lang="zh-CN" altLang="en-US" b="1" dirty="0">
                        <a:solidFill>
                          <a:prstClr val="black">
                            <a:lumMod val="75000"/>
                            <a:lumOff val="25000"/>
                          </a:prstClr>
                        </a:solidFill>
                        <a:latin typeface="Calibri" panose="020F0502020204030204"/>
                        <a:ea typeface="等线" panose="02010600030101010101" pitchFamily="2" charset="-122"/>
                      </a:endParaRPr>
                    </a:p>
                  </p:txBody>
                </p:sp>
              </mc:Choice>
              <mc:Fallback xmlns="">
                <p:sp>
                  <p:nvSpPr>
                    <p:cNvPr id="616" name="文本框 150">
                      <a:extLst>
                        <a:ext uri="{FF2B5EF4-FFF2-40B4-BE49-F238E27FC236}">
                          <a16:creationId xmlns:a16="http://schemas.microsoft.com/office/drawing/2014/main" id="{80002193-B98D-41DC-94EA-81A6795F3616}"/>
                        </a:ext>
                      </a:extLst>
                    </p:cNvPr>
                    <p:cNvSpPr txBox="1">
                      <a:spLocks noRot="1" noChangeAspect="1" noMove="1" noResize="1" noEditPoints="1" noAdjustHandles="1" noChangeArrowheads="1" noChangeShapeType="1" noTextEdit="1"/>
                    </p:cNvSpPr>
                    <p:nvPr/>
                  </p:nvSpPr>
                  <p:spPr>
                    <a:xfrm>
                      <a:off x="7743588" y="4201395"/>
                      <a:ext cx="295851" cy="277000"/>
                    </a:xfrm>
                    <a:prstGeom prst="rect">
                      <a:avLst/>
                    </a:prstGeom>
                    <a:blipFill>
                      <a:blip r:embed="rId18"/>
                      <a:stretch>
                        <a:fillRect l="-18367" r="-8163" b="-1777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17" name="文本框 150">
                      <a:extLst>
                        <a:ext uri="{FF2B5EF4-FFF2-40B4-BE49-F238E27FC236}">
                          <a16:creationId xmlns:a16="http://schemas.microsoft.com/office/drawing/2014/main" id="{C969CD80-7D2F-465C-840C-DC2F532F89D9}"/>
                        </a:ext>
                      </a:extLst>
                    </p:cNvPr>
                    <p:cNvSpPr txBox="1"/>
                    <p:nvPr/>
                  </p:nvSpPr>
                  <p:spPr>
                    <a:xfrm>
                      <a:off x="7813803" y="2542246"/>
                      <a:ext cx="252697" cy="307778"/>
                    </a:xfrm>
                    <a:prstGeom prst="rect">
                      <a:avLst/>
                    </a:prstGeom>
                    <a:noFill/>
                  </p:spPr>
                  <p:txBody>
                    <a:bodyPr wrap="non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defRPr/>
                      </a:pPr>
                      <a14:m>
                        <m:oMathPara xmlns:m="http://schemas.openxmlformats.org/officeDocument/2006/math">
                          <m:oMathParaPr>
                            <m:jc m:val="centerGroup"/>
                          </m:oMathParaPr>
                          <m:oMath xmlns:m="http://schemas.openxmlformats.org/officeDocument/2006/math">
                            <m:sSub>
                              <m:sSubPr>
                                <m:ctrlPr>
                                  <a:rPr lang="en-US" altLang="zh-CN" sz="2000" b="1" i="1" smtClean="0">
                                    <a:solidFill>
                                      <a:prstClr val="black">
                                        <a:lumMod val="75000"/>
                                        <a:lumOff val="25000"/>
                                      </a:prstClr>
                                    </a:solidFill>
                                    <a:latin typeface="Cambria Math" panose="02040503050406030204" pitchFamily="18" charset="0"/>
                                  </a:rPr>
                                </m:ctrlPr>
                              </m:sSubPr>
                              <m:e>
                                <m:r>
                                  <a:rPr lang="en-US" altLang="zh-CN" sz="2000" b="1" i="1" smtClean="0">
                                    <a:solidFill>
                                      <a:prstClr val="black">
                                        <a:lumMod val="75000"/>
                                        <a:lumOff val="25000"/>
                                      </a:prstClr>
                                    </a:solidFill>
                                    <a:latin typeface="Cambria Math" panose="02040503050406030204" pitchFamily="18" charset="0"/>
                                  </a:rPr>
                                  <m:t>𝑰</m:t>
                                </m:r>
                              </m:e>
                              <m:sub>
                                <m:r>
                                  <a:rPr lang="en-US" altLang="zh-CN" sz="2000" b="0" i="1" smtClean="0">
                                    <a:solidFill>
                                      <a:prstClr val="black">
                                        <a:lumMod val="75000"/>
                                        <a:lumOff val="25000"/>
                                      </a:prstClr>
                                    </a:solidFill>
                                    <a:latin typeface="Cambria Math" panose="02040503050406030204" pitchFamily="18" charset="0"/>
                                  </a:rPr>
                                  <m:t>𝑖</m:t>
                                </m:r>
                              </m:sub>
                            </m:sSub>
                          </m:oMath>
                        </m:oMathPara>
                      </a14:m>
                      <a:endParaRPr lang="zh-CN" altLang="en-US" sz="2000" b="1" dirty="0">
                        <a:solidFill>
                          <a:prstClr val="black">
                            <a:lumMod val="75000"/>
                            <a:lumOff val="25000"/>
                          </a:prstClr>
                        </a:solidFill>
                        <a:latin typeface="Calibri" panose="020F0502020204030204"/>
                        <a:ea typeface="等线" panose="02010600030101010101" pitchFamily="2" charset="-122"/>
                      </a:endParaRPr>
                    </a:p>
                  </p:txBody>
                </p:sp>
              </mc:Choice>
              <mc:Fallback xmlns="">
                <p:sp>
                  <p:nvSpPr>
                    <p:cNvPr id="617" name="文本框 150">
                      <a:extLst>
                        <a:ext uri="{FF2B5EF4-FFF2-40B4-BE49-F238E27FC236}">
                          <a16:creationId xmlns:a16="http://schemas.microsoft.com/office/drawing/2014/main" id="{C969CD80-7D2F-465C-840C-DC2F532F89D9}"/>
                        </a:ext>
                      </a:extLst>
                    </p:cNvPr>
                    <p:cNvSpPr txBox="1">
                      <a:spLocks noRot="1" noChangeAspect="1" noMove="1" noResize="1" noEditPoints="1" noAdjustHandles="1" noChangeArrowheads="1" noChangeShapeType="1" noTextEdit="1"/>
                    </p:cNvSpPr>
                    <p:nvPr/>
                  </p:nvSpPr>
                  <p:spPr>
                    <a:xfrm>
                      <a:off x="7813803" y="2542246"/>
                      <a:ext cx="252697" cy="307778"/>
                    </a:xfrm>
                    <a:prstGeom prst="rect">
                      <a:avLst/>
                    </a:prstGeom>
                    <a:blipFill>
                      <a:blip r:embed="rId19"/>
                      <a:stretch>
                        <a:fillRect l="-24390" r="-9756" b="-18000"/>
                      </a:stretch>
                    </a:blipFill>
                  </p:spPr>
                  <p:txBody>
                    <a:bodyPr/>
                    <a:lstStyle/>
                    <a:p>
                      <a:r>
                        <a:rPr lang="zh-CN" altLang="en-US">
                          <a:noFill/>
                        </a:rPr>
                        <a:t> </a:t>
                      </a:r>
                    </a:p>
                  </p:txBody>
                </p:sp>
              </mc:Fallback>
            </mc:AlternateContent>
            <p:sp>
              <p:nvSpPr>
                <p:cNvPr id="618" name="平行四边形 617">
                  <a:extLst>
                    <a:ext uri="{FF2B5EF4-FFF2-40B4-BE49-F238E27FC236}">
                      <a16:creationId xmlns:a16="http://schemas.microsoft.com/office/drawing/2014/main" id="{DB18154B-8519-4FE7-890D-A39B912CB942}"/>
                    </a:ext>
                  </a:extLst>
                </p:cNvPr>
                <p:cNvSpPr/>
                <p:nvPr/>
              </p:nvSpPr>
              <p:spPr>
                <a:xfrm rot="20608095">
                  <a:off x="6911236" y="3363694"/>
                  <a:ext cx="147041" cy="88099"/>
                </a:xfrm>
                <a:prstGeom prst="parallelogram">
                  <a:avLst>
                    <a:gd name="adj" fmla="val 30281"/>
                  </a:avLst>
                </a:prstGeom>
                <a:solidFill>
                  <a:sysClr val="window" lastClr="FFFFFF"/>
                </a:solidFill>
                <a:ln w="15875" cap="flat" cmpd="sng" algn="ctr">
                  <a:solidFill>
                    <a:sysClr val="windowText" lastClr="000000">
                      <a:lumMod val="75000"/>
                      <a:lumOff val="25000"/>
                    </a:sysClr>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lumMod val="75000"/>
                        <a:lumOff val="25000"/>
                      </a:prstClr>
                    </a:solidFill>
                    <a:effectLst/>
                    <a:uLnTx/>
                    <a:uFillTx/>
                    <a:latin typeface="等线" panose="020F0502020204030204"/>
                    <a:ea typeface="等线" panose="02010600030101010101" pitchFamily="2" charset="-122"/>
                    <a:cs typeface="+mn-cs"/>
                  </a:endParaRPr>
                </a:p>
              </p:txBody>
            </p:sp>
            <p:cxnSp>
              <p:nvCxnSpPr>
                <p:cNvPr id="619" name="直接连接符 618">
                  <a:extLst>
                    <a:ext uri="{FF2B5EF4-FFF2-40B4-BE49-F238E27FC236}">
                      <a16:creationId xmlns:a16="http://schemas.microsoft.com/office/drawing/2014/main" id="{A7AFA247-B66B-4A3E-B57E-56D4B5E59383}"/>
                    </a:ext>
                  </a:extLst>
                </p:cNvPr>
                <p:cNvCxnSpPr>
                  <a:cxnSpLocks/>
                </p:cNvCxnSpPr>
                <p:nvPr/>
              </p:nvCxnSpPr>
              <p:spPr>
                <a:xfrm flipH="1" flipV="1">
                  <a:off x="6991971" y="3426050"/>
                  <a:ext cx="612944" cy="870906"/>
                </a:xfrm>
                <a:prstGeom prst="line">
                  <a:avLst/>
                </a:prstGeom>
                <a:noFill/>
                <a:ln w="25400" cap="rnd" cmpd="sng" algn="ctr">
                  <a:solidFill>
                    <a:srgbClr val="44546A"/>
                  </a:solidFill>
                  <a:prstDash val="solid"/>
                  <a:miter lim="800000"/>
                  <a:headEnd type="none" w="sm" len="sm"/>
                </a:ln>
                <a:effectLst/>
              </p:spPr>
            </p:cxnSp>
            <p:sp>
              <p:nvSpPr>
                <p:cNvPr id="620" name="平行四边形 619">
                  <a:extLst>
                    <a:ext uri="{FF2B5EF4-FFF2-40B4-BE49-F238E27FC236}">
                      <a16:creationId xmlns:a16="http://schemas.microsoft.com/office/drawing/2014/main" id="{88599F85-61B3-4831-A7FD-73DA587BED17}"/>
                    </a:ext>
                  </a:extLst>
                </p:cNvPr>
                <p:cNvSpPr/>
                <p:nvPr/>
              </p:nvSpPr>
              <p:spPr>
                <a:xfrm rot="20608095">
                  <a:off x="6789235" y="3569834"/>
                  <a:ext cx="147041" cy="88099"/>
                </a:xfrm>
                <a:prstGeom prst="parallelogram">
                  <a:avLst>
                    <a:gd name="adj" fmla="val 30281"/>
                  </a:avLst>
                </a:prstGeom>
                <a:solidFill>
                  <a:sysClr val="window" lastClr="FFFFFF"/>
                </a:solidFill>
                <a:ln w="9525" cap="flat" cmpd="sng" algn="ctr">
                  <a:solidFill>
                    <a:sysClr val="windowText" lastClr="000000">
                      <a:lumMod val="75000"/>
                      <a:lumOff val="25000"/>
                    </a:sysClr>
                  </a:solidFill>
                  <a:prstDash val="sysDash"/>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lumMod val="75000"/>
                        <a:lumOff val="25000"/>
                      </a:prstClr>
                    </a:solidFill>
                    <a:effectLst/>
                    <a:uLnTx/>
                    <a:uFillTx/>
                    <a:latin typeface="等线" panose="020F0502020204030204"/>
                    <a:ea typeface="等线" panose="02010600030101010101" pitchFamily="2" charset="-122"/>
                    <a:cs typeface="+mn-cs"/>
                  </a:endParaRPr>
                </a:p>
              </p:txBody>
            </p:sp>
            <p:cxnSp>
              <p:nvCxnSpPr>
                <p:cNvPr id="621" name="直接连接符 620">
                  <a:extLst>
                    <a:ext uri="{FF2B5EF4-FFF2-40B4-BE49-F238E27FC236}">
                      <a16:creationId xmlns:a16="http://schemas.microsoft.com/office/drawing/2014/main" id="{E6F3DF35-A2F9-4C6D-A15D-465BADBC22A2}"/>
                    </a:ext>
                  </a:extLst>
                </p:cNvPr>
                <p:cNvCxnSpPr>
                  <a:cxnSpLocks/>
                </p:cNvCxnSpPr>
                <p:nvPr/>
              </p:nvCxnSpPr>
              <p:spPr>
                <a:xfrm flipH="1" flipV="1">
                  <a:off x="6876969" y="3621714"/>
                  <a:ext cx="709279" cy="680205"/>
                </a:xfrm>
                <a:prstGeom prst="line">
                  <a:avLst/>
                </a:prstGeom>
                <a:noFill/>
                <a:ln w="19050" cap="rnd" cmpd="sng" algn="ctr">
                  <a:solidFill>
                    <a:srgbClr val="44546A"/>
                  </a:solidFill>
                  <a:prstDash val="solid"/>
                  <a:miter lim="800000"/>
                  <a:headEnd type="none" w="sm" len="sm"/>
                </a:ln>
                <a:effectLst/>
              </p:spPr>
            </p:cxnSp>
            <p:sp>
              <p:nvSpPr>
                <p:cNvPr id="622" name="椭圆 621">
                  <a:extLst>
                    <a:ext uri="{FF2B5EF4-FFF2-40B4-BE49-F238E27FC236}">
                      <a16:creationId xmlns:a16="http://schemas.microsoft.com/office/drawing/2014/main" id="{1DF65DC8-AAD2-4638-B4D5-A5888DB723BD}"/>
                    </a:ext>
                  </a:extLst>
                </p:cNvPr>
                <p:cNvSpPr>
                  <a:spLocks noChangeAspect="1"/>
                </p:cNvSpPr>
                <p:nvPr/>
              </p:nvSpPr>
              <p:spPr>
                <a:xfrm rot="16200000">
                  <a:off x="7510394" y="4207665"/>
                  <a:ext cx="201392" cy="191535"/>
                </a:xfrm>
                <a:prstGeom prst="ellipse">
                  <a:avLst/>
                </a:prstGeom>
                <a:solidFill>
                  <a:srgbClr val="ED7D31"/>
                </a:solidFill>
                <a:ln w="25400" cap="flat"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lumMod val="75000"/>
                        <a:lumOff val="25000"/>
                      </a:prstClr>
                    </a:solidFill>
                    <a:effectLst/>
                    <a:uLnTx/>
                    <a:uFillTx/>
                    <a:latin typeface="等线" panose="020F0502020204030204"/>
                    <a:ea typeface="等线" panose="02010600030101010101" pitchFamily="2" charset="-122"/>
                    <a:cs typeface="+mn-cs"/>
                  </a:endParaRPr>
                </a:p>
              </p:txBody>
            </p:sp>
            <p:sp>
              <p:nvSpPr>
                <p:cNvPr id="623" name="弧形 622">
                  <a:extLst>
                    <a:ext uri="{FF2B5EF4-FFF2-40B4-BE49-F238E27FC236}">
                      <a16:creationId xmlns:a16="http://schemas.microsoft.com/office/drawing/2014/main" id="{4D8FAE7A-1667-44FA-B6E4-C8E4A5A31F56}"/>
                    </a:ext>
                  </a:extLst>
                </p:cNvPr>
                <p:cNvSpPr/>
                <p:nvPr/>
              </p:nvSpPr>
              <p:spPr>
                <a:xfrm flipV="1">
                  <a:off x="3693468" y="2948741"/>
                  <a:ext cx="3982248" cy="1848411"/>
                </a:xfrm>
                <a:prstGeom prst="arc">
                  <a:avLst>
                    <a:gd name="adj1" fmla="val 12694119"/>
                    <a:gd name="adj2" fmla="val 19616660"/>
                  </a:avLst>
                </a:prstGeom>
                <a:noFill/>
                <a:ln w="25400" cap="rnd" cmpd="sng" algn="ctr">
                  <a:solidFill>
                    <a:sysClr val="windowText" lastClr="000000">
                      <a:lumMod val="75000"/>
                      <a:lumOff val="25000"/>
                    </a:sysClr>
                  </a:solidFill>
                  <a:prstDash val="sysDash"/>
                  <a:miter lim="800000"/>
                  <a:tailEnd type="stealt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lumMod val="75000"/>
                        <a:lumOff val="25000"/>
                      </a:prstClr>
                    </a:solidFill>
                    <a:effectLst/>
                    <a:uLnTx/>
                    <a:uFillTx/>
                    <a:latin typeface="等线" panose="020F0502020204030204"/>
                    <a:ea typeface="等线" panose="02010600030101010101" pitchFamily="2" charset="-122"/>
                    <a:cs typeface="+mn-cs"/>
                  </a:endParaRPr>
                </a:p>
              </p:txBody>
            </p:sp>
            <mc:AlternateContent xmlns:mc="http://schemas.openxmlformats.org/markup-compatibility/2006" xmlns:a14="http://schemas.microsoft.com/office/drawing/2010/main">
              <mc:Choice Requires="a14">
                <p:sp>
                  <p:nvSpPr>
                    <p:cNvPr id="624" name="文本框 623">
                      <a:extLst>
                        <a:ext uri="{FF2B5EF4-FFF2-40B4-BE49-F238E27FC236}">
                          <a16:creationId xmlns:a16="http://schemas.microsoft.com/office/drawing/2014/main" id="{C8AAA659-5B96-4F76-8814-AF2E08C95DC9}"/>
                        </a:ext>
                      </a:extLst>
                    </p:cNvPr>
                    <p:cNvSpPr txBox="1"/>
                    <p:nvPr/>
                  </p:nvSpPr>
                  <p:spPr>
                    <a:xfrm>
                      <a:off x="5703219" y="4874626"/>
                      <a:ext cx="1316258" cy="283026"/>
                    </a:xfrm>
                    <a:prstGeom prst="rect">
                      <a:avLst/>
                    </a:prstGeom>
                    <a:noFill/>
                  </p:spPr>
                  <p:txBody>
                    <a:bodyPr wrap="none" lIns="0" tIns="0" rIns="0" bIns="0" rtlCol="0">
                      <a:spAutoFit/>
                    </a:body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altLang="zh-CN" sz="1600" i="1" smtClean="0">
                                    <a:solidFill>
                                      <a:prstClr val="black">
                                        <a:lumMod val="75000"/>
                                        <a:lumOff val="25000"/>
                                      </a:prstClr>
                                    </a:solidFill>
                                    <a:latin typeface="Cambria Math" panose="02040503050406030204" pitchFamily="18" charset="0"/>
                                    <a:cs typeface="Times New Roman" panose="02020603050405020304" pitchFamily="18" charset="0"/>
                                  </a:rPr>
                                </m:ctrlPr>
                              </m:sSubPr>
                              <m:e>
                                <m:r>
                                  <a:rPr lang="en-US" altLang="zh-CN" sz="1600" i="1">
                                    <a:solidFill>
                                      <a:prstClr val="black">
                                        <a:lumMod val="75000"/>
                                        <a:lumOff val="25000"/>
                                      </a:prstClr>
                                    </a:solidFill>
                                    <a:latin typeface="Cambria Math" panose="02040503050406030204" pitchFamily="18" charset="0"/>
                                    <a:cs typeface="Times New Roman" panose="02020603050405020304" pitchFamily="18" charset="0"/>
                                  </a:rPr>
                                  <m:t>𝑻</m:t>
                                </m:r>
                              </m:e>
                              <m:sub>
                                <m:r>
                                  <a:rPr lang="en-US" altLang="zh-CN" sz="1600" i="1">
                                    <a:solidFill>
                                      <a:prstClr val="black">
                                        <a:lumMod val="75000"/>
                                        <a:lumOff val="25000"/>
                                      </a:prstClr>
                                    </a:solidFill>
                                    <a:latin typeface="Cambria Math" panose="02040503050406030204" pitchFamily="18" charset="0"/>
                                    <a:cs typeface="Times New Roman" panose="02020603050405020304" pitchFamily="18" charset="0"/>
                                  </a:rPr>
                                  <m:t>𝑖𝑗</m:t>
                                </m:r>
                              </m:sub>
                            </m:sSub>
                            <m:r>
                              <a:rPr lang="en-US" altLang="zh-CN" sz="1600" i="1">
                                <a:solidFill>
                                  <a:prstClr val="black">
                                    <a:lumMod val="75000"/>
                                    <a:lumOff val="25000"/>
                                  </a:prstClr>
                                </a:solidFill>
                                <a:latin typeface="Cambria Math" panose="02040503050406030204" pitchFamily="18" charset="0"/>
                                <a:cs typeface="Times New Roman" panose="02020603050405020304" pitchFamily="18" charset="0"/>
                              </a:rPr>
                              <m:t>=</m:t>
                            </m:r>
                            <m:d>
                              <m:dPr>
                                <m:begChr m:val="{"/>
                                <m:endChr m:val="}"/>
                                <m:ctrlPr>
                                  <a:rPr lang="en-US" altLang="zh-CN" sz="1600" i="1">
                                    <a:solidFill>
                                      <a:prstClr val="black">
                                        <a:lumMod val="75000"/>
                                        <a:lumOff val="25000"/>
                                      </a:prstClr>
                                    </a:solidFill>
                                    <a:latin typeface="Cambria Math" panose="02040503050406030204" pitchFamily="18" charset="0"/>
                                    <a:cs typeface="Times New Roman" panose="02020603050405020304" pitchFamily="18" charset="0"/>
                                  </a:rPr>
                                </m:ctrlPr>
                              </m:dPr>
                              <m:e>
                                <m:sSub>
                                  <m:sSubPr>
                                    <m:ctrlPr>
                                      <a:rPr lang="en-US" altLang="zh-CN" sz="1600" i="1">
                                        <a:solidFill>
                                          <a:prstClr val="black">
                                            <a:lumMod val="75000"/>
                                            <a:lumOff val="25000"/>
                                          </a:prstClr>
                                        </a:solidFill>
                                        <a:latin typeface="Cambria Math" panose="02040503050406030204" pitchFamily="18" charset="0"/>
                                        <a:cs typeface="Times New Roman" panose="02020603050405020304" pitchFamily="18" charset="0"/>
                                      </a:rPr>
                                    </m:ctrlPr>
                                  </m:sSubPr>
                                  <m:e>
                                    <m:r>
                                      <a:rPr lang="en-US" altLang="zh-CN" sz="1600" i="1">
                                        <a:solidFill>
                                          <a:prstClr val="black">
                                            <a:lumMod val="75000"/>
                                            <a:lumOff val="25000"/>
                                          </a:prstClr>
                                        </a:solidFill>
                                        <a:latin typeface="Cambria Math" panose="02040503050406030204" pitchFamily="18" charset="0"/>
                                        <a:cs typeface="Times New Roman" panose="02020603050405020304" pitchFamily="18" charset="0"/>
                                      </a:rPr>
                                      <m:t>𝑹</m:t>
                                    </m:r>
                                  </m:e>
                                  <m:sub>
                                    <m:r>
                                      <a:rPr lang="en-US" altLang="zh-CN" sz="1600" i="1">
                                        <a:solidFill>
                                          <a:prstClr val="black">
                                            <a:lumMod val="75000"/>
                                            <a:lumOff val="25000"/>
                                          </a:prstClr>
                                        </a:solidFill>
                                        <a:latin typeface="Cambria Math" panose="02040503050406030204" pitchFamily="18" charset="0"/>
                                        <a:cs typeface="Times New Roman" panose="02020603050405020304" pitchFamily="18" charset="0"/>
                                      </a:rPr>
                                      <m:t>𝑖𝑗</m:t>
                                    </m:r>
                                  </m:sub>
                                </m:sSub>
                                <m:r>
                                  <a:rPr lang="en-US" altLang="zh-CN" sz="1600" i="1">
                                    <a:solidFill>
                                      <a:prstClr val="black">
                                        <a:lumMod val="75000"/>
                                        <a:lumOff val="25000"/>
                                      </a:prstClr>
                                    </a:solidFill>
                                    <a:latin typeface="Cambria Math" panose="02040503050406030204" pitchFamily="18" charset="0"/>
                                    <a:cs typeface="Times New Roman" panose="02020603050405020304" pitchFamily="18" charset="0"/>
                                  </a:rPr>
                                  <m:t>, </m:t>
                                </m:r>
                                <m:sSub>
                                  <m:sSubPr>
                                    <m:ctrlPr>
                                      <a:rPr lang="en-US" altLang="zh-CN" sz="1600" i="1">
                                        <a:solidFill>
                                          <a:prstClr val="black">
                                            <a:lumMod val="75000"/>
                                            <a:lumOff val="25000"/>
                                          </a:prstClr>
                                        </a:solidFill>
                                        <a:latin typeface="Cambria Math" panose="02040503050406030204" pitchFamily="18" charset="0"/>
                                        <a:cs typeface="Times New Roman" panose="02020603050405020304" pitchFamily="18" charset="0"/>
                                      </a:rPr>
                                    </m:ctrlPr>
                                  </m:sSubPr>
                                  <m:e>
                                    <m:r>
                                      <a:rPr lang="en-US" altLang="zh-CN" sz="1600" i="1">
                                        <a:solidFill>
                                          <a:prstClr val="black">
                                            <a:lumMod val="75000"/>
                                            <a:lumOff val="25000"/>
                                          </a:prstClr>
                                        </a:solidFill>
                                        <a:latin typeface="Cambria Math" panose="02040503050406030204" pitchFamily="18" charset="0"/>
                                        <a:cs typeface="Times New Roman" panose="02020603050405020304" pitchFamily="18" charset="0"/>
                                      </a:rPr>
                                      <m:t>𝒕</m:t>
                                    </m:r>
                                  </m:e>
                                  <m:sub>
                                    <m:r>
                                      <a:rPr lang="en-US" altLang="zh-CN" sz="1600" i="1">
                                        <a:solidFill>
                                          <a:prstClr val="black">
                                            <a:lumMod val="75000"/>
                                            <a:lumOff val="25000"/>
                                          </a:prstClr>
                                        </a:solidFill>
                                        <a:latin typeface="Cambria Math" panose="02040503050406030204" pitchFamily="18" charset="0"/>
                                        <a:cs typeface="Times New Roman" panose="02020603050405020304" pitchFamily="18" charset="0"/>
                                      </a:rPr>
                                      <m:t>𝑖𝑗</m:t>
                                    </m:r>
                                  </m:sub>
                                </m:sSub>
                              </m:e>
                            </m:d>
                          </m:oMath>
                        </m:oMathPara>
                      </a14:m>
                      <a:endParaRPr lang="zh-CN" altLang="en-US" sz="1600" i="1" dirty="0">
                        <a:solidFill>
                          <a:prstClr val="black">
                            <a:lumMod val="75000"/>
                            <a:lumOff val="25000"/>
                          </a:prstClr>
                        </a:solidFill>
                        <a:latin typeface="Cambria Math" panose="02040503050406030204" pitchFamily="18" charset="0"/>
                        <a:ea typeface="等线" panose="02010600030101010101" pitchFamily="2" charset="-122"/>
                        <a:cs typeface="Times New Roman" panose="02020603050405020304" pitchFamily="18" charset="0"/>
                      </a:endParaRPr>
                    </a:p>
                  </p:txBody>
                </p:sp>
              </mc:Choice>
              <mc:Fallback xmlns="">
                <p:sp>
                  <p:nvSpPr>
                    <p:cNvPr id="624" name="文本框 623">
                      <a:extLst>
                        <a:ext uri="{FF2B5EF4-FFF2-40B4-BE49-F238E27FC236}">
                          <a16:creationId xmlns:a16="http://schemas.microsoft.com/office/drawing/2014/main" id="{C8AAA659-5B96-4F76-8814-AF2E08C95DC9}"/>
                        </a:ext>
                      </a:extLst>
                    </p:cNvPr>
                    <p:cNvSpPr txBox="1">
                      <a:spLocks noRot="1" noChangeAspect="1" noMove="1" noResize="1" noEditPoints="1" noAdjustHandles="1" noChangeArrowheads="1" noChangeShapeType="1" noTextEdit="1"/>
                    </p:cNvSpPr>
                    <p:nvPr/>
                  </p:nvSpPr>
                  <p:spPr>
                    <a:xfrm>
                      <a:off x="5703219" y="4874626"/>
                      <a:ext cx="1316258" cy="283026"/>
                    </a:xfrm>
                    <a:prstGeom prst="rect">
                      <a:avLst/>
                    </a:prstGeom>
                    <a:blipFill>
                      <a:blip r:embed="rId20"/>
                      <a:stretch>
                        <a:fillRect l="-2778" b="-23404"/>
                      </a:stretch>
                    </a:blipFill>
                  </p:spPr>
                  <p:txBody>
                    <a:bodyPr/>
                    <a:lstStyle/>
                    <a:p>
                      <a:r>
                        <a:rPr lang="zh-CN" altLang="en-US">
                          <a:noFill/>
                        </a:rPr>
                        <a:t> </a:t>
                      </a:r>
                    </a:p>
                  </p:txBody>
                </p:sp>
              </mc:Fallback>
            </mc:AlternateContent>
            <p:sp>
              <p:nvSpPr>
                <p:cNvPr id="625" name="文本框 624">
                  <a:extLst>
                    <a:ext uri="{FF2B5EF4-FFF2-40B4-BE49-F238E27FC236}">
                      <a16:creationId xmlns:a16="http://schemas.microsoft.com/office/drawing/2014/main" id="{A38590AE-0F97-4426-8A58-49F6FB682BF6}"/>
                    </a:ext>
                  </a:extLst>
                </p:cNvPr>
                <p:cNvSpPr txBox="1"/>
                <p:nvPr/>
              </p:nvSpPr>
              <p:spPr>
                <a:xfrm>
                  <a:off x="4269963" y="4856450"/>
                  <a:ext cx="1613053" cy="307778"/>
                </a:xfrm>
                <a:prstGeom prst="rect">
                  <a:avLst/>
                </a:prstGeom>
                <a:noFill/>
              </p:spPr>
              <p:txBody>
                <a:bodyPr wrap="square" rtlCol="0">
                  <a:spAutoFit/>
                </a:bodyPr>
                <a:lstStyle/>
                <a:p>
                  <a:pPr fontAlgn="auto">
                    <a:spcBef>
                      <a:spcPts val="0"/>
                    </a:spcBef>
                    <a:spcAft>
                      <a:spcPts val="0"/>
                    </a:spcAft>
                  </a:pPr>
                  <a:r>
                    <a:rPr lang="en-US" altLang="zh-CN" sz="1400" b="1" dirty="0">
                      <a:solidFill>
                        <a:prstClr val="black">
                          <a:lumMod val="75000"/>
                          <a:lumOff val="25000"/>
                        </a:prstClr>
                      </a:solidFill>
                      <a:latin typeface="等线" panose="02010600030101010101" pitchFamily="2" charset="-122"/>
                      <a:ea typeface="等线" panose="02010600030101010101" pitchFamily="2" charset="-122"/>
                    </a:rPr>
                    <a:t>Camera Motion:</a:t>
                  </a:r>
                  <a:endParaRPr lang="zh-CN" altLang="en-US" sz="1400" b="1" dirty="0">
                    <a:solidFill>
                      <a:prstClr val="black">
                        <a:lumMod val="75000"/>
                        <a:lumOff val="25000"/>
                      </a:prstClr>
                    </a:solidFill>
                    <a:latin typeface="等线" panose="02010600030101010101" pitchFamily="2" charset="-122"/>
                    <a:ea typeface="等线" panose="02010600030101010101" pitchFamily="2" charset="-122"/>
                  </a:endParaRPr>
                </a:p>
              </p:txBody>
            </p:sp>
            <mc:AlternateContent xmlns:mc="http://schemas.openxmlformats.org/markup-compatibility/2006" xmlns:a14="http://schemas.microsoft.com/office/drawing/2010/main">
              <mc:Choice Requires="a14">
                <p:sp>
                  <p:nvSpPr>
                    <p:cNvPr id="626" name="文本框 150">
                      <a:extLst>
                        <a:ext uri="{FF2B5EF4-FFF2-40B4-BE49-F238E27FC236}">
                          <a16:creationId xmlns:a16="http://schemas.microsoft.com/office/drawing/2014/main" id="{5682A0FA-B629-4437-A8CC-F97367873601}"/>
                        </a:ext>
                      </a:extLst>
                    </p:cNvPr>
                    <p:cNvSpPr txBox="1"/>
                    <p:nvPr/>
                  </p:nvSpPr>
                  <p:spPr>
                    <a:xfrm>
                      <a:off x="4126743" y="4385410"/>
                      <a:ext cx="268920" cy="299313"/>
                    </a:xfrm>
                    <a:prstGeom prst="rect">
                      <a:avLst/>
                    </a:prstGeom>
                    <a:noFill/>
                  </p:spPr>
                  <p:txBody>
                    <a:bodyPr wrap="non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altLang="zh-CN" i="1" dirty="0">
                                    <a:solidFill>
                                      <a:prstClr val="black">
                                        <a:lumMod val="75000"/>
                                        <a:lumOff val="25000"/>
                                      </a:prstClr>
                                    </a:solidFill>
                                    <a:latin typeface="Cambria Math" panose="02040503050406030204" pitchFamily="18" charset="0"/>
                                  </a:rPr>
                                </m:ctrlPr>
                              </m:sSubPr>
                              <m:e>
                                <m:r>
                                  <a:rPr lang="zh-CN" altLang="en-US" i="1" dirty="0">
                                    <a:solidFill>
                                      <a:prstClr val="black">
                                        <a:lumMod val="75000"/>
                                        <a:lumOff val="25000"/>
                                      </a:prstClr>
                                    </a:solidFill>
                                    <a:latin typeface="Cambria Math" panose="02040503050406030204" pitchFamily="18" charset="0"/>
                                  </a:rPr>
                                  <m:t>𝜽</m:t>
                                </m:r>
                              </m:e>
                              <m:sub>
                                <m:r>
                                  <a:rPr lang="en-US" altLang="zh-CN" b="0" i="1" dirty="0">
                                    <a:solidFill>
                                      <a:prstClr val="black">
                                        <a:lumMod val="75000"/>
                                        <a:lumOff val="25000"/>
                                      </a:prstClr>
                                    </a:solidFill>
                                    <a:latin typeface="Cambria Math" panose="02040503050406030204" pitchFamily="18" charset="0"/>
                                  </a:rPr>
                                  <m:t>𝑗</m:t>
                                </m:r>
                              </m:sub>
                            </m:sSub>
                          </m:oMath>
                        </m:oMathPara>
                      </a14:m>
                      <a:endParaRPr lang="zh-CN" altLang="en-US" i="1" dirty="0">
                        <a:solidFill>
                          <a:prstClr val="black">
                            <a:lumMod val="75000"/>
                            <a:lumOff val="25000"/>
                          </a:prstClr>
                        </a:solidFill>
                        <a:latin typeface="Cambria Math" panose="02040503050406030204" pitchFamily="18" charset="0"/>
                      </a:endParaRPr>
                    </a:p>
                  </p:txBody>
                </p:sp>
              </mc:Choice>
              <mc:Fallback xmlns="">
                <p:sp>
                  <p:nvSpPr>
                    <p:cNvPr id="626" name="文本框 150">
                      <a:extLst>
                        <a:ext uri="{FF2B5EF4-FFF2-40B4-BE49-F238E27FC236}">
                          <a16:creationId xmlns:a16="http://schemas.microsoft.com/office/drawing/2014/main" id="{5682A0FA-B629-4437-A8CC-F97367873601}"/>
                        </a:ext>
                      </a:extLst>
                    </p:cNvPr>
                    <p:cNvSpPr txBox="1">
                      <a:spLocks noRot="1" noChangeAspect="1" noMove="1" noResize="1" noEditPoints="1" noAdjustHandles="1" noChangeArrowheads="1" noChangeShapeType="1" noTextEdit="1"/>
                    </p:cNvSpPr>
                    <p:nvPr/>
                  </p:nvSpPr>
                  <p:spPr>
                    <a:xfrm>
                      <a:off x="4126743" y="4385410"/>
                      <a:ext cx="268920" cy="299313"/>
                    </a:xfrm>
                    <a:prstGeom prst="rect">
                      <a:avLst/>
                    </a:prstGeom>
                    <a:blipFill>
                      <a:blip r:embed="rId21"/>
                      <a:stretch>
                        <a:fillRect l="-22727" r="-15909" b="-2653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27" name="文本框 150">
                      <a:extLst>
                        <a:ext uri="{FF2B5EF4-FFF2-40B4-BE49-F238E27FC236}">
                          <a16:creationId xmlns:a16="http://schemas.microsoft.com/office/drawing/2014/main" id="{F2D06F1F-AFC6-42C2-961D-5E32FE16E963}"/>
                        </a:ext>
                      </a:extLst>
                    </p:cNvPr>
                    <p:cNvSpPr txBox="1"/>
                    <p:nvPr/>
                  </p:nvSpPr>
                  <p:spPr>
                    <a:xfrm>
                      <a:off x="6922304" y="4441847"/>
                      <a:ext cx="268599" cy="276999"/>
                    </a:xfrm>
                    <a:prstGeom prst="rect">
                      <a:avLst/>
                    </a:prstGeom>
                    <a:noFill/>
                  </p:spPr>
                  <p:txBody>
                    <a:bodyPr wrap="non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altLang="zh-CN" b="1" i="1" dirty="0" smtClean="0">
                                    <a:solidFill>
                                      <a:prstClr val="black">
                                        <a:lumMod val="75000"/>
                                        <a:lumOff val="25000"/>
                                      </a:prstClr>
                                    </a:solidFill>
                                    <a:latin typeface="Cambria Math" panose="02040503050406030204" pitchFamily="18" charset="0"/>
                                  </a:rPr>
                                </m:ctrlPr>
                              </m:sSubPr>
                              <m:e>
                                <m:r>
                                  <a:rPr lang="zh-CN" altLang="en-US" b="1" i="1" dirty="0">
                                    <a:solidFill>
                                      <a:prstClr val="black">
                                        <a:lumMod val="75000"/>
                                        <a:lumOff val="25000"/>
                                      </a:prstClr>
                                    </a:solidFill>
                                    <a:latin typeface="Cambria Math" panose="02040503050406030204" pitchFamily="18" charset="0"/>
                                  </a:rPr>
                                  <m:t>𝜽</m:t>
                                </m:r>
                              </m:e>
                              <m:sub>
                                <m:r>
                                  <a:rPr lang="en-US" altLang="zh-CN" b="0" i="1" dirty="0" smtClean="0">
                                    <a:solidFill>
                                      <a:prstClr val="black">
                                        <a:lumMod val="75000"/>
                                        <a:lumOff val="25000"/>
                                      </a:prstClr>
                                    </a:solidFill>
                                    <a:latin typeface="Cambria Math" panose="02040503050406030204" pitchFamily="18" charset="0"/>
                                  </a:rPr>
                                  <m:t>𝑖</m:t>
                                </m:r>
                              </m:sub>
                            </m:sSub>
                          </m:oMath>
                        </m:oMathPara>
                      </a14:m>
                      <a:endParaRPr lang="zh-CN" altLang="en-US" b="1" i="1" dirty="0">
                        <a:solidFill>
                          <a:prstClr val="black">
                            <a:lumMod val="75000"/>
                            <a:lumOff val="25000"/>
                          </a:prstClr>
                        </a:solidFill>
                        <a:latin typeface="Cambria Math" panose="02040503050406030204" pitchFamily="18" charset="0"/>
                        <a:ea typeface="等线" panose="02010600030101010101" pitchFamily="2" charset="-122"/>
                      </a:endParaRPr>
                    </a:p>
                  </p:txBody>
                </p:sp>
              </mc:Choice>
              <mc:Fallback xmlns="">
                <p:sp>
                  <p:nvSpPr>
                    <p:cNvPr id="627" name="文本框 150">
                      <a:extLst>
                        <a:ext uri="{FF2B5EF4-FFF2-40B4-BE49-F238E27FC236}">
                          <a16:creationId xmlns:a16="http://schemas.microsoft.com/office/drawing/2014/main" id="{F2D06F1F-AFC6-42C2-961D-5E32FE16E963}"/>
                        </a:ext>
                      </a:extLst>
                    </p:cNvPr>
                    <p:cNvSpPr txBox="1">
                      <a:spLocks noRot="1" noChangeAspect="1" noMove="1" noResize="1" noEditPoints="1" noAdjustHandles="1" noChangeArrowheads="1" noChangeShapeType="1" noTextEdit="1"/>
                    </p:cNvSpPr>
                    <p:nvPr/>
                  </p:nvSpPr>
                  <p:spPr>
                    <a:xfrm>
                      <a:off x="6922304" y="4441847"/>
                      <a:ext cx="268599" cy="276999"/>
                    </a:xfrm>
                    <a:prstGeom prst="rect">
                      <a:avLst/>
                    </a:prstGeom>
                    <a:blipFill>
                      <a:blip r:embed="rId22"/>
                      <a:stretch>
                        <a:fillRect l="-20455" r="-11364" b="-1956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28" name="文本框 150">
                      <a:extLst>
                        <a:ext uri="{FF2B5EF4-FFF2-40B4-BE49-F238E27FC236}">
                          <a16:creationId xmlns:a16="http://schemas.microsoft.com/office/drawing/2014/main" id="{2FCEEC73-ED67-4915-A39B-B38605E39DFA}"/>
                        </a:ext>
                      </a:extLst>
                    </p:cNvPr>
                    <p:cNvSpPr txBox="1"/>
                    <p:nvPr/>
                  </p:nvSpPr>
                  <p:spPr>
                    <a:xfrm>
                      <a:off x="7164090" y="3252337"/>
                      <a:ext cx="277384" cy="265970"/>
                    </a:xfrm>
                    <a:prstGeom prst="rect">
                      <a:avLst/>
                    </a:prstGeom>
                    <a:noFill/>
                  </p:spPr>
                  <p:txBody>
                    <a:bodyPr wrap="non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14:m>
                        <m:oMathPara xmlns:m="http://schemas.openxmlformats.org/officeDocument/2006/math">
                          <m:oMathParaPr>
                            <m:jc m:val="centerGroup"/>
                          </m:oMathParaPr>
                          <m:oMath xmlns:m="http://schemas.openxmlformats.org/officeDocument/2006/math">
                            <m:sSubSup>
                              <m:sSubSupPr>
                                <m:ctrlPr>
                                  <a:rPr lang="en-US" altLang="zh-CN" sz="1600" b="1" i="1" smtClean="0">
                                    <a:solidFill>
                                      <a:srgbClr val="53BCA8"/>
                                    </a:solidFill>
                                    <a:latin typeface="Cambria Math" panose="02040503050406030204" pitchFamily="18" charset="0"/>
                                  </a:rPr>
                                </m:ctrlPr>
                              </m:sSubSupPr>
                              <m:e>
                                <m:r>
                                  <a:rPr lang="en-US" altLang="zh-CN" sz="1600" b="1" i="1" smtClean="0">
                                    <a:solidFill>
                                      <a:srgbClr val="53BCA8"/>
                                    </a:solidFill>
                                    <a:latin typeface="Cambria Math" panose="02040503050406030204" pitchFamily="18" charset="0"/>
                                  </a:rPr>
                                  <m:t>𝒑</m:t>
                                </m:r>
                              </m:e>
                              <m:sub>
                                <m:r>
                                  <a:rPr lang="en-US" altLang="zh-CN" sz="1600" i="1" smtClean="0">
                                    <a:solidFill>
                                      <a:srgbClr val="53BCA8"/>
                                    </a:solidFill>
                                    <a:latin typeface="Cambria Math" panose="02040503050406030204" pitchFamily="18" charset="0"/>
                                  </a:rPr>
                                  <m:t>𝑘</m:t>
                                </m:r>
                              </m:sub>
                              <m:sup>
                                <m:r>
                                  <a:rPr lang="en-US" altLang="zh-CN" sz="1600" b="0" i="1" smtClean="0">
                                    <a:solidFill>
                                      <a:srgbClr val="53BCA8"/>
                                    </a:solidFill>
                                    <a:latin typeface="Cambria Math" panose="02040503050406030204" pitchFamily="18" charset="0"/>
                                  </a:rPr>
                                  <m:t>𝑖</m:t>
                                </m:r>
                              </m:sup>
                            </m:sSubSup>
                          </m:oMath>
                        </m:oMathPara>
                      </a14:m>
                      <a:endParaRPr lang="zh-CN" altLang="en-US" sz="1600" b="1" dirty="0">
                        <a:solidFill>
                          <a:srgbClr val="53BCA8"/>
                        </a:solidFill>
                        <a:latin typeface="Calibri" panose="020F0502020204030204"/>
                        <a:ea typeface="等线" panose="02010600030101010101" pitchFamily="2" charset="-122"/>
                      </a:endParaRPr>
                    </a:p>
                  </p:txBody>
                </p:sp>
              </mc:Choice>
              <mc:Fallback xmlns="">
                <p:sp>
                  <p:nvSpPr>
                    <p:cNvPr id="628" name="文本框 150">
                      <a:extLst>
                        <a:ext uri="{FF2B5EF4-FFF2-40B4-BE49-F238E27FC236}">
                          <a16:creationId xmlns:a16="http://schemas.microsoft.com/office/drawing/2014/main" id="{2FCEEC73-ED67-4915-A39B-B38605E39DFA}"/>
                        </a:ext>
                      </a:extLst>
                    </p:cNvPr>
                    <p:cNvSpPr txBox="1">
                      <a:spLocks noRot="1" noChangeAspect="1" noMove="1" noResize="1" noEditPoints="1" noAdjustHandles="1" noChangeArrowheads="1" noChangeShapeType="1" noTextEdit="1"/>
                    </p:cNvSpPr>
                    <p:nvPr/>
                  </p:nvSpPr>
                  <p:spPr>
                    <a:xfrm>
                      <a:off x="7164090" y="3252337"/>
                      <a:ext cx="277384" cy="265970"/>
                    </a:xfrm>
                    <a:prstGeom prst="rect">
                      <a:avLst/>
                    </a:prstGeom>
                    <a:blipFill>
                      <a:blip r:embed="rId23"/>
                      <a:stretch>
                        <a:fillRect l="-17391" r="-4348" b="-2272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29" name="文本框 150">
                      <a:extLst>
                        <a:ext uri="{FF2B5EF4-FFF2-40B4-BE49-F238E27FC236}">
                          <a16:creationId xmlns:a16="http://schemas.microsoft.com/office/drawing/2014/main" id="{D216F6EB-8208-4EA6-AAFB-1AD24A741ECE}"/>
                        </a:ext>
                      </a:extLst>
                    </p:cNvPr>
                    <p:cNvSpPr txBox="1"/>
                    <p:nvPr/>
                  </p:nvSpPr>
                  <p:spPr>
                    <a:xfrm>
                      <a:off x="6300275" y="3716771"/>
                      <a:ext cx="761682" cy="215443"/>
                    </a:xfrm>
                    <a:prstGeom prst="rect">
                      <a:avLst/>
                    </a:prstGeom>
                    <a:noFill/>
                  </p:spPr>
                  <p:txBody>
                    <a:bodyPr wrap="non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14:m>
                        <m:oMathPara xmlns:m="http://schemas.openxmlformats.org/officeDocument/2006/math">
                          <m:oMathParaPr>
                            <m:jc m:val="centerGroup"/>
                          </m:oMathParaPr>
                          <m:oMath xmlns:m="http://schemas.openxmlformats.org/officeDocument/2006/math">
                            <m:r>
                              <a:rPr lang="zh-CN" altLang="en-US" sz="1400" b="1" i="1" smtClean="0">
                                <a:solidFill>
                                  <a:srgbClr val="EA4A54"/>
                                </a:solidFill>
                                <a:latin typeface="Cambria Math" panose="02040503050406030204" pitchFamily="18" charset="0"/>
                              </a:rPr>
                              <m:t>𝝅</m:t>
                            </m:r>
                            <m:r>
                              <a:rPr lang="en-US" altLang="zh-CN" sz="1400" b="1" i="1" smtClean="0">
                                <a:solidFill>
                                  <a:srgbClr val="EA4A54"/>
                                </a:solidFill>
                                <a:latin typeface="Cambria Math" panose="02040503050406030204" pitchFamily="18" charset="0"/>
                              </a:rPr>
                              <m:t>(</m:t>
                            </m:r>
                            <m:sSub>
                              <m:sSubPr>
                                <m:ctrlPr>
                                  <a:rPr lang="en-US" altLang="zh-CN" sz="1400" b="1" i="1" dirty="0">
                                    <a:solidFill>
                                      <a:srgbClr val="EA4A54"/>
                                    </a:solidFill>
                                    <a:latin typeface="Cambria Math" panose="02040503050406030204" pitchFamily="18" charset="0"/>
                                  </a:rPr>
                                </m:ctrlPr>
                              </m:sSubPr>
                              <m:e>
                                <m:r>
                                  <a:rPr lang="zh-CN" altLang="en-US" sz="1400" b="1" i="1" dirty="0">
                                    <a:solidFill>
                                      <a:srgbClr val="EA4A54"/>
                                    </a:solidFill>
                                    <a:latin typeface="Cambria Math" panose="02040503050406030204" pitchFamily="18" charset="0"/>
                                  </a:rPr>
                                  <m:t>𝜽</m:t>
                                </m:r>
                              </m:e>
                              <m:sub>
                                <m:r>
                                  <a:rPr lang="en-US" altLang="zh-CN" sz="1400" i="1" dirty="0">
                                    <a:solidFill>
                                      <a:srgbClr val="EA4A54"/>
                                    </a:solidFill>
                                    <a:latin typeface="Cambria Math" panose="02040503050406030204" pitchFamily="18" charset="0"/>
                                  </a:rPr>
                                  <m:t>𝑖</m:t>
                                </m:r>
                              </m:sub>
                            </m:sSub>
                            <m:r>
                              <a:rPr lang="en-US" altLang="zh-CN" sz="1400" b="1" i="1" smtClean="0">
                                <a:solidFill>
                                  <a:srgbClr val="EA4A54"/>
                                </a:solidFill>
                                <a:latin typeface="Cambria Math" panose="02040503050406030204" pitchFamily="18" charset="0"/>
                              </a:rPr>
                              <m:t>,</m:t>
                            </m:r>
                            <m:sSub>
                              <m:sSubPr>
                                <m:ctrlPr>
                                  <a:rPr lang="en-US" altLang="zh-CN" sz="1400" b="1" i="1" smtClean="0">
                                    <a:solidFill>
                                      <a:srgbClr val="EA4A54"/>
                                    </a:solidFill>
                                    <a:latin typeface="Cambria Math" panose="02040503050406030204" pitchFamily="18" charset="0"/>
                                  </a:rPr>
                                </m:ctrlPr>
                              </m:sSubPr>
                              <m:e>
                                <m:r>
                                  <a:rPr lang="en-US" altLang="zh-CN" sz="1400" b="1" i="1" smtClean="0">
                                    <a:solidFill>
                                      <a:srgbClr val="EA4A54"/>
                                    </a:solidFill>
                                    <a:latin typeface="Cambria Math" panose="02040503050406030204" pitchFamily="18" charset="0"/>
                                  </a:rPr>
                                  <m:t>𝑷</m:t>
                                </m:r>
                              </m:e>
                              <m:sub>
                                <m:r>
                                  <a:rPr lang="en-US" altLang="zh-CN" sz="1400" b="0" i="1" smtClean="0">
                                    <a:solidFill>
                                      <a:srgbClr val="EA4A54"/>
                                    </a:solidFill>
                                    <a:latin typeface="Cambria Math" panose="02040503050406030204" pitchFamily="18" charset="0"/>
                                  </a:rPr>
                                  <m:t>𝑘</m:t>
                                </m:r>
                              </m:sub>
                            </m:sSub>
                            <m:r>
                              <a:rPr lang="en-US" altLang="zh-CN" sz="1400" b="1" i="1" smtClean="0">
                                <a:solidFill>
                                  <a:srgbClr val="EA4A54"/>
                                </a:solidFill>
                                <a:latin typeface="Cambria Math" panose="02040503050406030204" pitchFamily="18" charset="0"/>
                              </a:rPr>
                              <m:t>)</m:t>
                            </m:r>
                          </m:oMath>
                        </m:oMathPara>
                      </a14:m>
                      <a:endParaRPr lang="zh-CN" altLang="en-US" sz="1400" b="1" dirty="0">
                        <a:solidFill>
                          <a:srgbClr val="EA4A54"/>
                        </a:solidFill>
                        <a:latin typeface="Calibri" panose="020F0502020204030204"/>
                        <a:ea typeface="等线" panose="02010600030101010101" pitchFamily="2" charset="-122"/>
                      </a:endParaRPr>
                    </a:p>
                  </p:txBody>
                </p:sp>
              </mc:Choice>
              <mc:Fallback xmlns="">
                <p:sp>
                  <p:nvSpPr>
                    <p:cNvPr id="629" name="文本框 150">
                      <a:extLst>
                        <a:ext uri="{FF2B5EF4-FFF2-40B4-BE49-F238E27FC236}">
                          <a16:creationId xmlns:a16="http://schemas.microsoft.com/office/drawing/2014/main" id="{D216F6EB-8208-4EA6-AAFB-1AD24A741ECE}"/>
                        </a:ext>
                      </a:extLst>
                    </p:cNvPr>
                    <p:cNvSpPr txBox="1">
                      <a:spLocks noRot="1" noChangeAspect="1" noMove="1" noResize="1" noEditPoints="1" noAdjustHandles="1" noChangeArrowheads="1" noChangeShapeType="1" noTextEdit="1"/>
                    </p:cNvSpPr>
                    <p:nvPr/>
                  </p:nvSpPr>
                  <p:spPr>
                    <a:xfrm>
                      <a:off x="6300275" y="3716771"/>
                      <a:ext cx="761682" cy="215443"/>
                    </a:xfrm>
                    <a:prstGeom prst="rect">
                      <a:avLst/>
                    </a:prstGeom>
                    <a:blipFill>
                      <a:blip r:embed="rId24"/>
                      <a:stretch>
                        <a:fillRect l="-2400" r="-8000" b="-30556"/>
                      </a:stretch>
                    </a:blipFill>
                  </p:spPr>
                  <p:txBody>
                    <a:bodyPr/>
                    <a:lstStyle/>
                    <a:p>
                      <a:r>
                        <a:rPr lang="zh-CN" altLang="en-US">
                          <a:noFill/>
                        </a:rPr>
                        <a:t> </a:t>
                      </a:r>
                    </a:p>
                  </p:txBody>
                </p:sp>
              </mc:Fallback>
            </mc:AlternateContent>
          </p:grpSp>
          <p:sp>
            <p:nvSpPr>
              <p:cNvPr id="631" name="矩形 630">
                <a:extLst>
                  <a:ext uri="{FF2B5EF4-FFF2-40B4-BE49-F238E27FC236}">
                    <a16:creationId xmlns:a16="http://schemas.microsoft.com/office/drawing/2014/main" id="{AEC3E508-A395-4928-886E-2844519BFC3E}"/>
                  </a:ext>
                </a:extLst>
              </p:cNvPr>
              <p:cNvSpPr>
                <a:spLocks/>
              </p:cNvSpPr>
              <p:nvPr/>
            </p:nvSpPr>
            <p:spPr>
              <a:xfrm>
                <a:off x="9385051" y="3917434"/>
                <a:ext cx="1802679" cy="284693"/>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lnSpc>
                    <a:spcPts val="1500"/>
                  </a:lnSpc>
                </a:pPr>
                <a:r>
                  <a:rPr lang="en-US" altLang="zh-CN" sz="1400" b="1" dirty="0">
                    <a:solidFill>
                      <a:srgbClr val="EA4A54"/>
                    </a:solidFill>
                    <a:latin typeface="微软雅黑" panose="020B0503020204020204" pitchFamily="34" charset="-122"/>
                    <a:ea typeface="微软雅黑" panose="020B0503020204020204" pitchFamily="34" charset="-122"/>
                  </a:rPr>
                  <a:t>Reprojection</a:t>
                </a:r>
                <a:endParaRPr lang="zh-CN" altLang="en-US" sz="1400" b="1" i="1" dirty="0">
                  <a:solidFill>
                    <a:srgbClr val="EA4A54"/>
                  </a:solidFill>
                  <a:latin typeface="微软雅黑" panose="020B0503020204020204" pitchFamily="34" charset="-122"/>
                  <a:ea typeface="微软雅黑" panose="020B0503020204020204" pitchFamily="34" charset="-122"/>
                </a:endParaRPr>
              </a:p>
            </p:txBody>
          </p:sp>
        </p:grpSp>
        <p:sp>
          <p:nvSpPr>
            <p:cNvPr id="630" name="矩形 629">
              <a:extLst>
                <a:ext uri="{FF2B5EF4-FFF2-40B4-BE49-F238E27FC236}">
                  <a16:creationId xmlns:a16="http://schemas.microsoft.com/office/drawing/2014/main" id="{61CE73AF-C6FB-488B-B235-1E60C8A92F2E}"/>
                </a:ext>
              </a:extLst>
            </p:cNvPr>
            <p:cNvSpPr>
              <a:spLocks/>
            </p:cNvSpPr>
            <p:nvPr/>
          </p:nvSpPr>
          <p:spPr>
            <a:xfrm>
              <a:off x="10053961" y="3039517"/>
              <a:ext cx="1802679" cy="284693"/>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lnSpc>
                  <a:spcPts val="1500"/>
                </a:lnSpc>
              </a:pPr>
              <a:r>
                <a:rPr lang="en-US" altLang="zh-CN" sz="1400" b="1" dirty="0">
                  <a:solidFill>
                    <a:srgbClr val="53BCA8"/>
                  </a:solidFill>
                  <a:latin typeface="微软雅黑" panose="020B0503020204020204" pitchFamily="34" charset="-122"/>
                  <a:ea typeface="微软雅黑" panose="020B0503020204020204" pitchFamily="34" charset="-122"/>
                </a:rPr>
                <a:t>Observation</a:t>
              </a:r>
              <a:endParaRPr lang="zh-CN" altLang="en-US" sz="1400" b="1" i="1" dirty="0">
                <a:solidFill>
                  <a:srgbClr val="53BCA8"/>
                </a:solidFill>
                <a:latin typeface="微软雅黑" panose="020B0503020204020204" pitchFamily="34" charset="-122"/>
                <a:ea typeface="微软雅黑" panose="020B0503020204020204" pitchFamily="34" charset="-122"/>
              </a:endParaRPr>
            </a:p>
          </p:txBody>
        </p:sp>
      </p:grpSp>
      <p:sp>
        <p:nvSpPr>
          <p:cNvPr id="5" name="矩形 4">
            <a:extLst>
              <a:ext uri="{FF2B5EF4-FFF2-40B4-BE49-F238E27FC236}">
                <a16:creationId xmlns:a16="http://schemas.microsoft.com/office/drawing/2014/main" id="{8A66A730-C043-4E4B-A4DD-0852C7A1BCF1}"/>
              </a:ext>
            </a:extLst>
          </p:cNvPr>
          <p:cNvSpPr/>
          <p:nvPr/>
        </p:nvSpPr>
        <p:spPr>
          <a:xfrm>
            <a:off x="10168907" y="3478377"/>
            <a:ext cx="327960" cy="419587"/>
          </a:xfrm>
          <a:prstGeom prst="rect">
            <a:avLst/>
          </a:prstGeom>
          <a:ln w="31750">
            <a:solidFill>
              <a:srgbClr val="3365A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3602D97E-F570-4E51-988F-F93221525A99}"/>
              </a:ext>
            </a:extLst>
          </p:cNvPr>
          <p:cNvPicPr>
            <a:picLocks noChangeAspect="1"/>
          </p:cNvPicPr>
          <p:nvPr/>
        </p:nvPicPr>
        <p:blipFill>
          <a:blip r:embed="rId25"/>
          <a:stretch>
            <a:fillRect/>
          </a:stretch>
        </p:blipFill>
        <p:spPr>
          <a:xfrm>
            <a:off x="7248128" y="5694680"/>
            <a:ext cx="3873920" cy="542632"/>
          </a:xfrm>
          <a:prstGeom prst="rect">
            <a:avLst/>
          </a:prstGeom>
        </p:spPr>
      </p:pic>
      <p:cxnSp>
        <p:nvCxnSpPr>
          <p:cNvPr id="632" name="直接连接符 631">
            <a:extLst>
              <a:ext uri="{FF2B5EF4-FFF2-40B4-BE49-F238E27FC236}">
                <a16:creationId xmlns:a16="http://schemas.microsoft.com/office/drawing/2014/main" id="{728A9A2D-5591-4969-B62B-13F69B6F572C}"/>
              </a:ext>
            </a:extLst>
          </p:cNvPr>
          <p:cNvCxnSpPr>
            <a:cxnSpLocks/>
          </p:cNvCxnSpPr>
          <p:nvPr/>
        </p:nvCxnSpPr>
        <p:spPr>
          <a:xfrm>
            <a:off x="7248128" y="6208461"/>
            <a:ext cx="1725015" cy="0"/>
          </a:xfrm>
          <a:prstGeom prst="line">
            <a:avLst/>
          </a:prstGeom>
          <a:ln w="38100">
            <a:solidFill>
              <a:srgbClr val="3365AF"/>
            </a:solidFill>
          </a:ln>
        </p:spPr>
        <p:style>
          <a:lnRef idx="1">
            <a:schemeClr val="accent1"/>
          </a:lnRef>
          <a:fillRef idx="0">
            <a:schemeClr val="accent1"/>
          </a:fillRef>
          <a:effectRef idx="0">
            <a:schemeClr val="accent1"/>
          </a:effectRef>
          <a:fontRef idx="minor">
            <a:schemeClr val="tx1"/>
          </a:fontRef>
        </p:style>
      </p:cxnSp>
      <p:grpSp>
        <p:nvGrpSpPr>
          <p:cNvPr id="598" name="组合 597">
            <a:extLst>
              <a:ext uri="{FF2B5EF4-FFF2-40B4-BE49-F238E27FC236}">
                <a16:creationId xmlns:a16="http://schemas.microsoft.com/office/drawing/2014/main" id="{E6A48A8B-A494-4375-B17D-20F2A05A01FB}"/>
              </a:ext>
            </a:extLst>
          </p:cNvPr>
          <p:cNvGrpSpPr/>
          <p:nvPr/>
        </p:nvGrpSpPr>
        <p:grpSpPr>
          <a:xfrm>
            <a:off x="6672064" y="2183885"/>
            <a:ext cx="2379588" cy="2526208"/>
            <a:chOff x="3229701" y="1992914"/>
            <a:chExt cx="2379588" cy="2526208"/>
          </a:xfrm>
        </p:grpSpPr>
        <p:cxnSp>
          <p:nvCxnSpPr>
            <p:cNvPr id="599" name="直接连接符 598">
              <a:extLst>
                <a:ext uri="{FF2B5EF4-FFF2-40B4-BE49-F238E27FC236}">
                  <a16:creationId xmlns:a16="http://schemas.microsoft.com/office/drawing/2014/main" id="{F19FC121-8F59-494E-A4BC-A4D2730A7D04}"/>
                </a:ext>
              </a:extLst>
            </p:cNvPr>
            <p:cNvCxnSpPr>
              <a:cxnSpLocks/>
            </p:cNvCxnSpPr>
            <p:nvPr/>
          </p:nvCxnSpPr>
          <p:spPr>
            <a:xfrm flipV="1">
              <a:off x="4498753" y="2331720"/>
              <a:ext cx="1035009" cy="964784"/>
            </a:xfrm>
            <a:prstGeom prst="line">
              <a:avLst/>
            </a:prstGeom>
            <a:noFill/>
            <a:ln w="25400" cap="rnd" cmpd="sng" algn="ctr">
              <a:solidFill>
                <a:srgbClr val="44546A"/>
              </a:solidFill>
              <a:prstDash val="solid"/>
              <a:miter lim="800000"/>
              <a:headEnd type="none" w="sm" len="sm"/>
            </a:ln>
            <a:effectLst/>
          </p:spPr>
        </p:cxnSp>
        <p:sp>
          <p:nvSpPr>
            <p:cNvPr id="600" name="平行四边形 599">
              <a:extLst>
                <a:ext uri="{FF2B5EF4-FFF2-40B4-BE49-F238E27FC236}">
                  <a16:creationId xmlns:a16="http://schemas.microsoft.com/office/drawing/2014/main" id="{C67227EF-0634-4A6A-9BF1-88394B3F1918}"/>
                </a:ext>
              </a:extLst>
            </p:cNvPr>
            <p:cNvSpPr/>
            <p:nvPr/>
          </p:nvSpPr>
          <p:spPr>
            <a:xfrm rot="991905" flipH="1">
              <a:off x="3229701" y="2740672"/>
              <a:ext cx="2339617" cy="1401766"/>
            </a:xfrm>
            <a:prstGeom prst="parallelogram">
              <a:avLst>
                <a:gd name="adj" fmla="val 30281"/>
              </a:avLst>
            </a:prstGeom>
            <a:solidFill>
              <a:srgbClr val="5B9BD5">
                <a:lumMod val="40000"/>
                <a:lumOff val="60000"/>
                <a:alpha val="40000"/>
              </a:srgbClr>
            </a:solidFill>
            <a:ln w="25400" cap="flat" cmpd="sng" algn="ctr">
              <a:solidFill>
                <a:sysClr val="windowText" lastClr="000000">
                  <a:lumMod val="85000"/>
                  <a:lumOff val="15000"/>
                </a:sysClr>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lumMod val="75000"/>
                    <a:lumOff val="25000"/>
                  </a:prstClr>
                </a:solidFill>
                <a:effectLst/>
                <a:uLnTx/>
                <a:uFillTx/>
                <a:latin typeface="等线" panose="020F0502020204030204"/>
                <a:ea typeface="等线" panose="02010600030101010101" pitchFamily="2" charset="-122"/>
                <a:cs typeface="+mn-cs"/>
              </a:endParaRPr>
            </a:p>
          </p:txBody>
        </p:sp>
        <p:sp>
          <p:nvSpPr>
            <p:cNvPr id="601" name="平行四边形 600">
              <a:extLst>
                <a:ext uri="{FF2B5EF4-FFF2-40B4-BE49-F238E27FC236}">
                  <a16:creationId xmlns:a16="http://schemas.microsoft.com/office/drawing/2014/main" id="{A8388379-4015-48FC-A40A-58ABAED65E00}"/>
                </a:ext>
              </a:extLst>
            </p:cNvPr>
            <p:cNvSpPr>
              <a:spLocks noChangeAspect="1"/>
            </p:cNvSpPr>
            <p:nvPr/>
          </p:nvSpPr>
          <p:spPr>
            <a:xfrm rot="991905" flipH="1">
              <a:off x="4422436" y="3246510"/>
              <a:ext cx="150261" cy="90027"/>
            </a:xfrm>
            <a:prstGeom prst="parallelogram">
              <a:avLst>
                <a:gd name="adj" fmla="val 30281"/>
              </a:avLst>
            </a:prstGeom>
            <a:solidFill>
              <a:sysClr val="window" lastClr="FFFFFF"/>
            </a:solidFill>
            <a:ln w="15875" cap="flat" cmpd="sng" algn="ctr">
              <a:solidFill>
                <a:sysClr val="windowText" lastClr="000000">
                  <a:lumMod val="75000"/>
                  <a:lumOff val="25000"/>
                </a:sysClr>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lumMod val="75000"/>
                    <a:lumOff val="25000"/>
                  </a:prstClr>
                </a:solidFill>
                <a:effectLst/>
                <a:uLnTx/>
                <a:uFillTx/>
                <a:latin typeface="等线" panose="020F0502020204030204"/>
                <a:ea typeface="等线" panose="02010600030101010101" pitchFamily="2" charset="-122"/>
                <a:cs typeface="+mn-cs"/>
              </a:endParaRPr>
            </a:p>
          </p:txBody>
        </p:sp>
        <p:cxnSp>
          <p:nvCxnSpPr>
            <p:cNvPr id="602" name="直接连接符 601">
              <a:extLst>
                <a:ext uri="{FF2B5EF4-FFF2-40B4-BE49-F238E27FC236}">
                  <a16:creationId xmlns:a16="http://schemas.microsoft.com/office/drawing/2014/main" id="{9A359166-B997-4639-8679-1EABF584968A}"/>
                </a:ext>
              </a:extLst>
            </p:cNvPr>
            <p:cNvCxnSpPr>
              <a:cxnSpLocks/>
            </p:cNvCxnSpPr>
            <p:nvPr/>
          </p:nvCxnSpPr>
          <p:spPr>
            <a:xfrm flipV="1">
              <a:off x="3588840" y="3307405"/>
              <a:ext cx="901367" cy="840206"/>
            </a:xfrm>
            <a:prstGeom prst="line">
              <a:avLst/>
            </a:prstGeom>
            <a:noFill/>
            <a:ln w="25400" cap="rnd" cmpd="sng" algn="ctr">
              <a:solidFill>
                <a:srgbClr val="44546A"/>
              </a:solidFill>
              <a:prstDash val="solid"/>
              <a:miter lim="800000"/>
              <a:headEnd type="none" w="sm" len="sm"/>
            </a:ln>
            <a:effectLst/>
          </p:spPr>
        </p:cxnSp>
        <p:sp>
          <p:nvSpPr>
            <p:cNvPr id="603" name="椭圆 602">
              <a:extLst>
                <a:ext uri="{FF2B5EF4-FFF2-40B4-BE49-F238E27FC236}">
                  <a16:creationId xmlns:a16="http://schemas.microsoft.com/office/drawing/2014/main" id="{489D0BA0-EFE8-499B-9B0D-5D3F3DFAA30C}"/>
                </a:ext>
              </a:extLst>
            </p:cNvPr>
            <p:cNvSpPr>
              <a:spLocks noChangeAspect="1"/>
            </p:cNvSpPr>
            <p:nvPr/>
          </p:nvSpPr>
          <p:spPr>
            <a:xfrm rot="16200000">
              <a:off x="3470199" y="4068929"/>
              <a:ext cx="201392" cy="191535"/>
            </a:xfrm>
            <a:prstGeom prst="ellipse">
              <a:avLst/>
            </a:prstGeom>
            <a:solidFill>
              <a:srgbClr val="ED7D31"/>
            </a:solidFill>
            <a:ln w="25400" cap="flat"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lumMod val="75000"/>
                    <a:lumOff val="25000"/>
                  </a:prstClr>
                </a:solidFill>
                <a:effectLst/>
                <a:uLnTx/>
                <a:uFillTx/>
                <a:latin typeface="等线" panose="020F0502020204030204"/>
                <a:ea typeface="等线" panose="02010600030101010101" pitchFamily="2" charset="-122"/>
                <a:cs typeface="+mn-cs"/>
              </a:endParaRPr>
            </a:p>
          </p:txBody>
        </p:sp>
        <mc:AlternateContent xmlns:mc="http://schemas.openxmlformats.org/markup-compatibility/2006" xmlns:a14="http://schemas.microsoft.com/office/drawing/2010/main">
          <mc:Choice Requires="a14">
            <p:sp>
              <p:nvSpPr>
                <p:cNvPr id="604" name="文本框 150">
                  <a:extLst>
                    <a:ext uri="{FF2B5EF4-FFF2-40B4-BE49-F238E27FC236}">
                      <a16:creationId xmlns:a16="http://schemas.microsoft.com/office/drawing/2014/main" id="{C62D1C68-4806-40D2-974B-3D0C0E347AD2}"/>
                    </a:ext>
                  </a:extLst>
                </p:cNvPr>
                <p:cNvSpPr txBox="1"/>
                <p:nvPr/>
              </p:nvSpPr>
              <p:spPr>
                <a:xfrm>
                  <a:off x="5104241" y="1999768"/>
                  <a:ext cx="364010" cy="307778"/>
                </a:xfrm>
                <a:prstGeom prst="rect">
                  <a:avLst/>
                </a:prstGeom>
                <a:noFill/>
              </p:spPr>
              <p:txBody>
                <a:bodyPr wrap="non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defRPr/>
                  </a:pPr>
                  <a14:m>
                    <m:oMath xmlns:m="http://schemas.openxmlformats.org/officeDocument/2006/math">
                      <m:sSub>
                        <m:sSubPr>
                          <m:ctrlPr>
                            <a:rPr lang="en-US" altLang="zh-CN" sz="2000" b="1" i="1" smtClean="0">
                              <a:solidFill>
                                <a:prstClr val="black">
                                  <a:lumMod val="75000"/>
                                  <a:lumOff val="25000"/>
                                </a:prstClr>
                              </a:solidFill>
                              <a:latin typeface="Cambria Math" panose="02040503050406030204" pitchFamily="18" charset="0"/>
                            </a:rPr>
                          </m:ctrlPr>
                        </m:sSubPr>
                        <m:e>
                          <m:r>
                            <a:rPr lang="en-US" altLang="zh-CN" sz="2000" b="1" i="1" smtClean="0">
                              <a:solidFill>
                                <a:prstClr val="black">
                                  <a:lumMod val="75000"/>
                                  <a:lumOff val="25000"/>
                                </a:prstClr>
                              </a:solidFill>
                              <a:latin typeface="Cambria Math" panose="02040503050406030204" pitchFamily="18" charset="0"/>
                            </a:rPr>
                            <m:t>𝑷</m:t>
                          </m:r>
                        </m:e>
                        <m:sub>
                          <m:r>
                            <a:rPr lang="en-US" altLang="zh-CN" sz="2000" i="1" smtClean="0">
                              <a:solidFill>
                                <a:prstClr val="black">
                                  <a:lumMod val="75000"/>
                                  <a:lumOff val="25000"/>
                                </a:prstClr>
                              </a:solidFill>
                              <a:latin typeface="Cambria Math" panose="02040503050406030204" pitchFamily="18" charset="0"/>
                            </a:rPr>
                            <m:t>𝑘</m:t>
                          </m:r>
                        </m:sub>
                      </m:sSub>
                    </m:oMath>
                  </a14:m>
                  <a:r>
                    <a:rPr lang="en-US" altLang="zh-CN" sz="2000" b="1" dirty="0">
                      <a:solidFill>
                        <a:prstClr val="black">
                          <a:lumMod val="75000"/>
                          <a:lumOff val="25000"/>
                        </a:prstClr>
                      </a:solidFill>
                      <a:latin typeface="Calibri" panose="020F0502020204030204"/>
                      <a:ea typeface="等线" panose="02010600030101010101" pitchFamily="2" charset="-122"/>
                    </a:rPr>
                    <a:t> </a:t>
                  </a:r>
                  <a:endParaRPr lang="zh-CN" altLang="en-US" sz="2000" b="1" dirty="0">
                    <a:solidFill>
                      <a:prstClr val="black">
                        <a:lumMod val="75000"/>
                        <a:lumOff val="25000"/>
                      </a:prstClr>
                    </a:solidFill>
                    <a:latin typeface="Calibri" panose="020F0502020204030204"/>
                    <a:ea typeface="等线" panose="02010600030101010101" pitchFamily="2" charset="-122"/>
                  </a:endParaRPr>
                </a:p>
              </p:txBody>
            </p:sp>
          </mc:Choice>
          <mc:Fallback xmlns="">
            <p:sp>
              <p:nvSpPr>
                <p:cNvPr id="604" name="文本框 150">
                  <a:extLst>
                    <a:ext uri="{FF2B5EF4-FFF2-40B4-BE49-F238E27FC236}">
                      <a16:creationId xmlns:a16="http://schemas.microsoft.com/office/drawing/2014/main" id="{C62D1C68-4806-40D2-974B-3D0C0E347AD2}"/>
                    </a:ext>
                  </a:extLst>
                </p:cNvPr>
                <p:cNvSpPr txBox="1">
                  <a:spLocks noRot="1" noChangeAspect="1" noMove="1" noResize="1" noEditPoints="1" noAdjustHandles="1" noChangeArrowheads="1" noChangeShapeType="1" noTextEdit="1"/>
                </p:cNvSpPr>
                <p:nvPr/>
              </p:nvSpPr>
              <p:spPr>
                <a:xfrm>
                  <a:off x="5104241" y="1999768"/>
                  <a:ext cx="364010" cy="307778"/>
                </a:xfrm>
                <a:prstGeom prst="rect">
                  <a:avLst/>
                </a:prstGeom>
                <a:blipFill>
                  <a:blip r:embed="rId26"/>
                  <a:stretch>
                    <a:fillRect l="-23333" b="-1568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05" name="文本框 150">
                  <a:extLst>
                    <a:ext uri="{FF2B5EF4-FFF2-40B4-BE49-F238E27FC236}">
                      <a16:creationId xmlns:a16="http://schemas.microsoft.com/office/drawing/2014/main" id="{D4FE0DFF-9694-4138-82BA-BE820C20AF6F}"/>
                    </a:ext>
                  </a:extLst>
                </p:cNvPr>
                <p:cNvSpPr txBox="1"/>
                <p:nvPr/>
              </p:nvSpPr>
              <p:spPr>
                <a:xfrm>
                  <a:off x="3597897" y="4219809"/>
                  <a:ext cx="294567" cy="299313"/>
                </a:xfrm>
                <a:prstGeom prst="rect">
                  <a:avLst/>
                </a:prstGeom>
                <a:noFill/>
              </p:spPr>
              <p:txBody>
                <a:bodyPr wrap="non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defRPr/>
                  </a:pPr>
                  <a14:m>
                    <m:oMathPara xmlns:m="http://schemas.openxmlformats.org/officeDocument/2006/math">
                      <m:oMathParaPr>
                        <m:jc m:val="centerGroup"/>
                      </m:oMathParaPr>
                      <m:oMath xmlns:m="http://schemas.openxmlformats.org/officeDocument/2006/math">
                        <m:sSub>
                          <m:sSubPr>
                            <m:ctrlPr>
                              <a:rPr lang="en-US" altLang="zh-CN" b="1" i="1" smtClean="0">
                                <a:solidFill>
                                  <a:prstClr val="black">
                                    <a:lumMod val="75000"/>
                                    <a:lumOff val="25000"/>
                                  </a:prstClr>
                                </a:solidFill>
                                <a:latin typeface="Cambria Math" panose="02040503050406030204" pitchFamily="18" charset="0"/>
                              </a:rPr>
                            </m:ctrlPr>
                          </m:sSubPr>
                          <m:e>
                            <m:r>
                              <a:rPr lang="en-US" altLang="zh-CN" b="1" i="1" smtClean="0">
                                <a:solidFill>
                                  <a:prstClr val="black">
                                    <a:lumMod val="75000"/>
                                    <a:lumOff val="25000"/>
                                  </a:prstClr>
                                </a:solidFill>
                                <a:latin typeface="Cambria Math" panose="02040503050406030204" pitchFamily="18" charset="0"/>
                              </a:rPr>
                              <m:t>𝑶</m:t>
                            </m:r>
                          </m:e>
                          <m:sub>
                            <m:r>
                              <a:rPr lang="en-US" altLang="zh-CN" b="0" i="1" smtClean="0">
                                <a:solidFill>
                                  <a:prstClr val="black">
                                    <a:lumMod val="75000"/>
                                    <a:lumOff val="25000"/>
                                  </a:prstClr>
                                </a:solidFill>
                                <a:latin typeface="Cambria Math" panose="02040503050406030204" pitchFamily="18" charset="0"/>
                              </a:rPr>
                              <m:t>𝑗</m:t>
                            </m:r>
                          </m:sub>
                        </m:sSub>
                      </m:oMath>
                    </m:oMathPara>
                  </a14:m>
                  <a:endParaRPr lang="zh-CN" altLang="en-US" b="1" dirty="0">
                    <a:solidFill>
                      <a:prstClr val="black">
                        <a:lumMod val="75000"/>
                        <a:lumOff val="25000"/>
                      </a:prstClr>
                    </a:solidFill>
                    <a:latin typeface="Calibri" panose="020F0502020204030204"/>
                    <a:ea typeface="等线" panose="02010600030101010101" pitchFamily="2" charset="-122"/>
                  </a:endParaRPr>
                </a:p>
              </p:txBody>
            </p:sp>
          </mc:Choice>
          <mc:Fallback xmlns="">
            <p:sp>
              <p:nvSpPr>
                <p:cNvPr id="605" name="文本框 150">
                  <a:extLst>
                    <a:ext uri="{FF2B5EF4-FFF2-40B4-BE49-F238E27FC236}">
                      <a16:creationId xmlns:a16="http://schemas.microsoft.com/office/drawing/2014/main" id="{D4FE0DFF-9694-4138-82BA-BE820C20AF6F}"/>
                    </a:ext>
                  </a:extLst>
                </p:cNvPr>
                <p:cNvSpPr txBox="1">
                  <a:spLocks noRot="1" noChangeAspect="1" noMove="1" noResize="1" noEditPoints="1" noAdjustHandles="1" noChangeArrowheads="1" noChangeShapeType="1" noTextEdit="1"/>
                </p:cNvSpPr>
                <p:nvPr/>
              </p:nvSpPr>
              <p:spPr>
                <a:xfrm>
                  <a:off x="3597897" y="4219809"/>
                  <a:ext cx="294567" cy="299313"/>
                </a:xfrm>
                <a:prstGeom prst="rect">
                  <a:avLst/>
                </a:prstGeom>
                <a:blipFill>
                  <a:blip r:embed="rId27"/>
                  <a:stretch>
                    <a:fillRect l="-20833" r="-14583" b="-2653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06" name="文本框 150">
                  <a:extLst>
                    <a:ext uri="{FF2B5EF4-FFF2-40B4-BE49-F238E27FC236}">
                      <a16:creationId xmlns:a16="http://schemas.microsoft.com/office/drawing/2014/main" id="{5FF35213-24F2-4EDB-B86F-CA510B70376C}"/>
                    </a:ext>
                  </a:extLst>
                </p:cNvPr>
                <p:cNvSpPr txBox="1"/>
                <p:nvPr/>
              </p:nvSpPr>
              <p:spPr>
                <a:xfrm>
                  <a:off x="3558624" y="2553976"/>
                  <a:ext cx="252312" cy="332463"/>
                </a:xfrm>
                <a:prstGeom prst="rect">
                  <a:avLst/>
                </a:prstGeom>
                <a:noFill/>
              </p:spPr>
              <p:txBody>
                <a:bodyPr wrap="none" lIns="0" tIns="0" rIns="0" bIns="0"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defRPr/>
                  </a:pPr>
                  <a14:m>
                    <m:oMathPara xmlns:m="http://schemas.openxmlformats.org/officeDocument/2006/math">
                      <m:oMathParaPr>
                        <m:jc m:val="centerGroup"/>
                      </m:oMathParaPr>
                      <m:oMath xmlns:m="http://schemas.openxmlformats.org/officeDocument/2006/math">
                        <m:sSub>
                          <m:sSubPr>
                            <m:ctrlPr>
                              <a:rPr lang="en-US" altLang="zh-CN" sz="2000" b="1" i="1" smtClean="0">
                                <a:solidFill>
                                  <a:prstClr val="black">
                                    <a:lumMod val="75000"/>
                                    <a:lumOff val="25000"/>
                                  </a:prstClr>
                                </a:solidFill>
                                <a:latin typeface="Cambria Math" panose="02040503050406030204" pitchFamily="18" charset="0"/>
                              </a:rPr>
                            </m:ctrlPr>
                          </m:sSubPr>
                          <m:e>
                            <m:r>
                              <a:rPr lang="en-US" altLang="zh-CN" sz="2000" b="1" i="1" smtClean="0">
                                <a:solidFill>
                                  <a:prstClr val="black">
                                    <a:lumMod val="75000"/>
                                    <a:lumOff val="25000"/>
                                  </a:prstClr>
                                </a:solidFill>
                                <a:latin typeface="Cambria Math" panose="02040503050406030204" pitchFamily="18" charset="0"/>
                              </a:rPr>
                              <m:t>𝑰</m:t>
                            </m:r>
                          </m:e>
                          <m:sub>
                            <m:r>
                              <a:rPr lang="en-US" altLang="zh-CN" sz="2000" b="0" i="1" smtClean="0">
                                <a:solidFill>
                                  <a:prstClr val="black">
                                    <a:lumMod val="75000"/>
                                    <a:lumOff val="25000"/>
                                  </a:prstClr>
                                </a:solidFill>
                                <a:latin typeface="Cambria Math" panose="02040503050406030204" pitchFamily="18" charset="0"/>
                              </a:rPr>
                              <m:t>𝑗</m:t>
                            </m:r>
                          </m:sub>
                        </m:sSub>
                      </m:oMath>
                    </m:oMathPara>
                  </a14:m>
                  <a:endParaRPr lang="zh-CN" altLang="en-US" sz="2000" b="1" dirty="0">
                    <a:solidFill>
                      <a:prstClr val="black">
                        <a:lumMod val="75000"/>
                        <a:lumOff val="25000"/>
                      </a:prstClr>
                    </a:solidFill>
                    <a:latin typeface="Calibri" panose="020F0502020204030204"/>
                    <a:ea typeface="等线" panose="02010600030101010101" pitchFamily="2" charset="-122"/>
                  </a:endParaRPr>
                </a:p>
              </p:txBody>
            </p:sp>
          </mc:Choice>
          <mc:Fallback xmlns="">
            <p:sp>
              <p:nvSpPr>
                <p:cNvPr id="606" name="文本框 150">
                  <a:extLst>
                    <a:ext uri="{FF2B5EF4-FFF2-40B4-BE49-F238E27FC236}">
                      <a16:creationId xmlns:a16="http://schemas.microsoft.com/office/drawing/2014/main" id="{5FF35213-24F2-4EDB-B86F-CA510B70376C}"/>
                    </a:ext>
                  </a:extLst>
                </p:cNvPr>
                <p:cNvSpPr txBox="1">
                  <a:spLocks noRot="1" noChangeAspect="1" noMove="1" noResize="1" noEditPoints="1" noAdjustHandles="1" noChangeArrowheads="1" noChangeShapeType="1" noTextEdit="1"/>
                </p:cNvSpPr>
                <p:nvPr/>
              </p:nvSpPr>
              <p:spPr>
                <a:xfrm>
                  <a:off x="3558624" y="2553976"/>
                  <a:ext cx="252312" cy="332463"/>
                </a:xfrm>
                <a:prstGeom prst="rect">
                  <a:avLst/>
                </a:prstGeom>
                <a:blipFill>
                  <a:blip r:embed="rId28"/>
                  <a:stretch>
                    <a:fillRect l="-21429" r="-14286" b="-2545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07" name="文本框 150">
                  <a:extLst>
                    <a:ext uri="{FF2B5EF4-FFF2-40B4-BE49-F238E27FC236}">
                      <a16:creationId xmlns:a16="http://schemas.microsoft.com/office/drawing/2014/main" id="{020DA062-389B-46DE-A977-C1FC480FF508}"/>
                    </a:ext>
                  </a:extLst>
                </p:cNvPr>
                <p:cNvSpPr txBox="1"/>
                <p:nvPr/>
              </p:nvSpPr>
              <p:spPr>
                <a:xfrm>
                  <a:off x="4261203" y="2914625"/>
                  <a:ext cx="277384" cy="303481"/>
                </a:xfrm>
                <a:prstGeom prst="rect">
                  <a:avLst/>
                </a:prstGeom>
                <a:noFill/>
              </p:spPr>
              <p:txBody>
                <a:bodyPr wrap="non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14:m>
                    <m:oMathPara xmlns:m="http://schemas.openxmlformats.org/officeDocument/2006/math">
                      <m:oMathParaPr>
                        <m:jc m:val="centerGroup"/>
                      </m:oMathParaPr>
                      <m:oMath xmlns:m="http://schemas.openxmlformats.org/officeDocument/2006/math">
                        <m:sSubSup>
                          <m:sSubSupPr>
                            <m:ctrlPr>
                              <a:rPr lang="en-US" altLang="zh-CN" sz="1600" b="1" i="1" smtClean="0">
                                <a:solidFill>
                                  <a:prstClr val="black">
                                    <a:lumMod val="75000"/>
                                    <a:lumOff val="25000"/>
                                  </a:prstClr>
                                </a:solidFill>
                                <a:latin typeface="Cambria Math" panose="02040503050406030204" pitchFamily="18" charset="0"/>
                              </a:rPr>
                            </m:ctrlPr>
                          </m:sSubSupPr>
                          <m:e>
                            <m:r>
                              <a:rPr lang="en-US" altLang="zh-CN" sz="1600" b="1" i="1" smtClean="0">
                                <a:solidFill>
                                  <a:prstClr val="black">
                                    <a:lumMod val="75000"/>
                                    <a:lumOff val="25000"/>
                                  </a:prstClr>
                                </a:solidFill>
                                <a:latin typeface="Cambria Math" panose="02040503050406030204" pitchFamily="18" charset="0"/>
                              </a:rPr>
                              <m:t>𝒑</m:t>
                            </m:r>
                          </m:e>
                          <m:sub>
                            <m:r>
                              <a:rPr lang="en-US" altLang="zh-CN" sz="1600" i="1" smtClean="0">
                                <a:solidFill>
                                  <a:prstClr val="black">
                                    <a:lumMod val="75000"/>
                                    <a:lumOff val="25000"/>
                                  </a:prstClr>
                                </a:solidFill>
                                <a:latin typeface="Cambria Math" panose="02040503050406030204" pitchFamily="18" charset="0"/>
                              </a:rPr>
                              <m:t>𝑘</m:t>
                            </m:r>
                          </m:sub>
                          <m:sup>
                            <m:r>
                              <a:rPr lang="en-US" altLang="zh-CN" sz="1600" b="0" i="1" smtClean="0">
                                <a:solidFill>
                                  <a:prstClr val="black">
                                    <a:lumMod val="75000"/>
                                    <a:lumOff val="25000"/>
                                  </a:prstClr>
                                </a:solidFill>
                                <a:latin typeface="Cambria Math" panose="02040503050406030204" pitchFamily="18" charset="0"/>
                              </a:rPr>
                              <m:t>𝑗</m:t>
                            </m:r>
                          </m:sup>
                        </m:sSubSup>
                      </m:oMath>
                    </m:oMathPara>
                  </a14:m>
                  <a:endParaRPr lang="zh-CN" altLang="en-US" sz="1600" b="1" dirty="0">
                    <a:solidFill>
                      <a:prstClr val="black">
                        <a:lumMod val="75000"/>
                        <a:lumOff val="25000"/>
                      </a:prstClr>
                    </a:solidFill>
                    <a:latin typeface="Calibri" panose="020F0502020204030204"/>
                    <a:ea typeface="等线" panose="02010600030101010101" pitchFamily="2" charset="-122"/>
                  </a:endParaRPr>
                </a:p>
              </p:txBody>
            </p:sp>
          </mc:Choice>
          <mc:Fallback xmlns="">
            <p:sp>
              <p:nvSpPr>
                <p:cNvPr id="607" name="文本框 150">
                  <a:extLst>
                    <a:ext uri="{FF2B5EF4-FFF2-40B4-BE49-F238E27FC236}">
                      <a16:creationId xmlns:a16="http://schemas.microsoft.com/office/drawing/2014/main" id="{020DA062-389B-46DE-A977-C1FC480FF508}"/>
                    </a:ext>
                  </a:extLst>
                </p:cNvPr>
                <p:cNvSpPr txBox="1">
                  <a:spLocks noRot="1" noChangeAspect="1" noMove="1" noResize="1" noEditPoints="1" noAdjustHandles="1" noChangeArrowheads="1" noChangeShapeType="1" noTextEdit="1"/>
                </p:cNvSpPr>
                <p:nvPr/>
              </p:nvSpPr>
              <p:spPr>
                <a:xfrm>
                  <a:off x="4261203" y="2914625"/>
                  <a:ext cx="277384" cy="303481"/>
                </a:xfrm>
                <a:prstGeom prst="rect">
                  <a:avLst/>
                </a:prstGeom>
                <a:blipFill>
                  <a:blip r:embed="rId29"/>
                  <a:stretch>
                    <a:fillRect l="-17778" t="-2000" r="-4444" b="-18000"/>
                  </a:stretch>
                </a:blipFill>
              </p:spPr>
              <p:txBody>
                <a:bodyPr/>
                <a:lstStyle/>
                <a:p>
                  <a:r>
                    <a:rPr lang="zh-CN" altLang="en-US">
                      <a:noFill/>
                    </a:rPr>
                    <a:t> </a:t>
                  </a:r>
                </a:p>
              </p:txBody>
            </p:sp>
          </mc:Fallback>
        </mc:AlternateContent>
        <p:sp>
          <p:nvSpPr>
            <p:cNvPr id="608" name="文本框 607">
              <a:extLst>
                <a:ext uri="{FF2B5EF4-FFF2-40B4-BE49-F238E27FC236}">
                  <a16:creationId xmlns:a16="http://schemas.microsoft.com/office/drawing/2014/main" id="{A9698E13-8825-4649-9E5A-B047F4CAA1E4}"/>
                </a:ext>
              </a:extLst>
            </p:cNvPr>
            <p:cNvSpPr txBox="1"/>
            <p:nvPr/>
          </p:nvSpPr>
          <p:spPr>
            <a:xfrm>
              <a:off x="3633126" y="1992914"/>
              <a:ext cx="1726687" cy="307778"/>
            </a:xfrm>
            <a:prstGeom prst="rect">
              <a:avLst/>
            </a:prstGeom>
            <a:noFill/>
          </p:spPr>
          <p:txBody>
            <a:bodyPr wrap="square" rtlCol="0">
              <a:spAutoFit/>
            </a:bodyPr>
            <a:lstStyle/>
            <a:p>
              <a:pPr fontAlgn="auto">
                <a:spcBef>
                  <a:spcPts val="0"/>
                </a:spcBef>
                <a:spcAft>
                  <a:spcPts val="0"/>
                </a:spcAft>
              </a:pPr>
              <a:r>
                <a:rPr lang="en-US" altLang="zh-CN" sz="1400" b="1" dirty="0">
                  <a:solidFill>
                    <a:prstClr val="black">
                      <a:lumMod val="75000"/>
                      <a:lumOff val="25000"/>
                    </a:prstClr>
                  </a:solidFill>
                  <a:latin typeface="等线" panose="02010600030101010101" pitchFamily="2" charset="-122"/>
                  <a:ea typeface="等线" panose="02010600030101010101" pitchFamily="2" charset="-122"/>
                </a:rPr>
                <a:t>3D Spatial Point:</a:t>
              </a:r>
              <a:endParaRPr lang="zh-CN" altLang="en-US" sz="1400" b="1" dirty="0">
                <a:solidFill>
                  <a:prstClr val="black">
                    <a:lumMod val="75000"/>
                    <a:lumOff val="25000"/>
                  </a:prstClr>
                </a:solidFill>
                <a:latin typeface="等线" panose="02010600030101010101" pitchFamily="2" charset="-122"/>
                <a:ea typeface="等线" panose="02010600030101010101" pitchFamily="2" charset="-122"/>
              </a:endParaRPr>
            </a:p>
          </p:txBody>
        </p:sp>
        <p:sp>
          <p:nvSpPr>
            <p:cNvPr id="609" name="椭圆 608">
              <a:extLst>
                <a:ext uri="{FF2B5EF4-FFF2-40B4-BE49-F238E27FC236}">
                  <a16:creationId xmlns:a16="http://schemas.microsoft.com/office/drawing/2014/main" id="{62BD92EA-4A4B-486E-A961-1BE01219FB07}"/>
                </a:ext>
              </a:extLst>
            </p:cNvPr>
            <p:cNvSpPr>
              <a:spLocks noChangeAspect="1"/>
            </p:cNvSpPr>
            <p:nvPr/>
          </p:nvSpPr>
          <p:spPr>
            <a:xfrm rot="16200000">
              <a:off x="5462275" y="2245553"/>
              <a:ext cx="150702" cy="143326"/>
            </a:xfrm>
            <a:prstGeom prst="ellipse">
              <a:avLst/>
            </a:prstGeom>
            <a:solidFill>
              <a:sysClr val="window" lastClr="FFFFFF"/>
            </a:solidFill>
            <a:ln w="19050" cap="flat" cmpd="sng" algn="ctr">
              <a:solidFill>
                <a:srgbClr val="FF5757"/>
              </a:solidFill>
              <a:prstDash val="sysDash"/>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lumMod val="75000"/>
                    <a:lumOff val="25000"/>
                  </a:prstClr>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28118217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8"/>
                                        </p:tgtEl>
                                        <p:attrNameLst>
                                          <p:attrName>style.visibility</p:attrName>
                                        </p:attrNameLst>
                                      </p:cBhvr>
                                      <p:to>
                                        <p:strVal val="visible"/>
                                      </p:to>
                                    </p:set>
                                    <p:animEffect transition="in" filter="fade">
                                      <p:cBhvr>
                                        <p:cTn id="7" dur="500"/>
                                        <p:tgtEl>
                                          <p:spTgt spid="5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2" presetClass="entr" presetSubtype="4"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2000"/>
                                        <p:tgtEl>
                                          <p:spTgt spid="5"/>
                                        </p:tgtEl>
                                      </p:cBhvr>
                                    </p:animEffect>
                                  </p:childTnLst>
                                </p:cTn>
                              </p:par>
                              <p:par>
                                <p:cTn id="24" presetID="10" presetClass="entr" presetSubtype="0" fill="hold" nodeType="withEffect">
                                  <p:stCondLst>
                                    <p:cond delay="0"/>
                                  </p:stCondLst>
                                  <p:childTnLst>
                                    <p:set>
                                      <p:cBhvr>
                                        <p:cTn id="25" dur="1" fill="hold">
                                          <p:stCondLst>
                                            <p:cond delay="0"/>
                                          </p:stCondLst>
                                        </p:cTn>
                                        <p:tgtEl>
                                          <p:spTgt spid="632"/>
                                        </p:tgtEl>
                                        <p:attrNameLst>
                                          <p:attrName>style.visibility</p:attrName>
                                        </p:attrNameLst>
                                      </p:cBhvr>
                                      <p:to>
                                        <p:strVal val="visible"/>
                                      </p:to>
                                    </p:set>
                                    <p:animEffect transition="in" filter="fade">
                                      <p:cBhvr>
                                        <p:cTn id="26" dur="500"/>
                                        <p:tgtEl>
                                          <p:spTgt spid="632"/>
                                        </p:tgtEl>
                                      </p:cBhvr>
                                    </p:animEffect>
                                  </p:childTnLst>
                                </p:cTn>
                              </p:par>
                              <p:par>
                                <p:cTn id="27" presetID="26" presetClass="emph" presetSubtype="0" repeatCount="3000" fill="hold" nodeType="withEffect">
                                  <p:stCondLst>
                                    <p:cond delay="0"/>
                                  </p:stCondLst>
                                  <p:childTnLst>
                                    <p:animEffect transition="out" filter="fade">
                                      <p:cBhvr>
                                        <p:cTn id="28" dur="1000" tmFilter="0, 0; .2, .5; .8, .5; 1, 0"/>
                                        <p:tgtEl>
                                          <p:spTgt spid="632"/>
                                        </p:tgtEl>
                                      </p:cBhvr>
                                    </p:animEffect>
                                    <p:animScale>
                                      <p:cBhvr>
                                        <p:cTn id="29" dur="500" autoRev="1" fill="hold"/>
                                        <p:tgtEl>
                                          <p:spTgt spid="63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slightly_digital">
  <a:themeElements>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主题​​">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38100">
          <a:solidFill>
            <a:srgbClr val="C0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主题​​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主题​​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主题​​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主题​​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主题​​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主题​​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主题​​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主题​​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主题​​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主题​​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主题​​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slightly_digital</Template>
  <TotalTime>12895</TotalTime>
  <Words>3086</Words>
  <Application>Microsoft Office PowerPoint</Application>
  <PresentationFormat>宽屏</PresentationFormat>
  <Paragraphs>478</Paragraphs>
  <Slides>23</Slides>
  <Notes>23</Notes>
  <HiddenSlides>0</HiddenSlides>
  <MMClips>2</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23</vt:i4>
      </vt:variant>
    </vt:vector>
  </HeadingPairs>
  <TitlesOfParts>
    <vt:vector size="37" baseType="lpstr">
      <vt:lpstr>Century Gothic (标题)</vt:lpstr>
      <vt:lpstr>LinLibertineT</vt:lpstr>
      <vt:lpstr>等线</vt:lpstr>
      <vt:lpstr>STKaiti</vt:lpstr>
      <vt:lpstr>微软雅黑</vt:lpstr>
      <vt:lpstr>微软雅黑</vt:lpstr>
      <vt:lpstr>Arial</vt:lpstr>
      <vt:lpstr>Calibri</vt:lpstr>
      <vt:lpstr>Cambria Math</vt:lpstr>
      <vt:lpstr>Century Gothic</vt:lpstr>
      <vt:lpstr>Comic Sans MS</vt:lpstr>
      <vt:lpstr>Merriweather</vt:lpstr>
      <vt:lpstr>Wingdings</vt:lpstr>
      <vt:lpstr>slightly_digital</vt:lpstr>
      <vt:lpstr>Motion Inspires Notion:  Self-supervised Visual-LiDAR Fusion for Environment Depth Estimation</vt:lpstr>
      <vt:lpstr>Environment Depth Estimation</vt:lpstr>
      <vt:lpstr>Visual-LiDAR Fusion</vt:lpstr>
      <vt:lpstr>Different types of LiDAR</vt:lpstr>
      <vt:lpstr>Related Work</vt:lpstr>
      <vt:lpstr>Motion Inspires Notion: LeoVR</vt:lpstr>
      <vt:lpstr>System Overview</vt:lpstr>
      <vt:lpstr>Learning-embedded Motion Aware  Optimization Scheme</vt:lpstr>
      <vt:lpstr>Learning-embedded Motion Aware  Optimization Scheme</vt:lpstr>
      <vt:lpstr>Learning-embedded Motion Aware  Optimization Scheme</vt:lpstr>
      <vt:lpstr>Learning-embedded Motion Aware  Optimization Scheme</vt:lpstr>
      <vt:lpstr>Motion-optical Flow Instructed  Self-supervised Framework</vt:lpstr>
      <vt:lpstr>Motion-optical Flow Instructed  Self-supervised Framework</vt:lpstr>
      <vt:lpstr>Motion-optical Flow Instructed  Self-supervised Framework</vt:lpstr>
      <vt:lpstr>Motion-optical Flow Instructed  Self-supervised Framework</vt:lpstr>
      <vt:lpstr>Motion-optical Flow Instructed  Self-supervised Framework</vt:lpstr>
      <vt:lpstr>Motion-optical Flow Instructed  Self-supervised Framework</vt:lpstr>
      <vt:lpstr>Experiment</vt:lpstr>
      <vt:lpstr>Experiment</vt:lpstr>
      <vt:lpstr>Experiment</vt:lpstr>
      <vt:lpstr>Experiment</vt:lpstr>
      <vt:lpstr>Conclusion</vt:lpstr>
      <vt:lpstr>PowerPoint 演示文稿</vt:lpstr>
    </vt:vector>
  </TitlesOfParts>
  <Company>HKUST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slightly digital</dc:title>
  <dc:creator>zimu;Jingao Xu</dc:creator>
  <cp:lastModifiedBy>Xu Jingao</cp:lastModifiedBy>
  <cp:revision>2427</cp:revision>
  <cp:lastPrinted>2020-09-11T02:32:56Z</cp:lastPrinted>
  <dcterms:created xsi:type="dcterms:W3CDTF">2020-09-11T02:32:56Z</dcterms:created>
  <dcterms:modified xsi:type="dcterms:W3CDTF">2022-07-29T05:19:08Z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1033-11.1.0.9615</vt:lpwstr>
  </property>
</Properties>
</file>