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tags/tag4.xml" ContentType="application/vnd.openxmlformats-officedocument.presentationml.tags+xml"/>
  <Override PartName="/ppt/notesSlides/notesSlide6.xml" ContentType="application/vnd.openxmlformats-officedocument.presentationml.notesSlide+xml"/>
  <Override PartName="/ppt/tags/tag5.xml" ContentType="application/vnd.openxmlformats-officedocument.presentationml.tags+xml"/>
  <Override PartName="/ppt/notesSlides/notesSlide7.xml" ContentType="application/vnd.openxmlformats-officedocument.presentationml.notesSlide+xml"/>
  <Override PartName="/ppt/tags/tag6.xml" ContentType="application/vnd.openxmlformats-officedocument.presentationml.tags+xml"/>
  <Override PartName="/ppt/notesSlides/notesSlide8.xml" ContentType="application/vnd.openxmlformats-officedocument.presentationml.notesSlide+xml"/>
  <Override PartName="/ppt/tags/tag7.xml" ContentType="application/vnd.openxmlformats-officedocument.presentationml.tags+xml"/>
  <Override PartName="/ppt/notesSlides/notesSlide9.xml" ContentType="application/vnd.openxmlformats-officedocument.presentationml.notesSlide+xml"/>
  <Override PartName="/ppt/tags/tag8.xml" ContentType="application/vnd.openxmlformats-officedocument.presentationml.tags+xml"/>
  <Override PartName="/ppt/notesSlides/notesSlide10.xml" ContentType="application/vnd.openxmlformats-officedocument.presentationml.notesSlide+xml"/>
  <Override PartName="/ppt/tags/tag9.xml" ContentType="application/vnd.openxmlformats-officedocument.presentationml.tags+xml"/>
  <Override PartName="/ppt/notesSlides/notesSlide11.xml" ContentType="application/vnd.openxmlformats-officedocument.presentationml.notesSlide+xml"/>
  <Override PartName="/ppt/tags/tag10.xml" ContentType="application/vnd.openxmlformats-officedocument.presentationml.tags+xml"/>
  <Override PartName="/ppt/notesSlides/notesSlide12.xml" ContentType="application/vnd.openxmlformats-officedocument.presentationml.notesSlide+xml"/>
  <Override PartName="/ppt/tags/tag11.xml" ContentType="application/vnd.openxmlformats-officedocument.presentationml.tags+xml"/>
  <Override PartName="/ppt/notesSlides/notesSlide13.xml" ContentType="application/vnd.openxmlformats-officedocument.presentationml.notesSlide+xml"/>
  <Override PartName="/ppt/tags/tag12.xml" ContentType="application/vnd.openxmlformats-officedocument.presentationml.tags+xml"/>
  <Override PartName="/ppt/notesSlides/notesSlide14.xml" ContentType="application/vnd.openxmlformats-officedocument.presentationml.notesSlide+xml"/>
  <Override PartName="/ppt/tags/tag13.xml" ContentType="application/vnd.openxmlformats-officedocument.presentationml.tags+xml"/>
  <Override PartName="/ppt/notesSlides/notesSlide15.xml" ContentType="application/vnd.openxmlformats-officedocument.presentationml.notesSlide+xml"/>
  <Override PartName="/ppt/tags/tag14.xml" ContentType="application/vnd.openxmlformats-officedocument.presentationml.tags+xml"/>
  <Override PartName="/ppt/notesSlides/notesSlide16.xml" ContentType="application/vnd.openxmlformats-officedocument.presentationml.notesSlide+xml"/>
  <Override PartName="/ppt/tags/tag15.xml" ContentType="application/vnd.openxmlformats-officedocument.presentationml.tags+xml"/>
  <Override PartName="/ppt/notesSlides/notesSlide17.xml" ContentType="application/vnd.openxmlformats-officedocument.presentationml.notesSlide+xml"/>
  <Override PartName="/ppt/tags/tag16.xml" ContentType="application/vnd.openxmlformats-officedocument.presentationml.tags+xml"/>
  <Override PartName="/ppt/notesSlides/notesSlide18.xml" ContentType="application/vnd.openxmlformats-officedocument.presentationml.notesSlide+xml"/>
  <Override PartName="/ppt/tags/tag17.xml" ContentType="application/vnd.openxmlformats-officedocument.presentationml.tags+xml"/>
  <Override PartName="/ppt/notesSlides/notesSlide19.xml" ContentType="application/vnd.openxmlformats-officedocument.presentationml.notesSlide+xml"/>
  <Override PartName="/ppt/tags/tag18.xml" ContentType="application/vnd.openxmlformats-officedocument.presentationml.tags+xml"/>
  <Override PartName="/ppt/notesSlides/notesSlide20.xml" ContentType="application/vnd.openxmlformats-officedocument.presentationml.notesSlide+xml"/>
  <Override PartName="/ppt/tags/tag19.xml" ContentType="application/vnd.openxmlformats-officedocument.presentationml.tags+xml"/>
  <Override PartName="/ppt/notesSlides/notesSlide21.xml" ContentType="application/vnd.openxmlformats-officedocument.presentationml.notesSlide+xml"/>
  <Override PartName="/ppt/tags/tag20.xml" ContentType="application/vnd.openxmlformats-officedocument.presentationml.tags+xml"/>
  <Override PartName="/ppt/notesSlides/notesSlide22.xml" ContentType="application/vnd.openxmlformats-officedocument.presentationml.notesSlide+xml"/>
  <Override PartName="/ppt/tags/tag21.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22.xml" ContentType="application/vnd.openxmlformats-officedocument.presentationml.tags+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7"/>
  </p:notesMasterIdLst>
  <p:handoutMasterIdLst>
    <p:handoutMasterId r:id="rId28"/>
  </p:handoutMasterIdLst>
  <p:sldIdLst>
    <p:sldId id="256" r:id="rId2"/>
    <p:sldId id="456" r:id="rId3"/>
    <p:sldId id="589" r:id="rId4"/>
    <p:sldId id="568" r:id="rId5"/>
    <p:sldId id="570" r:id="rId6"/>
    <p:sldId id="572" r:id="rId7"/>
    <p:sldId id="573" r:id="rId8"/>
    <p:sldId id="569" r:id="rId9"/>
    <p:sldId id="575" r:id="rId10"/>
    <p:sldId id="576" r:id="rId11"/>
    <p:sldId id="577" r:id="rId12"/>
    <p:sldId id="578" r:id="rId13"/>
    <p:sldId id="579" r:id="rId14"/>
    <p:sldId id="580" r:id="rId15"/>
    <p:sldId id="581" r:id="rId16"/>
    <p:sldId id="582" r:id="rId17"/>
    <p:sldId id="584" r:id="rId18"/>
    <p:sldId id="583" r:id="rId19"/>
    <p:sldId id="585" r:id="rId20"/>
    <p:sldId id="586" r:id="rId21"/>
    <p:sldId id="590" r:id="rId22"/>
    <p:sldId id="587" r:id="rId23"/>
    <p:sldId id="588" r:id="rId24"/>
    <p:sldId id="396" r:id="rId25"/>
    <p:sldId id="567" r:id="rId26"/>
  </p:sldIdLst>
  <p:sldSz cx="12192000" cy="6858000"/>
  <p:notesSz cx="6797675" cy="9928225"/>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205"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CA1C9"/>
    <a:srgbClr val="EA4A54"/>
    <a:srgbClr val="53BCA9"/>
    <a:srgbClr val="E6E6E6"/>
    <a:srgbClr val="9ED4D6"/>
    <a:srgbClr val="FFFFFF"/>
    <a:srgbClr val="52BCA8"/>
    <a:srgbClr val="54BBAA"/>
    <a:srgbClr val="F2F2F2"/>
    <a:srgbClr val="B9B9B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浅色样式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373" autoAdjust="0"/>
    <p:restoredTop sz="78487" autoAdjust="0"/>
  </p:normalViewPr>
  <p:slideViewPr>
    <p:cSldViewPr showGuides="1">
      <p:cViewPr varScale="1">
        <p:scale>
          <a:sx n="90" d="100"/>
          <a:sy n="90" d="100"/>
        </p:scale>
        <p:origin x="2368" y="192"/>
      </p:cViewPr>
      <p:guideLst>
        <p:guide orient="horz" pos="2205"/>
        <p:guide pos="3840"/>
      </p:guideLst>
    </p:cSldViewPr>
  </p:slideViewPr>
  <p:outlineViewPr>
    <p:cViewPr>
      <p:scale>
        <a:sx n="33" d="100"/>
        <a:sy n="33" d="100"/>
      </p:scale>
      <p:origin x="0" y="-10684"/>
    </p:cViewPr>
  </p:outlineViewPr>
  <p:notesTextViewPr>
    <p:cViewPr>
      <p:scale>
        <a:sx n="3" d="2"/>
        <a:sy n="3" d="2"/>
      </p:scale>
      <p:origin x="0" y="0"/>
    </p:cViewPr>
  </p:notesTextViewPr>
  <p:notesViewPr>
    <p:cSldViewPr>
      <p:cViewPr varScale="1">
        <p:scale>
          <a:sx n="48" d="100"/>
          <a:sy n="48" d="100"/>
        </p:scale>
        <p:origin x="2764" y="3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1"/>
            <a:ext cx="2945659" cy="498135"/>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50443" y="1"/>
            <a:ext cx="2945659" cy="498135"/>
          </a:xfrm>
          <a:prstGeom prst="rect">
            <a:avLst/>
          </a:prstGeom>
        </p:spPr>
        <p:txBody>
          <a:bodyPr vert="horz" lIns="91440" tIns="45720" rIns="91440" bIns="45720" rtlCol="0"/>
          <a:lstStyle>
            <a:lvl1pPr algn="r">
              <a:defRPr sz="1200"/>
            </a:lvl1pPr>
          </a:lstStyle>
          <a:p>
            <a:fld id="{EEF8CAF1-A52E-4CE0-936F-2EF96831695C}" type="datetimeFigureOut">
              <a:rPr lang="zh-CN" altLang="en-US" smtClean="0"/>
              <a:t>2021/7/13</a:t>
            </a:fld>
            <a:endParaRPr lang="zh-CN" altLang="en-US"/>
          </a:p>
        </p:txBody>
      </p:sp>
      <p:sp>
        <p:nvSpPr>
          <p:cNvPr id="4" name="页脚占位符 3"/>
          <p:cNvSpPr>
            <a:spLocks noGrp="1"/>
          </p:cNvSpPr>
          <p:nvPr>
            <p:ph type="ftr" sz="quarter" idx="2"/>
          </p:nvPr>
        </p:nvSpPr>
        <p:spPr>
          <a:xfrm>
            <a:off x="0" y="9430091"/>
            <a:ext cx="2945659" cy="498134"/>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50443" y="9430091"/>
            <a:ext cx="2945659" cy="498134"/>
          </a:xfrm>
          <a:prstGeom prst="rect">
            <a:avLst/>
          </a:prstGeom>
        </p:spPr>
        <p:txBody>
          <a:bodyPr vert="horz" lIns="91440" tIns="45720" rIns="91440" bIns="45720" rtlCol="0" anchor="b"/>
          <a:lstStyle>
            <a:lvl1pPr algn="r">
              <a:defRPr sz="1200"/>
            </a:lvl1pPr>
          </a:lstStyle>
          <a:p>
            <a:fld id="{88194F4E-40F4-4C70-9A36-5D01B444D1DC}" type="slidenum">
              <a:rPr lang="zh-CN" altLang="en-US" smtClean="0"/>
              <a:t>‹#›</a:t>
            </a:fld>
            <a:endParaRPr lang="zh-CN" altLang="en-US"/>
          </a:p>
        </p:txBody>
      </p:sp>
    </p:spTree>
    <p:extLst>
      <p:ext uri="{BB962C8B-B14F-4D97-AF65-F5344CB8AC3E}">
        <p14:creationId xmlns:p14="http://schemas.microsoft.com/office/powerpoint/2010/main" val="18090283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45659" cy="496411"/>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50443" y="0"/>
            <a:ext cx="2945659" cy="496411"/>
          </a:xfrm>
          <a:prstGeom prst="rect">
            <a:avLst/>
          </a:prstGeom>
        </p:spPr>
        <p:txBody>
          <a:bodyPr vert="horz" lIns="91440" tIns="45720" rIns="91440" bIns="45720" rtlCol="0"/>
          <a:lstStyle>
            <a:lvl1pPr algn="r">
              <a:defRPr sz="1200"/>
            </a:lvl1pPr>
          </a:lstStyle>
          <a:p>
            <a:fld id="{A8E2E362-6A50-4047-B83D-450B0D5E65AB}" type="datetimeFigureOut">
              <a:rPr lang="zh-CN" altLang="en-US" smtClean="0"/>
              <a:t>2021/7/13</a:t>
            </a:fld>
            <a:endParaRPr lang="zh-CN" altLang="en-US"/>
          </a:p>
        </p:txBody>
      </p:sp>
      <p:sp>
        <p:nvSpPr>
          <p:cNvPr id="4" name="幻灯片图像占位符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79768" y="4715907"/>
            <a:ext cx="5438140" cy="4467701"/>
          </a:xfrm>
          <a:prstGeom prst="rect">
            <a:avLst/>
          </a:prstGeom>
        </p:spPr>
        <p:txBody>
          <a:bodyPr vert="horz" lIns="91440" tIns="45720" rIns="91440" bIns="45720" rtlCol="0"/>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6" name="页脚占位符 5"/>
          <p:cNvSpPr>
            <a:spLocks noGrp="1"/>
          </p:cNvSpPr>
          <p:nvPr>
            <p:ph type="ftr" sz="quarter" idx="4"/>
          </p:nvPr>
        </p:nvSpPr>
        <p:spPr>
          <a:xfrm>
            <a:off x="0" y="9430091"/>
            <a:ext cx="2945659" cy="496411"/>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50443" y="9430091"/>
            <a:ext cx="2945659" cy="496411"/>
          </a:xfrm>
          <a:prstGeom prst="rect">
            <a:avLst/>
          </a:prstGeom>
        </p:spPr>
        <p:txBody>
          <a:bodyPr vert="horz" lIns="91440" tIns="45720" rIns="91440" bIns="45720" rtlCol="0" anchor="b"/>
          <a:lstStyle>
            <a:lvl1pPr algn="r">
              <a:defRPr sz="1200"/>
            </a:lvl1pPr>
          </a:lstStyle>
          <a:p>
            <a:fld id="{2EB47890-5446-4662-AB75-3CEB6FA02C87}" type="slidenum">
              <a:rPr lang="zh-CN" altLang="en-US" smtClean="0"/>
              <a:t>‹#›</a:t>
            </a:fld>
            <a:endParaRPr lang="zh-CN" altLang="en-US"/>
          </a:p>
        </p:txBody>
      </p:sp>
    </p:spTree>
    <p:extLst>
      <p:ext uri="{BB962C8B-B14F-4D97-AF65-F5344CB8AC3E}">
        <p14:creationId xmlns:p14="http://schemas.microsoft.com/office/powerpoint/2010/main" val="3591656364"/>
      </p:ext>
    </p:extLst>
  </p:cSld>
  <p:clrMap bg1="lt1" tx1="dk1" bg2="lt2" tx2="dk2" accent1="accent1" accent2="accent2" accent3="accent3" accent4="accent4" accent5="accent5" accent6="accent6" hlink="hlink" folHlink="folHlink"/>
  <p:notesStyle>
    <a:lvl1pPr marL="0" algn="l" defTabSz="914400" rtl="0" eaLnBrk="1" latinLnBrk="0" hangingPunct="1">
      <a:defRPr sz="1600" kern="1200">
        <a:solidFill>
          <a:schemeClr val="tx1"/>
        </a:solidFill>
        <a:latin typeface="+mn-lt"/>
        <a:ea typeface="+mn-ea"/>
        <a:cs typeface="+mn-cs"/>
      </a:defRPr>
    </a:lvl1pPr>
    <a:lvl2pPr marL="457200" algn="l" defTabSz="914400" rtl="0" eaLnBrk="1" latinLnBrk="0" hangingPunct="1">
      <a:defRPr sz="1600" kern="1200">
        <a:solidFill>
          <a:schemeClr val="tx1"/>
        </a:solidFill>
        <a:latin typeface="+mn-lt"/>
        <a:ea typeface="+mn-ea"/>
        <a:cs typeface="+mn-cs"/>
      </a:defRPr>
    </a:lvl2pPr>
    <a:lvl3pPr marL="914400" algn="l" defTabSz="914400" rtl="0" eaLnBrk="1" latinLnBrk="0" hangingPunct="1">
      <a:defRPr sz="1600" kern="1200">
        <a:solidFill>
          <a:schemeClr val="tx1"/>
        </a:solidFill>
        <a:latin typeface="+mn-lt"/>
        <a:ea typeface="+mn-ea"/>
        <a:cs typeface="+mn-cs"/>
      </a:defRPr>
    </a:lvl3pPr>
    <a:lvl4pPr marL="1371600" algn="l" defTabSz="914400" rtl="0" eaLnBrk="1" latinLnBrk="0" hangingPunct="1">
      <a:defRPr sz="1600" kern="1200">
        <a:solidFill>
          <a:schemeClr val="tx1"/>
        </a:solidFill>
        <a:latin typeface="+mn-lt"/>
        <a:ea typeface="+mn-ea"/>
        <a:cs typeface="+mn-cs"/>
      </a:defRPr>
    </a:lvl4pPr>
    <a:lvl5pPr marL="1828800" algn="l" defTabSz="914400" rtl="0" eaLnBrk="1" latinLnBrk="0" hangingPunct="1">
      <a:defRPr sz="16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90488" y="744538"/>
            <a:ext cx="6616700" cy="3722687"/>
          </a:xfrm>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800" kern="1200" dirty="0">
                <a:solidFill>
                  <a:schemeClr val="tx1"/>
                </a:solidFill>
                <a:effectLst/>
                <a:latin typeface="+mn-lt"/>
                <a:ea typeface="+mn-ea"/>
                <a:cs typeface="+mn-cs"/>
              </a:rPr>
              <a:t>[START] Hello everyone, I’m Jingao from Tsinghua university.</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800" kern="1200" dirty="0">
                <a:solidFill>
                  <a:schemeClr val="tx1"/>
                </a:solidFill>
                <a:effectLst/>
                <a:latin typeface="+mn-lt"/>
                <a:ea typeface="+mn-ea"/>
                <a:cs typeface="+mn-cs"/>
              </a:rPr>
              <a:t>Today, I’ll talk about our recent work, “</a:t>
            </a:r>
            <a:r>
              <a:rPr lang="en-US" altLang="zh-CN" sz="1800" kern="1200" dirty="0" err="1">
                <a:solidFill>
                  <a:schemeClr val="tx1"/>
                </a:solidFill>
                <a:effectLst/>
                <a:latin typeface="+mn-lt"/>
                <a:ea typeface="+mn-ea"/>
                <a:cs typeface="+mn-cs"/>
              </a:rPr>
              <a:t>FollowUpAR</a:t>
            </a:r>
            <a:r>
              <a:rPr lang="en-US" altLang="zh-CN" sz="1800" kern="1200" dirty="0">
                <a:solidFill>
                  <a:schemeClr val="tx1"/>
                </a:solidFill>
                <a:effectLst/>
                <a:latin typeface="+mn-lt"/>
                <a:ea typeface="+mn-ea"/>
                <a:cs typeface="+mn-cs"/>
              </a:rPr>
              <a:t>: Enabling Follow –up effects in mobile AR applications”</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800" dirty="0"/>
              <a:t>This work is working with my collaborator </a:t>
            </a:r>
            <a:r>
              <a:rPr lang="en-US" altLang="zh-CN" sz="1800" dirty="0" err="1"/>
              <a:t>Guoxuan</a:t>
            </a:r>
            <a:r>
              <a:rPr lang="en-US" altLang="zh-CN" sz="1800" dirty="0"/>
              <a:t>, </a:t>
            </a:r>
            <a:r>
              <a:rPr lang="en-US" altLang="zh-CN" sz="1800" dirty="0" err="1"/>
              <a:t>Danyang</a:t>
            </a:r>
            <a:r>
              <a:rPr lang="en-US" altLang="zh-CN" sz="1800" dirty="0"/>
              <a:t>, Qian and under supervision of prof. Zheng Yang</a:t>
            </a:r>
            <a:endParaRPr lang="zh-CN" altLang="en-US" sz="1800" dirty="0"/>
          </a:p>
        </p:txBody>
      </p:sp>
      <p:sp>
        <p:nvSpPr>
          <p:cNvPr id="4" name="灯片编号占位符 3"/>
          <p:cNvSpPr>
            <a:spLocks noGrp="1"/>
          </p:cNvSpPr>
          <p:nvPr>
            <p:ph type="sldNum" sz="quarter" idx="10"/>
          </p:nvPr>
        </p:nvSpPr>
        <p:spPr/>
        <p:txBody>
          <a:bodyPr/>
          <a:lstStyle/>
          <a:p>
            <a:fld id="{2EB47890-5446-4662-AB75-3CEB6FA02C87}" type="slidenum">
              <a:rPr lang="zh-CN" altLang="en-US" smtClean="0"/>
              <a:t>1</a:t>
            </a:fld>
            <a:endParaRPr lang="zh-CN" altLang="en-US"/>
          </a:p>
        </p:txBody>
      </p:sp>
    </p:spTree>
    <p:extLst>
      <p:ext uri="{BB962C8B-B14F-4D97-AF65-F5344CB8AC3E}">
        <p14:creationId xmlns:p14="http://schemas.microsoft.com/office/powerpoint/2010/main" val="28651683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600" kern="1200" dirty="0">
                <a:solidFill>
                  <a:schemeClr val="tx1"/>
                </a:solidFill>
                <a:effectLst/>
                <a:latin typeface="+mn-lt"/>
                <a:ea typeface="+mn-ea"/>
                <a:cs typeface="+mn-cs"/>
              </a:rPr>
              <a:t>[START] So how </a:t>
            </a:r>
            <a:r>
              <a:rPr lang="en-US" altLang="zh-CN" sz="1600" kern="1200" dirty="0" err="1">
                <a:solidFill>
                  <a:schemeClr val="tx1"/>
                </a:solidFill>
                <a:effectLst/>
                <a:latin typeface="+mn-lt"/>
                <a:ea typeface="+mn-ea"/>
                <a:cs typeface="+mn-cs"/>
              </a:rPr>
              <a:t>FollowUpAR</a:t>
            </a:r>
            <a:r>
              <a:rPr lang="en-US" altLang="zh-CN" sz="1600" kern="1200" dirty="0">
                <a:solidFill>
                  <a:schemeClr val="tx1"/>
                </a:solidFill>
                <a:effectLst/>
                <a:latin typeface="+mn-lt"/>
                <a:ea typeface="+mn-ea"/>
                <a:cs typeface="+mn-cs"/>
              </a:rPr>
              <a:t> can provide such an excellent AR experience?</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a:t>We find that today’s commercial smartphones are equipped with</a:t>
            </a:r>
            <a:r>
              <a:rPr lang="zh-CN" altLang="en-US" dirty="0"/>
              <a:t> </a:t>
            </a:r>
            <a:r>
              <a:rPr lang="en-US" altLang="zh-CN" dirty="0"/>
              <a:t>sensors capable of generating sparse point clouds.</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a:t>[CLICK]</a:t>
            </a:r>
            <a:r>
              <a:rPr lang="zh-CN" altLang="en-US" dirty="0"/>
              <a:t> </a:t>
            </a:r>
            <a:r>
              <a:rPr lang="en-US" altLang="zh-CN" dirty="0"/>
              <a:t>For example, Google Pixel 4 is equipped with millimeter-wave radar for gesture recognition.</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a:t>[CLICK]</a:t>
            </a:r>
            <a:r>
              <a:rPr lang="zh-CN" altLang="en-US" dirty="0"/>
              <a:t> </a:t>
            </a:r>
            <a:r>
              <a:rPr lang="en-US" altLang="zh-CN" dirty="0"/>
              <a:t>iPhone is also gradually equipped with Laser Radar for enhancing AR experience.</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dirty="0"/>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a:t>[CLICK] So, our key insight is “Can we leverage these relative sparse sensing measurements and fuse them with camera-based visual techniques to track object’s pose”?</a:t>
            </a:r>
            <a:endParaRPr lang="zh-CN" altLang="en-US" dirty="0"/>
          </a:p>
        </p:txBody>
      </p:sp>
      <p:sp>
        <p:nvSpPr>
          <p:cNvPr id="4" name="灯片编号占位符 3"/>
          <p:cNvSpPr>
            <a:spLocks noGrp="1"/>
          </p:cNvSpPr>
          <p:nvPr>
            <p:ph type="sldNum" sz="quarter" idx="10"/>
          </p:nvPr>
        </p:nvSpPr>
        <p:spPr/>
        <p:txBody>
          <a:bodyPr/>
          <a:lstStyle/>
          <a:p>
            <a:fld id="{2EB47890-5446-4662-AB75-3CEB6FA02C87}" type="slidenum">
              <a:rPr lang="zh-CN" altLang="en-US" smtClean="0"/>
              <a:t>10</a:t>
            </a:fld>
            <a:endParaRPr lang="zh-CN" altLang="en-US"/>
          </a:p>
        </p:txBody>
      </p:sp>
    </p:spTree>
    <p:extLst>
      <p:ext uri="{BB962C8B-B14F-4D97-AF65-F5344CB8AC3E}">
        <p14:creationId xmlns:p14="http://schemas.microsoft.com/office/powerpoint/2010/main" val="27471994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600" kern="1200" dirty="0">
                <a:solidFill>
                  <a:schemeClr val="tx1"/>
                </a:solidFill>
                <a:effectLst/>
                <a:latin typeface="+mn-lt"/>
                <a:ea typeface="+mn-ea"/>
                <a:cs typeface="+mn-cs"/>
              </a:rPr>
              <a:t>[START] Let’s think about the rationale behind the effective fusion.</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600" kern="1200" dirty="0">
                <a:solidFill>
                  <a:schemeClr val="tx1"/>
                </a:solidFill>
                <a:effectLst/>
                <a:latin typeface="+mn-lt"/>
                <a:ea typeface="+mn-ea"/>
                <a:cs typeface="+mn-cs"/>
              </a:rPr>
              <a:t>[CLICK]</a:t>
            </a:r>
            <a:r>
              <a:rPr lang="zh-CN" altLang="en-US" sz="1600" kern="1200" dirty="0">
                <a:solidFill>
                  <a:schemeClr val="tx1"/>
                </a:solidFill>
                <a:effectLst/>
                <a:latin typeface="+mn-lt"/>
                <a:ea typeface="+mn-ea"/>
                <a:cs typeface="+mn-cs"/>
              </a:rPr>
              <a:t> </a:t>
            </a:r>
            <a:r>
              <a:rPr lang="en-US" altLang="zh-CN" sz="1600" kern="1200" dirty="0">
                <a:solidFill>
                  <a:schemeClr val="tx1"/>
                </a:solidFill>
                <a:effectLst/>
                <a:latin typeface="+mn-lt"/>
                <a:ea typeface="+mn-ea"/>
                <a:cs typeface="+mn-cs"/>
              </a:rPr>
              <a:t>the 6-DoF pose can be decoupled as normal translation, tangential translation, rotation, and scale.</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600" kern="1200" dirty="0">
                <a:solidFill>
                  <a:schemeClr val="tx1"/>
                </a:solidFill>
                <a:effectLst/>
                <a:latin typeface="+mn-lt"/>
                <a:ea typeface="+mn-ea"/>
                <a:cs typeface="+mn-cs"/>
              </a:rPr>
              <a:t>Among these four tasks, the camera and radar have their individual advantages.</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600" kern="1200" dirty="0">
                <a:solidFill>
                  <a:schemeClr val="tx1"/>
                </a:solidFill>
                <a:effectLst/>
                <a:latin typeface="+mn-lt"/>
                <a:ea typeface="+mn-ea"/>
                <a:cs typeface="+mn-cs"/>
              </a:rPr>
              <a:t>[CLICK]</a:t>
            </a:r>
            <a:r>
              <a:rPr lang="zh-CN" altLang="en-US" sz="1600" kern="1200" dirty="0">
                <a:solidFill>
                  <a:schemeClr val="tx1"/>
                </a:solidFill>
                <a:effectLst/>
                <a:latin typeface="+mn-lt"/>
                <a:ea typeface="+mn-ea"/>
                <a:cs typeface="+mn-cs"/>
              </a:rPr>
              <a:t> </a:t>
            </a:r>
            <a:r>
              <a:rPr lang="en-US" altLang="zh-CN" sz="1600" kern="1200" dirty="0">
                <a:solidFill>
                  <a:schemeClr val="tx1"/>
                </a:solidFill>
                <a:effectLst/>
                <a:latin typeface="+mn-lt"/>
                <a:ea typeface="+mn-ea"/>
                <a:cs typeface="+mn-cs"/>
              </a:rPr>
              <a:t>For example, it’s difficult for a monocular camera to measure depth, but the depth can be easily acquired by a ranging radar.</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600" kern="1200" dirty="0">
                <a:solidFill>
                  <a:schemeClr val="tx1"/>
                </a:solidFill>
                <a:effectLst/>
                <a:latin typeface="+mn-lt"/>
                <a:ea typeface="+mn-ea"/>
                <a:cs typeface="+mn-cs"/>
              </a:rPr>
              <a:t>[CLICK]</a:t>
            </a:r>
            <a:r>
              <a:rPr lang="zh-CN" altLang="en-US" sz="1600" kern="1200" dirty="0">
                <a:solidFill>
                  <a:schemeClr val="tx1"/>
                </a:solidFill>
                <a:effectLst/>
                <a:latin typeface="+mn-lt"/>
                <a:ea typeface="+mn-ea"/>
                <a:cs typeface="+mn-cs"/>
              </a:rPr>
              <a:t> </a:t>
            </a:r>
            <a:r>
              <a:rPr lang="en-US" altLang="zh-CN" sz="1600" kern="1200" dirty="0">
                <a:solidFill>
                  <a:schemeClr val="tx1"/>
                </a:solidFill>
                <a:effectLst/>
                <a:latin typeface="+mn-lt"/>
                <a:ea typeface="+mn-ea"/>
                <a:cs typeface="+mn-cs"/>
              </a:rPr>
              <a:t>In contrast, as for the tangential direction, vision based solutions will accurately track objects by pixel or feature points matching. </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600" kern="1200" dirty="0">
                <a:solidFill>
                  <a:schemeClr val="tx1"/>
                </a:solidFill>
                <a:effectLst/>
                <a:latin typeface="+mn-lt"/>
                <a:ea typeface="+mn-ea"/>
                <a:cs typeface="+mn-cs"/>
              </a:rPr>
              <a:t>[CLICK]</a:t>
            </a:r>
            <a:r>
              <a:rPr lang="zh-CN" altLang="en-US" sz="1600" kern="1200" dirty="0">
                <a:solidFill>
                  <a:schemeClr val="tx1"/>
                </a:solidFill>
                <a:effectLst/>
                <a:latin typeface="+mn-lt"/>
                <a:ea typeface="+mn-ea"/>
                <a:cs typeface="+mn-cs"/>
              </a:rPr>
              <a:t> </a:t>
            </a:r>
            <a:r>
              <a:rPr lang="en-US" altLang="zh-CN" sz="1600" kern="1200" dirty="0">
                <a:solidFill>
                  <a:schemeClr val="tx1"/>
                </a:solidFill>
                <a:effectLst/>
                <a:latin typeface="+mn-lt"/>
                <a:ea typeface="+mn-ea"/>
                <a:cs typeface="+mn-cs"/>
              </a:rPr>
              <a:t>Further,</a:t>
            </a:r>
            <a:r>
              <a:rPr lang="zh-CN" altLang="en-US" sz="1600" kern="1200" dirty="0">
                <a:solidFill>
                  <a:schemeClr val="tx1"/>
                </a:solidFill>
                <a:effectLst/>
                <a:latin typeface="+mn-lt"/>
                <a:ea typeface="+mn-ea"/>
                <a:cs typeface="+mn-cs"/>
              </a:rPr>
              <a:t> </a:t>
            </a:r>
            <a:r>
              <a:rPr lang="en-US" altLang="zh-CN" sz="1600" kern="1200" dirty="0">
                <a:solidFill>
                  <a:schemeClr val="tx1"/>
                </a:solidFill>
                <a:effectLst/>
                <a:latin typeface="+mn-lt"/>
                <a:ea typeface="+mn-ea"/>
                <a:cs typeface="+mn-cs"/>
              </a:rPr>
              <a:t>Vision-based can track the object’s rotation.</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600" kern="1200" dirty="0">
                <a:solidFill>
                  <a:schemeClr val="tx1"/>
                </a:solidFill>
                <a:effectLst/>
                <a:latin typeface="+mn-lt"/>
                <a:ea typeface="+mn-ea"/>
                <a:cs typeface="+mn-cs"/>
              </a:rPr>
              <a:t>However, radar-based solutions sometimes merely treat the whole object as a reflector, hence it is hard for them to calculate the object’s rotation.</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600" kern="1200" dirty="0">
                <a:solidFill>
                  <a:schemeClr val="tx1"/>
                </a:solidFill>
                <a:effectLst/>
                <a:latin typeface="+mn-lt"/>
                <a:ea typeface="+mn-ea"/>
                <a:cs typeface="+mn-cs"/>
              </a:rPr>
              <a:t>[CLICK]</a:t>
            </a:r>
            <a:r>
              <a:rPr lang="zh-CN" altLang="en-US" sz="1600" kern="1200" dirty="0">
                <a:solidFill>
                  <a:schemeClr val="tx1"/>
                </a:solidFill>
                <a:effectLst/>
                <a:latin typeface="+mn-lt"/>
                <a:ea typeface="+mn-ea"/>
                <a:cs typeface="+mn-cs"/>
              </a:rPr>
              <a:t> </a:t>
            </a:r>
            <a:r>
              <a:rPr lang="en-US" altLang="zh-CN" sz="1600" kern="1200" dirty="0">
                <a:solidFill>
                  <a:schemeClr val="tx1"/>
                </a:solidFill>
                <a:effectLst/>
                <a:latin typeface="+mn-lt"/>
                <a:ea typeface="+mn-ea"/>
                <a:cs typeface="+mn-cs"/>
              </a:rPr>
              <a:t>But compared with radar, vision-based solutions cannot acquire the absolute scale of the object’s motion. For instance, they do not know how much distance a pixel change in an image represents in the real world.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All in all, we can find that </a:t>
            </a:r>
            <a:r>
              <a:rPr lang="en-US" altLang="zh-CN" sz="1600" kern="1200" dirty="0">
                <a:solidFill>
                  <a:schemeClr val="tx1"/>
                </a:solidFill>
                <a:effectLst/>
                <a:latin typeface="+mn-lt"/>
                <a:ea typeface="+mn-ea"/>
                <a:cs typeface="+mn-cs"/>
              </a:rPr>
              <a:t>the camera and radar have their individual but complementary advantages.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600" kern="1200" dirty="0">
                <a:solidFill>
                  <a:schemeClr val="tx1"/>
                </a:solidFill>
                <a:effectLst/>
                <a:latin typeface="+mn-lt"/>
                <a:ea typeface="+mn-ea"/>
                <a:cs typeface="+mn-cs"/>
              </a:rPr>
              <a:t>[CLICK]</a:t>
            </a:r>
            <a:r>
              <a:rPr lang="zh-CN" altLang="en-US" sz="1600" kern="1200" dirty="0">
                <a:solidFill>
                  <a:schemeClr val="tx1"/>
                </a:solidFill>
                <a:effectLst/>
                <a:latin typeface="+mn-lt"/>
                <a:ea typeface="+mn-ea"/>
                <a:cs typeface="+mn-cs"/>
              </a:rPr>
              <a:t> </a:t>
            </a:r>
            <a:r>
              <a:rPr lang="en-US" altLang="zh-CN" sz="1600" kern="1200" dirty="0">
                <a:solidFill>
                  <a:schemeClr val="tx1"/>
                </a:solidFill>
                <a:effectLst/>
                <a:latin typeface="+mn-lt"/>
                <a:ea typeface="+mn-ea"/>
                <a:cs typeface="+mn-cs"/>
              </a:rPr>
              <a:t>So our vision is that fusion would overcome the weakness of each sensor and</a:t>
            </a:r>
            <a:r>
              <a:rPr lang="zh-CN" altLang="en-US" sz="1600" kern="1200" dirty="0">
                <a:solidFill>
                  <a:schemeClr val="tx1"/>
                </a:solidFill>
                <a:effectLst/>
                <a:latin typeface="+mn-lt"/>
                <a:ea typeface="+mn-ea"/>
                <a:cs typeface="+mn-cs"/>
              </a:rPr>
              <a:t> </a:t>
            </a:r>
            <a:r>
              <a:rPr lang="en-US" altLang="zh-CN" sz="1600" kern="1200" dirty="0">
                <a:solidFill>
                  <a:schemeClr val="tx1"/>
                </a:solidFill>
                <a:effectLst/>
                <a:latin typeface="+mn-lt"/>
                <a:ea typeface="+mn-ea"/>
                <a:cs typeface="+mn-cs"/>
              </a:rPr>
              <a:t>accurately track the object’s pose</a:t>
            </a:r>
          </a:p>
          <a:p>
            <a:pPr marL="0" marR="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10"/>
          </p:nvPr>
        </p:nvSpPr>
        <p:spPr/>
        <p:txBody>
          <a:bodyPr/>
          <a:lstStyle/>
          <a:p>
            <a:fld id="{2EB47890-5446-4662-AB75-3CEB6FA02C87}" type="slidenum">
              <a:rPr lang="zh-CN" altLang="en-US" smtClean="0"/>
              <a:t>11</a:t>
            </a:fld>
            <a:endParaRPr lang="zh-CN" altLang="en-US"/>
          </a:p>
        </p:txBody>
      </p:sp>
    </p:spTree>
    <p:extLst>
      <p:ext uri="{BB962C8B-B14F-4D97-AF65-F5344CB8AC3E}">
        <p14:creationId xmlns:p14="http://schemas.microsoft.com/office/powerpoint/2010/main" val="28868420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600" kern="1200" dirty="0">
                <a:solidFill>
                  <a:schemeClr val="tx1"/>
                </a:solidFill>
                <a:effectLst/>
                <a:latin typeface="+mn-lt"/>
                <a:ea typeface="+mn-ea"/>
                <a:cs typeface="+mn-cs"/>
              </a:rPr>
              <a:t>[START] Based on our key insight and vision, we design </a:t>
            </a:r>
            <a:r>
              <a:rPr lang="en-US" altLang="zh-CN" sz="1600" kern="1200" dirty="0" err="1">
                <a:solidFill>
                  <a:schemeClr val="tx1"/>
                </a:solidFill>
                <a:effectLst/>
                <a:latin typeface="+mn-lt"/>
                <a:ea typeface="+mn-ea"/>
                <a:cs typeface="+mn-cs"/>
              </a:rPr>
              <a:t>FollowUpAR</a:t>
            </a:r>
            <a:r>
              <a:rPr lang="en-US" altLang="zh-CN" sz="1600" kern="1200" dirty="0">
                <a:solidFill>
                  <a:schemeClr val="tx1"/>
                </a:solidFill>
                <a:effectLst/>
                <a:latin typeface="+mn-lt"/>
                <a:ea typeface="+mn-ea"/>
                <a:cs typeface="+mn-cs"/>
              </a:rPr>
              <a:t>.</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600" kern="1200" dirty="0">
                <a:solidFill>
                  <a:schemeClr val="tx1"/>
                </a:solidFill>
                <a:effectLst/>
                <a:latin typeface="+mn-lt"/>
                <a:ea typeface="+mn-ea"/>
                <a:cs typeface="+mn-cs"/>
              </a:rPr>
              <a:t>From a top-view, </a:t>
            </a:r>
            <a:r>
              <a:rPr lang="en-US" altLang="zh-CN" sz="1600" kern="1200" dirty="0" err="1">
                <a:solidFill>
                  <a:schemeClr val="tx1"/>
                </a:solidFill>
                <a:effectLst/>
                <a:latin typeface="+mn-lt"/>
                <a:ea typeface="+mn-ea"/>
                <a:cs typeface="+mn-cs"/>
              </a:rPr>
              <a:t>FollowUpAR</a:t>
            </a:r>
            <a:r>
              <a:rPr lang="en-US" altLang="zh-CN" sz="1600" kern="1200" dirty="0">
                <a:solidFill>
                  <a:schemeClr val="tx1"/>
                </a:solidFill>
                <a:effectLst/>
                <a:latin typeface="+mn-lt"/>
                <a:ea typeface="+mn-ea"/>
                <a:cs typeface="+mn-cs"/>
              </a:rPr>
              <a:t> provides </a:t>
            </a:r>
            <a:r>
              <a:rPr lang="en-US" altLang="zh-CN" sz="1600" kern="1200" dirty="0" err="1">
                <a:solidFill>
                  <a:schemeClr val="tx1"/>
                </a:solidFill>
                <a:effectLst/>
                <a:latin typeface="+mn-lt"/>
                <a:ea typeface="+mn-ea"/>
                <a:cs typeface="+mn-cs"/>
              </a:rPr>
              <a:t>ARCore</a:t>
            </a:r>
            <a:r>
              <a:rPr lang="en-US" altLang="zh-CN" sz="1600" kern="1200" dirty="0">
                <a:solidFill>
                  <a:schemeClr val="tx1"/>
                </a:solidFill>
                <a:effectLst/>
                <a:latin typeface="+mn-lt"/>
                <a:ea typeface="+mn-ea"/>
                <a:cs typeface="+mn-cs"/>
              </a:rPr>
              <a:t> with the Anchor Pose Tracking function to track object’s 6 </a:t>
            </a:r>
            <a:r>
              <a:rPr lang="en-US" altLang="zh-CN" sz="1600" kern="1200" dirty="0" err="1">
                <a:solidFill>
                  <a:schemeClr val="tx1"/>
                </a:solidFill>
                <a:effectLst/>
                <a:latin typeface="+mn-lt"/>
                <a:ea typeface="+mn-ea"/>
                <a:cs typeface="+mn-cs"/>
              </a:rPr>
              <a:t>Dof</a:t>
            </a:r>
            <a:r>
              <a:rPr lang="en-US" altLang="zh-CN" sz="1600" kern="1200" dirty="0">
                <a:solidFill>
                  <a:schemeClr val="tx1"/>
                </a:solidFill>
                <a:effectLst/>
                <a:latin typeface="+mn-lt"/>
                <a:ea typeface="+mn-ea"/>
                <a:cs typeface="+mn-cs"/>
              </a:rPr>
              <a:t> pose.</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600" kern="1200" dirty="0">
                <a:solidFill>
                  <a:schemeClr val="tx1"/>
                </a:solidFill>
                <a:effectLst/>
                <a:latin typeface="+mn-lt"/>
                <a:ea typeface="+mn-ea"/>
                <a:cs typeface="+mn-cs"/>
              </a:rPr>
              <a:t>[CLICK]</a:t>
            </a:r>
            <a:r>
              <a:rPr lang="zh-CN" altLang="en-US" sz="1600" kern="1200" dirty="0">
                <a:solidFill>
                  <a:schemeClr val="tx1"/>
                </a:solidFill>
                <a:effectLst/>
                <a:latin typeface="+mn-lt"/>
                <a:ea typeface="+mn-ea"/>
                <a:cs typeface="+mn-cs"/>
              </a:rPr>
              <a:t> </a:t>
            </a:r>
            <a:r>
              <a:rPr lang="en-US" altLang="zh-CN" sz="1600" kern="1200" dirty="0">
                <a:solidFill>
                  <a:schemeClr val="tx1"/>
                </a:solidFill>
                <a:effectLst/>
                <a:latin typeface="+mn-lt"/>
                <a:ea typeface="+mn-ea"/>
                <a:cs typeface="+mn-cs"/>
              </a:rPr>
              <a:t>Let’s step inside, </a:t>
            </a:r>
            <a:r>
              <a:rPr lang="en-US" altLang="zh-CN" sz="1600" kern="1200" dirty="0" err="1">
                <a:solidFill>
                  <a:schemeClr val="tx1"/>
                </a:solidFill>
                <a:effectLst/>
                <a:latin typeface="+mn-lt"/>
                <a:ea typeface="+mn-ea"/>
                <a:cs typeface="+mn-cs"/>
              </a:rPr>
              <a:t>FollowUpAR</a:t>
            </a:r>
            <a:r>
              <a:rPr lang="en-US" altLang="zh-CN" sz="1600" kern="1200" dirty="0">
                <a:solidFill>
                  <a:schemeClr val="tx1"/>
                </a:solidFill>
                <a:effectLst/>
                <a:latin typeface="+mn-lt"/>
                <a:ea typeface="+mn-ea"/>
                <a:cs typeface="+mn-cs"/>
              </a:rPr>
              <a:t> consists of three key components: </a:t>
            </a:r>
            <a:r>
              <a:rPr lang="en-US" altLang="zh-CN" sz="1600" kern="1200" dirty="0" err="1">
                <a:solidFill>
                  <a:schemeClr val="tx1"/>
                </a:solidFill>
                <a:effectLst/>
                <a:latin typeface="+mn-lt"/>
                <a:ea typeface="+mn-ea"/>
                <a:cs typeface="+mn-cs"/>
              </a:rPr>
              <a:t>mmWave</a:t>
            </a:r>
            <a:r>
              <a:rPr lang="en-US" altLang="zh-CN" sz="1600" kern="1200" dirty="0">
                <a:solidFill>
                  <a:schemeClr val="tx1"/>
                </a:solidFill>
                <a:effectLst/>
                <a:latin typeface="+mn-lt"/>
                <a:ea typeface="+mn-ea"/>
                <a:cs typeface="+mn-cs"/>
              </a:rPr>
              <a:t> Radar tracking model, camera tracking model and fusion framework.</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600" kern="1200" dirty="0">
                <a:solidFill>
                  <a:schemeClr val="tx1"/>
                </a:solidFill>
                <a:effectLst/>
                <a:latin typeface="+mn-lt"/>
                <a:ea typeface="+mn-ea"/>
                <a:cs typeface="+mn-cs"/>
              </a:rPr>
              <a:t>Although the system architecture seems clear and simple, realize the design is non-trivial</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600" kern="1200" dirty="0">
                <a:solidFill>
                  <a:schemeClr val="tx1"/>
                </a:solidFill>
                <a:effectLst/>
                <a:latin typeface="+mn-lt"/>
                <a:ea typeface="+mn-ea"/>
                <a:cs typeface="+mn-cs"/>
              </a:rPr>
              <a:t>Two major challenges we need to address.</a:t>
            </a:r>
            <a:endParaRPr lang="zh-CN" altLang="en-US" dirty="0"/>
          </a:p>
        </p:txBody>
      </p:sp>
      <p:sp>
        <p:nvSpPr>
          <p:cNvPr id="4" name="灯片编号占位符 3"/>
          <p:cNvSpPr>
            <a:spLocks noGrp="1"/>
          </p:cNvSpPr>
          <p:nvPr>
            <p:ph type="sldNum" sz="quarter" idx="10"/>
          </p:nvPr>
        </p:nvSpPr>
        <p:spPr/>
        <p:txBody>
          <a:bodyPr/>
          <a:lstStyle/>
          <a:p>
            <a:fld id="{2EB47890-5446-4662-AB75-3CEB6FA02C87}" type="slidenum">
              <a:rPr lang="zh-CN" altLang="en-US" smtClean="0"/>
              <a:t>12</a:t>
            </a:fld>
            <a:endParaRPr lang="zh-CN" altLang="en-US"/>
          </a:p>
        </p:txBody>
      </p:sp>
    </p:spTree>
    <p:extLst>
      <p:ext uri="{BB962C8B-B14F-4D97-AF65-F5344CB8AC3E}">
        <p14:creationId xmlns:p14="http://schemas.microsoft.com/office/powerpoint/2010/main" val="6652237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600" kern="1200" dirty="0">
                <a:solidFill>
                  <a:schemeClr val="tx1"/>
                </a:solidFill>
                <a:effectLst/>
                <a:latin typeface="+mn-lt"/>
                <a:ea typeface="+mn-ea"/>
                <a:cs typeface="+mn-cs"/>
              </a:rPr>
              <a:t>[START] First, how to track the object’s pose, and</a:t>
            </a:r>
            <a:r>
              <a:rPr lang="zh-CN" altLang="en-US" sz="1600" kern="1200" dirty="0">
                <a:solidFill>
                  <a:schemeClr val="tx1"/>
                </a:solidFill>
                <a:effectLst/>
                <a:latin typeface="+mn-lt"/>
                <a:ea typeface="+mn-ea"/>
                <a:cs typeface="+mn-cs"/>
              </a:rPr>
              <a:t> </a:t>
            </a:r>
            <a:r>
              <a:rPr lang="en-US" altLang="zh-CN" sz="1600" kern="1200" dirty="0">
                <a:solidFill>
                  <a:schemeClr val="tx1"/>
                </a:solidFill>
                <a:effectLst/>
                <a:latin typeface="+mn-lt"/>
                <a:ea typeface="+mn-ea"/>
                <a:cs typeface="+mn-cs"/>
              </a:rPr>
              <a:t>more</a:t>
            </a:r>
            <a:r>
              <a:rPr lang="zh-CN" altLang="en-US" sz="1600" kern="1200" dirty="0">
                <a:solidFill>
                  <a:schemeClr val="tx1"/>
                </a:solidFill>
                <a:effectLst/>
                <a:latin typeface="+mn-lt"/>
                <a:ea typeface="+mn-ea"/>
                <a:cs typeface="+mn-cs"/>
              </a:rPr>
              <a:t> </a:t>
            </a:r>
            <a:r>
              <a:rPr lang="en-US" altLang="zh-CN" sz="1600" kern="1200" dirty="0">
                <a:solidFill>
                  <a:schemeClr val="tx1"/>
                </a:solidFill>
                <a:effectLst/>
                <a:latin typeface="+mn-lt"/>
                <a:ea typeface="+mn-ea"/>
                <a:cs typeface="+mn-cs"/>
              </a:rPr>
              <a:t>important, we also need to answer where the tracking result’s error come from and how to profile its distribution.</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600" kern="1200" dirty="0">
                <a:solidFill>
                  <a:schemeClr val="tx1"/>
                </a:solidFill>
                <a:effectLst/>
                <a:latin typeface="+mn-lt"/>
                <a:ea typeface="+mn-ea"/>
                <a:cs typeface="+mn-cs"/>
              </a:rPr>
              <a:t>The modeling of error distribution actually influences the precision bottleneck.</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600" kern="1200" dirty="0">
                <a:solidFill>
                  <a:schemeClr val="tx1"/>
                </a:solidFill>
                <a:effectLst/>
                <a:latin typeface="+mn-lt"/>
                <a:ea typeface="+mn-ea"/>
                <a:cs typeface="+mn-cs"/>
              </a:rPr>
              <a:t>[CLICK]</a:t>
            </a:r>
            <a:r>
              <a:rPr lang="zh-CN" altLang="en-US" sz="1600" kern="1200" dirty="0">
                <a:solidFill>
                  <a:schemeClr val="tx1"/>
                </a:solidFill>
                <a:effectLst/>
                <a:latin typeface="+mn-lt"/>
                <a:ea typeface="+mn-ea"/>
                <a:cs typeface="+mn-cs"/>
              </a:rPr>
              <a:t> </a:t>
            </a:r>
            <a:r>
              <a:rPr lang="en-US" altLang="zh-CN" sz="1600" kern="1200" dirty="0">
                <a:solidFill>
                  <a:schemeClr val="tx1"/>
                </a:solidFill>
                <a:effectLst/>
                <a:latin typeface="+mn-lt"/>
                <a:ea typeface="+mn-ea"/>
                <a:cs typeface="+mn-cs"/>
              </a:rPr>
              <a:t>And second, how to fuse these heterogeneous data? </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a:t>So in what following, let’s introduce how </a:t>
            </a:r>
            <a:r>
              <a:rPr lang="en-US" altLang="zh-CN" dirty="0" err="1"/>
              <a:t>FollowUpAR</a:t>
            </a:r>
            <a:r>
              <a:rPr lang="en-US" altLang="zh-CN" dirty="0"/>
              <a:t> overcome these two challenges and realize pose tracking of objects.</a:t>
            </a:r>
          </a:p>
          <a:p>
            <a:pPr marL="0" marR="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10"/>
          </p:nvPr>
        </p:nvSpPr>
        <p:spPr/>
        <p:txBody>
          <a:bodyPr/>
          <a:lstStyle/>
          <a:p>
            <a:fld id="{2EB47890-5446-4662-AB75-3CEB6FA02C87}" type="slidenum">
              <a:rPr lang="zh-CN" altLang="en-US" smtClean="0"/>
              <a:t>13</a:t>
            </a:fld>
            <a:endParaRPr lang="zh-CN" altLang="en-US"/>
          </a:p>
        </p:txBody>
      </p:sp>
    </p:spTree>
    <p:extLst>
      <p:ext uri="{BB962C8B-B14F-4D97-AF65-F5344CB8AC3E}">
        <p14:creationId xmlns:p14="http://schemas.microsoft.com/office/powerpoint/2010/main" val="32508627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600" kern="1200" dirty="0">
                <a:solidFill>
                  <a:schemeClr val="tx1"/>
                </a:solidFill>
                <a:effectLst/>
                <a:latin typeface="+mn-lt"/>
                <a:ea typeface="+mn-ea"/>
                <a:cs typeface="+mn-cs"/>
              </a:rPr>
              <a:t>[START] We first introduce how </a:t>
            </a:r>
            <a:r>
              <a:rPr lang="en-US" altLang="zh-CN" sz="1600" kern="1200" dirty="0" err="1">
                <a:solidFill>
                  <a:schemeClr val="tx1"/>
                </a:solidFill>
                <a:effectLst/>
                <a:latin typeface="+mn-lt"/>
                <a:ea typeface="+mn-ea"/>
                <a:cs typeface="+mn-cs"/>
              </a:rPr>
              <a:t>mmWave</a:t>
            </a:r>
            <a:r>
              <a:rPr lang="en-US" altLang="zh-CN" sz="1600" kern="1200" dirty="0">
                <a:solidFill>
                  <a:schemeClr val="tx1"/>
                </a:solidFill>
                <a:effectLst/>
                <a:latin typeface="+mn-lt"/>
                <a:ea typeface="+mn-ea"/>
                <a:cs typeface="+mn-cs"/>
              </a:rPr>
              <a:t> radar estimate object’s motion and how to profile its error distribution.</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600" kern="1200" dirty="0">
                <a:solidFill>
                  <a:schemeClr val="tx1"/>
                </a:solidFill>
                <a:effectLst/>
                <a:latin typeface="+mn-lt"/>
                <a:ea typeface="+mn-ea"/>
                <a:cs typeface="+mn-cs"/>
              </a:rPr>
              <a:t>[CLICK]</a:t>
            </a:r>
            <a:r>
              <a:rPr lang="zh-CN" altLang="en-US" sz="1600" kern="1200" dirty="0">
                <a:solidFill>
                  <a:schemeClr val="tx1"/>
                </a:solidFill>
                <a:effectLst/>
                <a:latin typeface="+mn-lt"/>
                <a:ea typeface="+mn-ea"/>
                <a:cs typeface="+mn-cs"/>
              </a:rPr>
              <a:t> </a:t>
            </a:r>
            <a:r>
              <a:rPr lang="en-US" altLang="zh-CN" sz="1600" kern="1200" dirty="0" err="1">
                <a:solidFill>
                  <a:schemeClr val="tx1"/>
                </a:solidFill>
                <a:effectLst/>
                <a:latin typeface="+mn-lt"/>
                <a:ea typeface="+mn-ea"/>
                <a:cs typeface="+mn-cs"/>
              </a:rPr>
              <a:t>FollowUpAR</a:t>
            </a:r>
            <a:r>
              <a:rPr lang="en-US" altLang="zh-CN" sz="1600" kern="1200" dirty="0">
                <a:solidFill>
                  <a:schemeClr val="tx1"/>
                </a:solidFill>
                <a:effectLst/>
                <a:latin typeface="+mn-lt"/>
                <a:ea typeface="+mn-ea"/>
                <a:cs typeface="+mn-cs"/>
              </a:rPr>
              <a:t> calculate the distance D as well as its direction vector n from radar to object using the </a:t>
            </a:r>
            <a:r>
              <a:rPr lang="en-US" altLang="zh-CN" sz="1600" kern="1200" dirty="0" err="1">
                <a:solidFill>
                  <a:schemeClr val="tx1"/>
                </a:solidFill>
                <a:effectLst/>
                <a:latin typeface="+mn-lt"/>
                <a:ea typeface="+mn-ea"/>
                <a:cs typeface="+mn-cs"/>
              </a:rPr>
              <a:t>mmWave</a:t>
            </a:r>
            <a:r>
              <a:rPr lang="en-US" altLang="zh-CN" sz="1600" kern="1200" dirty="0">
                <a:solidFill>
                  <a:schemeClr val="tx1"/>
                </a:solidFill>
                <a:effectLst/>
                <a:latin typeface="+mn-lt"/>
                <a:ea typeface="+mn-ea"/>
                <a:cs typeface="+mn-cs"/>
              </a:rPr>
              <a:t> FMCW signals </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600" kern="1200" dirty="0">
                <a:solidFill>
                  <a:schemeClr val="tx1"/>
                </a:solidFill>
                <a:effectLst/>
                <a:latin typeface="+mn-lt"/>
                <a:ea typeface="+mn-ea"/>
                <a:cs typeface="+mn-cs"/>
              </a:rPr>
              <a:t>[CLICK]</a:t>
            </a:r>
            <a:r>
              <a:rPr lang="zh-CN" altLang="en-US" sz="1600" kern="1200" dirty="0">
                <a:solidFill>
                  <a:schemeClr val="tx1"/>
                </a:solidFill>
                <a:effectLst/>
                <a:latin typeface="+mn-lt"/>
                <a:ea typeface="+mn-ea"/>
                <a:cs typeface="+mn-cs"/>
              </a:rPr>
              <a:t> </a:t>
            </a:r>
            <a:r>
              <a:rPr lang="en-US" altLang="zh-CN" sz="1600" kern="1200" dirty="0">
                <a:solidFill>
                  <a:schemeClr val="tx1"/>
                </a:solidFill>
                <a:effectLst/>
                <a:latin typeface="+mn-lt"/>
                <a:ea typeface="+mn-ea"/>
                <a:cs typeface="+mn-cs"/>
              </a:rPr>
              <a:t>Specifically, the D can be calculated by applying the range-FFT operation on the intermediate frequency signal (IF signal)</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600" kern="1200" dirty="0">
                <a:solidFill>
                  <a:schemeClr val="tx1"/>
                </a:solidFill>
                <a:effectLst/>
                <a:latin typeface="+mn-lt"/>
                <a:ea typeface="+mn-ea"/>
                <a:cs typeface="+mn-cs"/>
              </a:rPr>
              <a:t>[CLICK]</a:t>
            </a:r>
            <a:r>
              <a:rPr lang="zh-CN" altLang="en-US" sz="1600" kern="1200" dirty="0">
                <a:solidFill>
                  <a:schemeClr val="tx1"/>
                </a:solidFill>
                <a:effectLst/>
                <a:latin typeface="+mn-lt"/>
                <a:ea typeface="+mn-ea"/>
                <a:cs typeface="+mn-cs"/>
              </a:rPr>
              <a:t> </a:t>
            </a:r>
            <a:r>
              <a:rPr lang="en-US" altLang="zh-CN" sz="1600" kern="1200" dirty="0">
                <a:solidFill>
                  <a:schemeClr val="tx1"/>
                </a:solidFill>
                <a:effectLst/>
                <a:latin typeface="+mn-lt"/>
                <a:ea typeface="+mn-ea"/>
                <a:cs typeface="+mn-cs"/>
              </a:rPr>
              <a:t>And the direction vector n can be obtained by resolving multiple </a:t>
            </a:r>
            <a:r>
              <a:rPr lang="en-US" altLang="zh-CN" sz="1600" kern="1200" dirty="0" err="1">
                <a:solidFill>
                  <a:schemeClr val="tx1"/>
                </a:solidFill>
                <a:effectLst/>
                <a:latin typeface="+mn-lt"/>
                <a:ea typeface="+mn-ea"/>
                <a:cs typeface="+mn-cs"/>
              </a:rPr>
              <a:t>AoA</a:t>
            </a:r>
            <a:endParaRPr lang="en-US" altLang="zh-CN" sz="1600" kern="1200" dirty="0">
              <a:solidFill>
                <a:schemeClr val="tx1"/>
              </a:solidFill>
              <a:effectLst/>
              <a:latin typeface="+mn-lt"/>
              <a:ea typeface="+mn-ea"/>
              <a:cs typeface="+mn-cs"/>
            </a:endParaRPr>
          </a:p>
        </p:txBody>
      </p:sp>
      <p:sp>
        <p:nvSpPr>
          <p:cNvPr id="4" name="灯片编号占位符 3"/>
          <p:cNvSpPr>
            <a:spLocks noGrp="1"/>
          </p:cNvSpPr>
          <p:nvPr>
            <p:ph type="sldNum" sz="quarter" idx="10"/>
          </p:nvPr>
        </p:nvSpPr>
        <p:spPr/>
        <p:txBody>
          <a:bodyPr/>
          <a:lstStyle/>
          <a:p>
            <a:fld id="{2EB47890-5446-4662-AB75-3CEB6FA02C87}" type="slidenum">
              <a:rPr lang="zh-CN" altLang="en-US" smtClean="0"/>
              <a:t>14</a:t>
            </a:fld>
            <a:endParaRPr lang="zh-CN" altLang="en-US"/>
          </a:p>
        </p:txBody>
      </p:sp>
    </p:spTree>
    <p:extLst>
      <p:ext uri="{BB962C8B-B14F-4D97-AF65-F5344CB8AC3E}">
        <p14:creationId xmlns:p14="http://schemas.microsoft.com/office/powerpoint/2010/main" val="12568118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600" kern="1200" dirty="0">
                <a:solidFill>
                  <a:schemeClr val="tx1"/>
                </a:solidFill>
                <a:effectLst/>
                <a:latin typeface="+mn-lt"/>
                <a:ea typeface="+mn-ea"/>
                <a:cs typeface="+mn-cs"/>
              </a:rPr>
              <a:t>[START] Existing works generally assume the radar error follows a normal distribution.</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600" kern="1200" dirty="0">
                <a:solidFill>
                  <a:schemeClr val="tx1"/>
                </a:solidFill>
                <a:effectLst/>
                <a:latin typeface="+mn-lt"/>
                <a:ea typeface="+mn-ea"/>
                <a:cs typeface="+mn-cs"/>
              </a:rPr>
              <a:t>[CLICK]</a:t>
            </a:r>
            <a:r>
              <a:rPr lang="zh-CN" altLang="en-US" sz="1600" kern="1200" dirty="0">
                <a:solidFill>
                  <a:schemeClr val="tx1"/>
                </a:solidFill>
                <a:effectLst/>
                <a:latin typeface="+mn-lt"/>
                <a:ea typeface="+mn-ea"/>
                <a:cs typeface="+mn-cs"/>
              </a:rPr>
              <a:t> </a:t>
            </a:r>
            <a:r>
              <a:rPr lang="en-US" altLang="zh-CN" sz="1600" kern="1200" dirty="0">
                <a:solidFill>
                  <a:schemeClr val="tx1"/>
                </a:solidFill>
                <a:effectLst/>
                <a:latin typeface="+mn-lt"/>
                <a:ea typeface="+mn-ea"/>
                <a:cs typeface="+mn-cs"/>
              </a:rPr>
              <a:t>So is it the truth? If we don’t solve the problem, the following optimization or fusion framework will aim at wrong goals.</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600" kern="1200" dirty="0">
                <a:solidFill>
                  <a:schemeClr val="tx1"/>
                </a:solidFill>
                <a:effectLst/>
                <a:latin typeface="+mn-lt"/>
                <a:ea typeface="+mn-ea"/>
                <a:cs typeface="+mn-cs"/>
              </a:rPr>
              <a:t>[CLICK]</a:t>
            </a:r>
            <a:r>
              <a:rPr lang="zh-CN" altLang="en-US" sz="1600" kern="1200" dirty="0">
                <a:solidFill>
                  <a:schemeClr val="tx1"/>
                </a:solidFill>
                <a:effectLst/>
                <a:latin typeface="+mn-lt"/>
                <a:ea typeface="+mn-ea"/>
                <a:cs typeface="+mn-cs"/>
              </a:rPr>
              <a:t> </a:t>
            </a:r>
            <a:r>
              <a:rPr lang="en-US" altLang="zh-CN" sz="1600" kern="1200" dirty="0">
                <a:solidFill>
                  <a:schemeClr val="tx1"/>
                </a:solidFill>
                <a:effectLst/>
                <a:latin typeface="+mn-lt"/>
                <a:ea typeface="+mn-ea"/>
                <a:cs typeface="+mn-cs"/>
              </a:rPr>
              <a:t>Hence in </a:t>
            </a:r>
            <a:r>
              <a:rPr lang="en-US" altLang="zh-CN" sz="1600" kern="1200" dirty="0" err="1">
                <a:solidFill>
                  <a:schemeClr val="tx1"/>
                </a:solidFill>
                <a:effectLst/>
                <a:latin typeface="+mn-lt"/>
                <a:ea typeface="+mn-ea"/>
                <a:cs typeface="+mn-cs"/>
              </a:rPr>
              <a:t>FollowUpAR</a:t>
            </a:r>
            <a:r>
              <a:rPr lang="en-US" altLang="zh-CN" sz="1600" kern="1200" dirty="0">
                <a:solidFill>
                  <a:schemeClr val="tx1"/>
                </a:solidFill>
                <a:effectLst/>
                <a:latin typeface="+mn-lt"/>
                <a:ea typeface="+mn-ea"/>
                <a:cs typeface="+mn-cs"/>
              </a:rPr>
              <a:t>, w</a:t>
            </a:r>
            <a:r>
              <a:rPr lang="en-US" dirty="0"/>
              <a:t>e </a:t>
            </a:r>
            <a:r>
              <a:rPr lang="en-US" dirty="0" err="1"/>
              <a:t>analyse</a:t>
            </a:r>
            <a:r>
              <a:rPr lang="en-US" dirty="0"/>
              <a:t> the error distribution of the </a:t>
            </a:r>
            <a:r>
              <a:rPr lang="en-US" dirty="0" err="1"/>
              <a:t>mmWave</a:t>
            </a:r>
            <a:r>
              <a:rPr lang="en-US" dirty="0"/>
              <a:t> radar from a down-to-top perspective. </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a:t>[CLICK]</a:t>
            </a:r>
            <a:r>
              <a:rPr lang="zh-CN" altLang="en-US" dirty="0"/>
              <a:t> </a:t>
            </a:r>
            <a:r>
              <a:rPr lang="en-US" dirty="0"/>
              <a:t>And we propose the physical-level radar error distribution model.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The PRED model concerns three essential components of the errors: Thermal noise, signal additive white gaussian noise and frequency sampling error.</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For more details about the formulation derivation, please refer to our paper.</a:t>
            </a:r>
          </a:p>
          <a:p>
            <a:pPr marL="0" marR="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10"/>
          </p:nvPr>
        </p:nvSpPr>
        <p:spPr/>
        <p:txBody>
          <a:bodyPr/>
          <a:lstStyle/>
          <a:p>
            <a:fld id="{2EB47890-5446-4662-AB75-3CEB6FA02C87}" type="slidenum">
              <a:rPr lang="zh-CN" altLang="en-US" smtClean="0"/>
              <a:t>15</a:t>
            </a:fld>
            <a:endParaRPr lang="zh-CN" altLang="en-US"/>
          </a:p>
        </p:txBody>
      </p:sp>
    </p:spTree>
    <p:extLst>
      <p:ext uri="{BB962C8B-B14F-4D97-AF65-F5344CB8AC3E}">
        <p14:creationId xmlns:p14="http://schemas.microsoft.com/office/powerpoint/2010/main" val="835635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600" kern="1200" dirty="0">
                <a:solidFill>
                  <a:schemeClr val="tx1"/>
                </a:solidFill>
                <a:effectLst/>
                <a:latin typeface="+mn-lt"/>
                <a:ea typeface="+mn-ea"/>
                <a:cs typeface="+mn-cs"/>
              </a:rPr>
              <a:t>[START]As for the camera tracking model, we design a feature-point-matching based optimization framework, </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600" kern="1200" dirty="0">
                <a:solidFill>
                  <a:schemeClr val="tx1"/>
                </a:solidFill>
                <a:effectLst/>
                <a:latin typeface="+mn-lt"/>
                <a:ea typeface="+mn-ea"/>
                <a:cs typeface="+mn-cs"/>
              </a:rPr>
              <a:t>[CLICK</a:t>
            </a:r>
            <a:r>
              <a:rPr lang="zh-CN" altLang="en-US" sz="1600" kern="1200" dirty="0">
                <a:solidFill>
                  <a:schemeClr val="tx1"/>
                </a:solidFill>
                <a:effectLst/>
                <a:latin typeface="+mn-lt"/>
                <a:ea typeface="+mn-ea"/>
                <a:cs typeface="+mn-cs"/>
              </a:rPr>
              <a:t>*</a:t>
            </a:r>
            <a:r>
              <a:rPr lang="en-US" altLang="zh-CN" sz="1600" kern="1200" dirty="0">
                <a:solidFill>
                  <a:schemeClr val="tx1"/>
                </a:solidFill>
                <a:effectLst/>
                <a:latin typeface="+mn-lt"/>
                <a:ea typeface="+mn-ea"/>
                <a:cs typeface="+mn-cs"/>
              </a:rPr>
              <a:t>2]</a:t>
            </a:r>
            <a:r>
              <a:rPr lang="zh-CN" altLang="en-US" sz="1600" kern="1200" dirty="0">
                <a:solidFill>
                  <a:schemeClr val="tx1"/>
                </a:solidFill>
                <a:effectLst/>
                <a:latin typeface="+mn-lt"/>
                <a:ea typeface="+mn-ea"/>
                <a:cs typeface="+mn-cs"/>
              </a:rPr>
              <a:t> </a:t>
            </a:r>
            <a:r>
              <a:rPr lang="en-US" altLang="zh-CN" sz="1600" kern="1200" dirty="0">
                <a:solidFill>
                  <a:schemeClr val="tx1"/>
                </a:solidFill>
                <a:effectLst/>
                <a:latin typeface="+mn-lt"/>
                <a:ea typeface="+mn-ea"/>
                <a:cs typeface="+mn-cs"/>
              </a:rPr>
              <a:t>the illustration of the concept is shown in the figure.</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600" kern="1200" dirty="0">
                <a:solidFill>
                  <a:schemeClr val="tx1"/>
                </a:solidFill>
                <a:effectLst/>
                <a:latin typeface="+mn-lt"/>
                <a:ea typeface="+mn-ea"/>
                <a:cs typeface="+mn-cs"/>
              </a:rPr>
              <a:t>[CLICK]</a:t>
            </a:r>
            <a:r>
              <a:rPr lang="zh-CN" altLang="en-US" sz="1600" kern="1200" dirty="0">
                <a:solidFill>
                  <a:schemeClr val="tx1"/>
                </a:solidFill>
                <a:effectLst/>
                <a:latin typeface="+mn-lt"/>
                <a:ea typeface="+mn-ea"/>
                <a:cs typeface="+mn-cs"/>
              </a:rPr>
              <a:t> </a:t>
            </a:r>
            <a:r>
              <a:rPr lang="en-US" altLang="zh-CN" sz="1600" kern="1200" dirty="0">
                <a:solidFill>
                  <a:schemeClr val="tx1"/>
                </a:solidFill>
                <a:effectLst/>
                <a:latin typeface="+mn-lt"/>
                <a:ea typeface="+mn-ea"/>
                <a:cs typeface="+mn-cs"/>
              </a:rPr>
              <a:t>We also set the optimization goals of vision-based tracking as minimizing the re-projection errors.</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600" kern="1200" dirty="0">
                <a:solidFill>
                  <a:schemeClr val="tx1"/>
                </a:solidFill>
                <a:effectLst/>
                <a:latin typeface="+mn-lt"/>
                <a:ea typeface="+mn-ea"/>
                <a:cs typeface="+mn-cs"/>
              </a:rPr>
              <a:t>Similarly, in </a:t>
            </a:r>
            <a:r>
              <a:rPr lang="en-US" altLang="zh-CN" sz="1600" kern="1200" dirty="0" err="1">
                <a:solidFill>
                  <a:schemeClr val="tx1"/>
                </a:solidFill>
                <a:effectLst/>
                <a:latin typeface="+mn-lt"/>
                <a:ea typeface="+mn-ea"/>
                <a:cs typeface="+mn-cs"/>
              </a:rPr>
              <a:t>FollowUpAR</a:t>
            </a:r>
            <a:r>
              <a:rPr lang="en-US" altLang="zh-CN" sz="1600" kern="1200" dirty="0">
                <a:solidFill>
                  <a:schemeClr val="tx1"/>
                </a:solidFill>
                <a:effectLst/>
                <a:latin typeface="+mn-lt"/>
                <a:ea typeface="+mn-ea"/>
                <a:cs typeface="+mn-cs"/>
              </a:rPr>
              <a:t>, we also performs the least square optimization to minimize the error.</a:t>
            </a:r>
          </a:p>
        </p:txBody>
      </p:sp>
      <p:sp>
        <p:nvSpPr>
          <p:cNvPr id="4" name="灯片编号占位符 3"/>
          <p:cNvSpPr>
            <a:spLocks noGrp="1"/>
          </p:cNvSpPr>
          <p:nvPr>
            <p:ph type="sldNum" sz="quarter" idx="10"/>
          </p:nvPr>
        </p:nvSpPr>
        <p:spPr/>
        <p:txBody>
          <a:bodyPr/>
          <a:lstStyle/>
          <a:p>
            <a:fld id="{2EB47890-5446-4662-AB75-3CEB6FA02C87}" type="slidenum">
              <a:rPr lang="zh-CN" altLang="en-US" smtClean="0"/>
              <a:t>16</a:t>
            </a:fld>
            <a:endParaRPr lang="zh-CN" altLang="en-US"/>
          </a:p>
        </p:txBody>
      </p:sp>
    </p:spTree>
    <p:extLst>
      <p:ext uri="{BB962C8B-B14F-4D97-AF65-F5344CB8AC3E}">
        <p14:creationId xmlns:p14="http://schemas.microsoft.com/office/powerpoint/2010/main" val="17497661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600" kern="1200" dirty="0">
                <a:solidFill>
                  <a:schemeClr val="tx1"/>
                </a:solidFill>
                <a:effectLst/>
                <a:latin typeface="+mn-lt"/>
                <a:ea typeface="+mn-ea"/>
                <a:cs typeface="+mn-cs"/>
              </a:rPr>
              <a:t>[START] Further,</a:t>
            </a:r>
            <a:r>
              <a:rPr lang="zh-CN" altLang="en-US" sz="1600" kern="1200" dirty="0">
                <a:solidFill>
                  <a:schemeClr val="tx1"/>
                </a:solidFill>
                <a:effectLst/>
                <a:latin typeface="+mn-lt"/>
                <a:ea typeface="+mn-ea"/>
                <a:cs typeface="+mn-cs"/>
              </a:rPr>
              <a:t> </a:t>
            </a:r>
            <a:r>
              <a:rPr lang="en-US" altLang="zh-CN" sz="1600" kern="1200" dirty="0">
                <a:solidFill>
                  <a:schemeClr val="tx1"/>
                </a:solidFill>
                <a:effectLst/>
                <a:latin typeface="+mn-lt"/>
                <a:ea typeface="+mn-ea"/>
                <a:cs typeface="+mn-cs"/>
              </a:rPr>
              <a:t>let's</a:t>
            </a:r>
            <a:r>
              <a:rPr lang="zh-CN" altLang="en-US" sz="1600" kern="1200" dirty="0">
                <a:solidFill>
                  <a:schemeClr val="tx1"/>
                </a:solidFill>
                <a:effectLst/>
                <a:latin typeface="+mn-lt"/>
                <a:ea typeface="+mn-ea"/>
                <a:cs typeface="+mn-cs"/>
              </a:rPr>
              <a:t> </a:t>
            </a:r>
            <a:r>
              <a:rPr lang="en-US" altLang="zh-CN" sz="1600" kern="1200" dirty="0">
                <a:solidFill>
                  <a:schemeClr val="tx1"/>
                </a:solidFill>
                <a:effectLst/>
                <a:latin typeface="+mn-lt"/>
                <a:ea typeface="+mn-ea"/>
                <a:cs typeface="+mn-cs"/>
              </a:rPr>
              <a:t>introduce</a:t>
            </a:r>
            <a:r>
              <a:rPr lang="zh-CN" altLang="en-US" sz="1600" kern="1200" dirty="0">
                <a:solidFill>
                  <a:schemeClr val="tx1"/>
                </a:solidFill>
                <a:effectLst/>
                <a:latin typeface="+mn-lt"/>
                <a:ea typeface="+mn-ea"/>
                <a:cs typeface="+mn-cs"/>
              </a:rPr>
              <a:t> </a:t>
            </a:r>
            <a:r>
              <a:rPr lang="en-US" altLang="zh-CN" sz="1600" kern="1200" dirty="0">
                <a:solidFill>
                  <a:schemeClr val="tx1"/>
                </a:solidFill>
                <a:effectLst/>
                <a:latin typeface="+mn-lt"/>
                <a:ea typeface="+mn-ea"/>
                <a:cs typeface="+mn-cs"/>
              </a:rPr>
              <a:t>how</a:t>
            </a:r>
            <a:r>
              <a:rPr lang="zh-CN" altLang="en-US" sz="1600" kern="1200" dirty="0">
                <a:solidFill>
                  <a:schemeClr val="tx1"/>
                </a:solidFill>
                <a:effectLst/>
                <a:latin typeface="+mn-lt"/>
                <a:ea typeface="+mn-ea"/>
                <a:cs typeface="+mn-cs"/>
              </a:rPr>
              <a:t> </a:t>
            </a:r>
            <a:r>
              <a:rPr lang="en-US" altLang="zh-CN" sz="1600" kern="1200" dirty="0">
                <a:solidFill>
                  <a:schemeClr val="tx1"/>
                </a:solidFill>
                <a:effectLst/>
                <a:latin typeface="+mn-lt"/>
                <a:ea typeface="+mn-ea"/>
                <a:cs typeface="+mn-cs"/>
              </a:rPr>
              <a:t>to</a:t>
            </a:r>
            <a:r>
              <a:rPr lang="zh-CN" altLang="en-US" sz="1600" kern="1200" dirty="0">
                <a:solidFill>
                  <a:schemeClr val="tx1"/>
                </a:solidFill>
                <a:effectLst/>
                <a:latin typeface="+mn-lt"/>
                <a:ea typeface="+mn-ea"/>
                <a:cs typeface="+mn-cs"/>
              </a:rPr>
              <a:t> </a:t>
            </a:r>
            <a:r>
              <a:rPr lang="en-US" altLang="zh-CN" sz="1600" kern="1200" dirty="0">
                <a:solidFill>
                  <a:schemeClr val="tx1"/>
                </a:solidFill>
                <a:effectLst/>
                <a:latin typeface="+mn-lt"/>
                <a:ea typeface="+mn-ea"/>
                <a:cs typeface="+mn-cs"/>
              </a:rPr>
              <a:t>fuse</a:t>
            </a:r>
            <a:r>
              <a:rPr lang="zh-CN" altLang="en-US" sz="1600" kern="1200" dirty="0">
                <a:solidFill>
                  <a:schemeClr val="tx1"/>
                </a:solidFill>
                <a:effectLst/>
                <a:latin typeface="+mn-lt"/>
                <a:ea typeface="+mn-ea"/>
                <a:cs typeface="+mn-cs"/>
              </a:rPr>
              <a:t> </a:t>
            </a:r>
            <a:r>
              <a:rPr lang="en-US" altLang="zh-CN" sz="1600" kern="1200" dirty="0">
                <a:solidFill>
                  <a:schemeClr val="tx1"/>
                </a:solidFill>
                <a:effectLst/>
                <a:latin typeface="+mn-lt"/>
                <a:ea typeface="+mn-ea"/>
                <a:cs typeface="+mn-cs"/>
              </a:rPr>
              <a:t>above</a:t>
            </a:r>
            <a:r>
              <a:rPr lang="zh-CN" altLang="en-US" sz="1600" kern="1200" dirty="0">
                <a:solidFill>
                  <a:schemeClr val="tx1"/>
                </a:solidFill>
                <a:effectLst/>
                <a:latin typeface="+mn-lt"/>
                <a:ea typeface="+mn-ea"/>
                <a:cs typeface="+mn-cs"/>
              </a:rPr>
              <a:t> </a:t>
            </a:r>
            <a:r>
              <a:rPr lang="en-US" altLang="zh-CN" sz="1600" kern="1200" dirty="0">
                <a:solidFill>
                  <a:schemeClr val="tx1"/>
                </a:solidFill>
                <a:effectLst/>
                <a:latin typeface="+mn-lt"/>
                <a:ea typeface="+mn-ea"/>
                <a:cs typeface="+mn-cs"/>
              </a:rPr>
              <a:t>two</a:t>
            </a:r>
            <a:r>
              <a:rPr lang="zh-CN" altLang="en-US" sz="1600" kern="1200" dirty="0">
                <a:solidFill>
                  <a:schemeClr val="tx1"/>
                </a:solidFill>
                <a:effectLst/>
                <a:latin typeface="+mn-lt"/>
                <a:ea typeface="+mn-ea"/>
                <a:cs typeface="+mn-cs"/>
              </a:rPr>
              <a:t> </a:t>
            </a:r>
            <a:r>
              <a:rPr lang="en-US" altLang="zh-CN" sz="1600" kern="1200" dirty="0">
                <a:solidFill>
                  <a:schemeClr val="tx1"/>
                </a:solidFill>
                <a:effectLst/>
                <a:latin typeface="+mn-lt"/>
                <a:ea typeface="+mn-ea"/>
                <a:cs typeface="+mn-cs"/>
              </a:rPr>
              <a:t>tracking</a:t>
            </a:r>
            <a:r>
              <a:rPr lang="zh-CN" altLang="en-US" sz="1600" kern="1200" dirty="0">
                <a:solidFill>
                  <a:schemeClr val="tx1"/>
                </a:solidFill>
                <a:effectLst/>
                <a:latin typeface="+mn-lt"/>
                <a:ea typeface="+mn-ea"/>
                <a:cs typeface="+mn-cs"/>
              </a:rPr>
              <a:t> </a:t>
            </a:r>
            <a:r>
              <a:rPr lang="en-US" altLang="zh-CN" sz="1600" kern="1200" dirty="0">
                <a:solidFill>
                  <a:schemeClr val="tx1"/>
                </a:solidFill>
                <a:effectLst/>
                <a:latin typeface="+mn-lt"/>
                <a:ea typeface="+mn-ea"/>
                <a:cs typeface="+mn-cs"/>
              </a:rPr>
              <a:t>models.</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600" kern="1200" dirty="0">
                <a:solidFill>
                  <a:schemeClr val="tx1"/>
                </a:solidFill>
                <a:effectLst/>
                <a:latin typeface="+mn-lt"/>
                <a:ea typeface="+mn-ea"/>
                <a:cs typeface="+mn-cs"/>
              </a:rPr>
              <a:t>Before presenting our fusion solution, let’s recall our key insight. </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600" kern="1200" dirty="0">
                <a:solidFill>
                  <a:schemeClr val="tx1"/>
                </a:solidFill>
                <a:effectLst/>
                <a:latin typeface="+mn-lt"/>
                <a:ea typeface="+mn-ea"/>
                <a:cs typeface="+mn-cs"/>
              </a:rPr>
              <a:t>Although it’s straightforward to realize that fusion would overcome the weakness of each sensor.</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600" kern="1200" dirty="0">
                <a:solidFill>
                  <a:schemeClr val="tx1"/>
                </a:solidFill>
                <a:effectLst/>
                <a:latin typeface="+mn-lt"/>
                <a:ea typeface="+mn-ea"/>
                <a:cs typeface="+mn-cs"/>
              </a:rPr>
              <a:t>[CLICK]</a:t>
            </a:r>
            <a:r>
              <a:rPr lang="zh-CN" altLang="en-US" sz="1600" kern="1200" dirty="0">
                <a:solidFill>
                  <a:schemeClr val="tx1"/>
                </a:solidFill>
                <a:effectLst/>
                <a:latin typeface="+mn-lt"/>
                <a:ea typeface="+mn-ea"/>
                <a:cs typeface="+mn-cs"/>
              </a:rPr>
              <a:t> </a:t>
            </a:r>
            <a:r>
              <a:rPr lang="en-US" altLang="zh-CN" sz="1600" kern="1200" dirty="0">
                <a:solidFill>
                  <a:schemeClr val="tx1"/>
                </a:solidFill>
                <a:effectLst/>
                <a:latin typeface="+mn-lt"/>
                <a:ea typeface="+mn-ea"/>
                <a:cs typeface="+mn-cs"/>
              </a:rPr>
              <a:t>After re-thinking the characteristics of each model, we find that u</a:t>
            </a:r>
            <a:r>
              <a:rPr lang="en-US" dirty="0"/>
              <a:t>nlike visual features in terms of precision, scale, and density, the sparse point clouds have a relatively low spatial resolution.</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600" kern="1200" dirty="0">
                <a:solidFill>
                  <a:schemeClr val="tx1"/>
                </a:solidFill>
                <a:effectLst/>
                <a:latin typeface="+mn-lt"/>
                <a:ea typeface="+mn-ea"/>
                <a:cs typeface="+mn-cs"/>
              </a:rPr>
              <a:t>[CLICK]</a:t>
            </a:r>
            <a:r>
              <a:rPr lang="zh-CN" altLang="en-US" sz="1600" kern="1200" dirty="0">
                <a:solidFill>
                  <a:schemeClr val="tx1"/>
                </a:solidFill>
                <a:effectLst/>
                <a:latin typeface="+mn-lt"/>
                <a:ea typeface="+mn-ea"/>
                <a:cs typeface="+mn-cs"/>
              </a:rPr>
              <a:t> </a:t>
            </a:r>
            <a:r>
              <a:rPr lang="en-US" altLang="zh-CN" sz="1600" kern="1200" dirty="0">
                <a:solidFill>
                  <a:schemeClr val="tx1"/>
                </a:solidFill>
                <a:effectLst/>
                <a:latin typeface="+mn-lt"/>
                <a:ea typeface="+mn-ea"/>
                <a:cs typeface="+mn-cs"/>
              </a:rPr>
              <a:t>Simply using traditional fusion framework such as particle filter will not achieve better performance.</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600" kern="1200" dirty="0">
                <a:solidFill>
                  <a:schemeClr val="tx1"/>
                </a:solidFill>
                <a:effectLst/>
                <a:latin typeface="+mn-lt"/>
                <a:ea typeface="+mn-ea"/>
                <a:cs typeface="+mn-cs"/>
              </a:rPr>
              <a:t>So in </a:t>
            </a:r>
            <a:r>
              <a:rPr lang="en-US" altLang="zh-CN" sz="1600" kern="1200" dirty="0" err="1">
                <a:solidFill>
                  <a:schemeClr val="tx1"/>
                </a:solidFill>
                <a:effectLst/>
                <a:latin typeface="+mn-lt"/>
                <a:ea typeface="+mn-ea"/>
                <a:cs typeface="+mn-cs"/>
              </a:rPr>
              <a:t>followupar</a:t>
            </a:r>
            <a:r>
              <a:rPr lang="en-US" altLang="zh-CN" sz="1600" kern="1200" dirty="0">
                <a:solidFill>
                  <a:schemeClr val="tx1"/>
                </a:solidFill>
                <a:effectLst/>
                <a:latin typeface="+mn-lt"/>
                <a:ea typeface="+mn-ea"/>
                <a:cs typeface="+mn-cs"/>
              </a:rPr>
              <a:t>, we choose a different concept.</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600" kern="1200" dirty="0">
                <a:solidFill>
                  <a:schemeClr val="tx1"/>
                </a:solidFill>
                <a:effectLst/>
                <a:latin typeface="+mn-lt"/>
                <a:ea typeface="+mn-ea"/>
                <a:cs typeface="+mn-cs"/>
              </a:rPr>
              <a:t>[CLICK]</a:t>
            </a:r>
            <a:r>
              <a:rPr lang="zh-CN" altLang="en-US" sz="1600" kern="1200" dirty="0">
                <a:solidFill>
                  <a:schemeClr val="tx1"/>
                </a:solidFill>
                <a:effectLst/>
                <a:latin typeface="+mn-lt"/>
                <a:ea typeface="+mn-ea"/>
                <a:cs typeface="+mn-cs"/>
              </a:rPr>
              <a:t> </a:t>
            </a:r>
            <a:r>
              <a:rPr lang="en-US" altLang="zh-CN" sz="1600" kern="1200" dirty="0">
                <a:solidFill>
                  <a:schemeClr val="tx1"/>
                </a:solidFill>
                <a:effectLst/>
                <a:latin typeface="+mn-lt"/>
                <a:ea typeface="+mn-ea"/>
                <a:cs typeface="+mn-cs"/>
              </a:rPr>
              <a:t>Instead of simply using a fusion framework,</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600" kern="1200" dirty="0">
                <a:solidFill>
                  <a:schemeClr val="tx1"/>
                </a:solidFill>
                <a:effectLst/>
                <a:latin typeface="+mn-lt"/>
                <a:ea typeface="+mn-ea"/>
                <a:cs typeface="+mn-cs"/>
              </a:rPr>
              <a:t>We treat the fusion task as a joint optimization problem and leverage a factor graph to optimize the pose of the object.</a:t>
            </a:r>
          </a:p>
          <a:p>
            <a:pPr marL="0" marR="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10"/>
          </p:nvPr>
        </p:nvSpPr>
        <p:spPr/>
        <p:txBody>
          <a:bodyPr/>
          <a:lstStyle/>
          <a:p>
            <a:fld id="{2EB47890-5446-4662-AB75-3CEB6FA02C87}" type="slidenum">
              <a:rPr lang="zh-CN" altLang="en-US" smtClean="0"/>
              <a:t>17</a:t>
            </a:fld>
            <a:endParaRPr lang="zh-CN" altLang="en-US"/>
          </a:p>
        </p:txBody>
      </p:sp>
    </p:spTree>
    <p:extLst>
      <p:ext uri="{BB962C8B-B14F-4D97-AF65-F5344CB8AC3E}">
        <p14:creationId xmlns:p14="http://schemas.microsoft.com/office/powerpoint/2010/main" val="5549615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600" kern="1200" dirty="0">
                <a:solidFill>
                  <a:schemeClr val="tx1"/>
                </a:solidFill>
                <a:effectLst/>
                <a:latin typeface="+mn-lt"/>
                <a:ea typeface="+mn-ea"/>
                <a:cs typeface="+mn-cs"/>
              </a:rPr>
              <a:t>[START]Let’s take a look at the factor-graph-based joint pose optimization framework.</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600" kern="1200" dirty="0">
                <a:solidFill>
                  <a:schemeClr val="tx1"/>
                </a:solidFill>
                <a:effectLst/>
                <a:latin typeface="+mn-lt"/>
                <a:ea typeface="+mn-ea"/>
                <a:cs typeface="+mn-cs"/>
              </a:rPr>
              <a:t>[CLICK]</a:t>
            </a:r>
            <a:r>
              <a:rPr lang="zh-CN" altLang="en-US" sz="1600" kern="1200" dirty="0">
                <a:solidFill>
                  <a:schemeClr val="tx1"/>
                </a:solidFill>
                <a:effectLst/>
                <a:latin typeface="+mn-lt"/>
                <a:ea typeface="+mn-ea"/>
                <a:cs typeface="+mn-cs"/>
              </a:rPr>
              <a:t> </a:t>
            </a:r>
            <a:r>
              <a:rPr lang="en-US" altLang="zh-CN" sz="1600" kern="1200" dirty="0">
                <a:solidFill>
                  <a:schemeClr val="tx1"/>
                </a:solidFill>
                <a:effectLst/>
                <a:latin typeface="+mn-lt"/>
                <a:ea typeface="+mn-ea"/>
                <a:cs typeface="+mn-cs"/>
              </a:rPr>
              <a:t>The whole optimizations include two parallel tasks: Tracking optimization module and modeling optimization module</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600" kern="1200" dirty="0">
                <a:solidFill>
                  <a:schemeClr val="tx1"/>
                </a:solidFill>
                <a:effectLst/>
                <a:latin typeface="+mn-lt"/>
                <a:ea typeface="+mn-ea"/>
                <a:cs typeface="+mn-cs"/>
              </a:rPr>
              <a:t>[CLICK]</a:t>
            </a:r>
            <a:r>
              <a:rPr lang="zh-CN" altLang="en-US" sz="1600" kern="1200" dirty="0">
                <a:solidFill>
                  <a:schemeClr val="tx1"/>
                </a:solidFill>
                <a:effectLst/>
                <a:latin typeface="+mn-lt"/>
                <a:ea typeface="+mn-ea"/>
                <a:cs typeface="+mn-cs"/>
              </a:rPr>
              <a:t> </a:t>
            </a:r>
            <a:r>
              <a:rPr lang="en-US" altLang="zh-CN" sz="1600" kern="1200" dirty="0">
                <a:solidFill>
                  <a:schemeClr val="tx1"/>
                </a:solidFill>
                <a:effectLst/>
                <a:latin typeface="+mn-lt"/>
                <a:ea typeface="+mn-ea"/>
                <a:cs typeface="+mn-cs"/>
              </a:rPr>
              <a:t>The former aims to report object’s pose in real-time according to camera and radar tracking models. It includes short-term inter-frame tracking and long-term local pose tracking.</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600" kern="1200" dirty="0">
                <a:solidFill>
                  <a:schemeClr val="tx1"/>
                </a:solidFill>
                <a:effectLst/>
                <a:latin typeface="+mn-lt"/>
                <a:ea typeface="+mn-ea"/>
                <a:cs typeface="+mn-cs"/>
              </a:rPr>
              <a:t>[CLICK]</a:t>
            </a:r>
            <a:r>
              <a:rPr lang="zh-CN" altLang="en-US" sz="1600" kern="1200" dirty="0">
                <a:solidFill>
                  <a:schemeClr val="tx1"/>
                </a:solidFill>
                <a:effectLst/>
                <a:latin typeface="+mn-lt"/>
                <a:ea typeface="+mn-ea"/>
                <a:cs typeface="+mn-cs"/>
              </a:rPr>
              <a:t> </a:t>
            </a:r>
            <a:r>
              <a:rPr lang="en-US" altLang="zh-CN" sz="1600" kern="1200" dirty="0">
                <a:solidFill>
                  <a:schemeClr val="tx1"/>
                </a:solidFill>
                <a:effectLst/>
                <a:latin typeface="+mn-lt"/>
                <a:ea typeface="+mn-ea"/>
                <a:cs typeface="+mn-cs"/>
              </a:rPr>
              <a:t>And the latter is leveraged to maintain object’s 3D model for long-term and accurate tracking.</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600" kern="1200" dirty="0">
                <a:solidFill>
                  <a:schemeClr val="tx1"/>
                </a:solidFill>
                <a:effectLst/>
                <a:latin typeface="+mn-lt"/>
                <a:ea typeface="+mn-ea"/>
                <a:cs typeface="+mn-cs"/>
              </a:rPr>
              <a:t>With a high quality generated point clouds, the tracking quality will also be promoted.</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600" kern="1200" dirty="0">
                <a:solidFill>
                  <a:schemeClr val="tx1"/>
                </a:solidFill>
                <a:effectLst/>
                <a:latin typeface="+mn-lt"/>
                <a:ea typeface="+mn-ea"/>
                <a:cs typeface="+mn-cs"/>
              </a:rPr>
              <a:t>We only illustrate the core concepts here.</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600" kern="1200" dirty="0">
                <a:solidFill>
                  <a:schemeClr val="tx1"/>
                </a:solidFill>
                <a:effectLst/>
                <a:latin typeface="+mn-lt"/>
                <a:ea typeface="+mn-ea"/>
                <a:cs typeface="+mn-cs"/>
              </a:rPr>
              <a:t>For more mathematic details, please refer to our paper.</a:t>
            </a:r>
          </a:p>
        </p:txBody>
      </p:sp>
      <p:sp>
        <p:nvSpPr>
          <p:cNvPr id="4" name="灯片编号占位符 3"/>
          <p:cNvSpPr>
            <a:spLocks noGrp="1"/>
          </p:cNvSpPr>
          <p:nvPr>
            <p:ph type="sldNum" sz="quarter" idx="10"/>
          </p:nvPr>
        </p:nvSpPr>
        <p:spPr/>
        <p:txBody>
          <a:bodyPr/>
          <a:lstStyle/>
          <a:p>
            <a:fld id="{2EB47890-5446-4662-AB75-3CEB6FA02C87}" type="slidenum">
              <a:rPr lang="zh-CN" altLang="en-US" smtClean="0"/>
              <a:t>18</a:t>
            </a:fld>
            <a:endParaRPr lang="zh-CN" altLang="en-US"/>
          </a:p>
        </p:txBody>
      </p:sp>
    </p:spTree>
    <p:extLst>
      <p:ext uri="{BB962C8B-B14F-4D97-AF65-F5344CB8AC3E}">
        <p14:creationId xmlns:p14="http://schemas.microsoft.com/office/powerpoint/2010/main" val="26846517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600" kern="1200" dirty="0">
                <a:solidFill>
                  <a:schemeClr val="tx1"/>
                </a:solidFill>
                <a:effectLst/>
                <a:latin typeface="+mn-lt"/>
                <a:ea typeface="+mn-ea"/>
                <a:cs typeface="+mn-cs"/>
              </a:rPr>
              <a:t>[START] We implement </a:t>
            </a:r>
            <a:r>
              <a:rPr lang="en-US" altLang="zh-CN" sz="1600" kern="1200" dirty="0" err="1">
                <a:solidFill>
                  <a:schemeClr val="tx1"/>
                </a:solidFill>
                <a:effectLst/>
                <a:latin typeface="+mn-lt"/>
                <a:ea typeface="+mn-ea"/>
                <a:cs typeface="+mn-cs"/>
              </a:rPr>
              <a:t>FollowUpAR</a:t>
            </a:r>
            <a:r>
              <a:rPr lang="en-US" altLang="zh-CN" sz="1600" kern="1200" dirty="0">
                <a:solidFill>
                  <a:schemeClr val="tx1"/>
                </a:solidFill>
                <a:effectLst/>
                <a:latin typeface="+mn-lt"/>
                <a:ea typeface="+mn-ea"/>
                <a:cs typeface="+mn-cs"/>
              </a:rPr>
              <a:t> on Google Pixel 4.</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a:t>We conduct experiments in a laboratory and a crowded office, with different illumination intensities and background motions.</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We further compare our </a:t>
            </a:r>
            <a:r>
              <a:rPr lang="en-US" dirty="0" err="1"/>
              <a:t>FollowUpAR</a:t>
            </a:r>
            <a:r>
              <a:rPr lang="en-US" dirty="0"/>
              <a:t> with three related systems including a classical visual feature-matching-based algorithm which takes RGB-D data as input.</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a:t>And two learning-based state-of-the-art solutions, however, these two methods needs complex pre-training.</a:t>
            </a:r>
            <a:endParaRPr lang="zh-CN" altLang="en-US" dirty="0"/>
          </a:p>
        </p:txBody>
      </p:sp>
      <p:sp>
        <p:nvSpPr>
          <p:cNvPr id="4" name="灯片编号占位符 3"/>
          <p:cNvSpPr>
            <a:spLocks noGrp="1"/>
          </p:cNvSpPr>
          <p:nvPr>
            <p:ph type="sldNum" sz="quarter" idx="10"/>
          </p:nvPr>
        </p:nvSpPr>
        <p:spPr/>
        <p:txBody>
          <a:bodyPr/>
          <a:lstStyle/>
          <a:p>
            <a:fld id="{2EB47890-5446-4662-AB75-3CEB6FA02C87}" type="slidenum">
              <a:rPr lang="zh-CN" altLang="en-US" smtClean="0"/>
              <a:t>19</a:t>
            </a:fld>
            <a:endParaRPr lang="zh-CN" altLang="en-US"/>
          </a:p>
        </p:txBody>
      </p:sp>
    </p:spTree>
    <p:extLst>
      <p:ext uri="{BB962C8B-B14F-4D97-AF65-F5344CB8AC3E}">
        <p14:creationId xmlns:p14="http://schemas.microsoft.com/office/powerpoint/2010/main" val="7645915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600" kern="1200" dirty="0">
                <a:solidFill>
                  <a:schemeClr val="tx1"/>
                </a:solidFill>
                <a:effectLst/>
                <a:latin typeface="+mn-lt"/>
                <a:ea typeface="+mn-ea"/>
                <a:cs typeface="+mn-cs"/>
              </a:rPr>
              <a:t>[START] Augmented</a:t>
            </a:r>
            <a:r>
              <a:rPr lang="zh-CN" altLang="en-US" sz="1600" kern="1200" dirty="0">
                <a:solidFill>
                  <a:schemeClr val="tx1"/>
                </a:solidFill>
                <a:effectLst/>
                <a:latin typeface="+mn-lt"/>
                <a:ea typeface="+mn-ea"/>
                <a:cs typeface="+mn-cs"/>
              </a:rPr>
              <a:t> </a:t>
            </a:r>
            <a:r>
              <a:rPr lang="en-US" altLang="zh-CN" sz="1600" kern="1200" dirty="0">
                <a:solidFill>
                  <a:schemeClr val="tx1"/>
                </a:solidFill>
                <a:effectLst/>
                <a:latin typeface="+mn-lt"/>
                <a:ea typeface="+mn-ea"/>
                <a:cs typeface="+mn-cs"/>
              </a:rPr>
              <a:t>Reality, enhances the real world by rendering virtual effect on users’ field of view through cameras.</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600" kern="1200" dirty="0">
                <a:solidFill>
                  <a:schemeClr val="tx1"/>
                </a:solidFill>
                <a:effectLst/>
                <a:latin typeface="+mn-lt"/>
                <a:ea typeface="+mn-ea"/>
                <a:cs typeface="+mn-cs"/>
              </a:rPr>
              <a:t>Nowadays, AR has provided immersive experiences in entertainment, education, health care, even industrial production.</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600" kern="1200" dirty="0">
                <a:solidFill>
                  <a:schemeClr val="tx1"/>
                </a:solidFill>
                <a:effectLst/>
                <a:latin typeface="+mn-lt"/>
                <a:ea typeface="+mn-ea"/>
                <a:cs typeface="+mn-cs"/>
              </a:rPr>
              <a:t>[CLICK] There are also some well-known AR solutions such as Google </a:t>
            </a:r>
            <a:r>
              <a:rPr lang="en-US" altLang="zh-CN" sz="1600" kern="1200" dirty="0" err="1">
                <a:solidFill>
                  <a:schemeClr val="tx1"/>
                </a:solidFill>
                <a:effectLst/>
                <a:latin typeface="+mn-lt"/>
                <a:ea typeface="+mn-ea"/>
                <a:cs typeface="+mn-cs"/>
              </a:rPr>
              <a:t>ARCore</a:t>
            </a:r>
            <a:r>
              <a:rPr lang="en-US" altLang="zh-CN" sz="1600" kern="1200" dirty="0">
                <a:solidFill>
                  <a:schemeClr val="tx1"/>
                </a:solidFill>
                <a:effectLst/>
                <a:latin typeface="+mn-lt"/>
                <a:ea typeface="+mn-ea"/>
                <a:cs typeface="+mn-cs"/>
              </a:rPr>
              <a:t> and Apple </a:t>
            </a:r>
            <a:r>
              <a:rPr lang="en-US" altLang="zh-CN" sz="1600" kern="1200" dirty="0" err="1">
                <a:solidFill>
                  <a:schemeClr val="tx1"/>
                </a:solidFill>
                <a:effectLst/>
                <a:latin typeface="+mn-lt"/>
                <a:ea typeface="+mn-ea"/>
                <a:cs typeface="+mn-cs"/>
              </a:rPr>
              <a:t>ARKit</a:t>
            </a:r>
            <a:r>
              <a:rPr lang="en-US" altLang="zh-CN" sz="1600" kern="1200" dirty="0">
                <a:solidFill>
                  <a:schemeClr val="tx1"/>
                </a:solidFill>
                <a:effectLst/>
                <a:latin typeface="+mn-lt"/>
                <a:ea typeface="+mn-ea"/>
                <a:cs typeface="+mn-cs"/>
              </a:rPr>
              <a:t>. They allow a user to select an anchor object and attach related virtual effects on it.</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600" kern="1200" dirty="0">
                <a:solidFill>
                  <a:schemeClr val="tx1"/>
                </a:solidFill>
                <a:effectLst/>
                <a:latin typeface="+mn-lt"/>
                <a:ea typeface="+mn-ea"/>
                <a:cs typeface="+mn-cs"/>
              </a:rPr>
              <a:t>[CLICK] For instance, when a user selects a dragon, a virtual flame will be attached to the dragon’s mouth.</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600" kern="1200" dirty="0">
                <a:solidFill>
                  <a:schemeClr val="tx1"/>
                </a:solidFill>
                <a:effectLst/>
                <a:latin typeface="+mn-lt"/>
                <a:ea typeface="+mn-ea"/>
                <a:cs typeface="+mn-cs"/>
              </a:rPr>
              <a:t>Similarly, in the ruler application on the iPhone, we can also attach some measurements on a cube.</a:t>
            </a:r>
            <a:endParaRPr lang="zh-CN" altLang="en-US" dirty="0"/>
          </a:p>
        </p:txBody>
      </p:sp>
      <p:sp>
        <p:nvSpPr>
          <p:cNvPr id="4" name="灯片编号占位符 3"/>
          <p:cNvSpPr>
            <a:spLocks noGrp="1"/>
          </p:cNvSpPr>
          <p:nvPr>
            <p:ph type="sldNum" sz="quarter" idx="10"/>
          </p:nvPr>
        </p:nvSpPr>
        <p:spPr/>
        <p:txBody>
          <a:bodyPr/>
          <a:lstStyle/>
          <a:p>
            <a:fld id="{2EB47890-5446-4662-AB75-3CEB6FA02C87}" type="slidenum">
              <a:rPr lang="zh-CN" altLang="en-US" smtClean="0"/>
              <a:t>2</a:t>
            </a:fld>
            <a:endParaRPr lang="zh-CN" altLang="en-US"/>
          </a:p>
        </p:txBody>
      </p:sp>
    </p:spTree>
    <p:extLst>
      <p:ext uri="{BB962C8B-B14F-4D97-AF65-F5344CB8AC3E}">
        <p14:creationId xmlns:p14="http://schemas.microsoft.com/office/powerpoint/2010/main" val="8945517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600" kern="1200" dirty="0">
                <a:solidFill>
                  <a:schemeClr val="tx1"/>
                </a:solidFill>
                <a:effectLst/>
                <a:latin typeface="+mn-lt"/>
                <a:ea typeface="+mn-ea"/>
                <a:cs typeface="+mn-cs"/>
              </a:rPr>
              <a:t>[START] The evaluation results shows that </a:t>
            </a:r>
            <a:r>
              <a:rPr lang="en-US" altLang="zh-CN" sz="1600" kern="1200" dirty="0" err="1">
                <a:solidFill>
                  <a:schemeClr val="tx1"/>
                </a:solidFill>
                <a:effectLst/>
                <a:latin typeface="+mn-lt"/>
                <a:ea typeface="+mn-ea"/>
                <a:cs typeface="+mn-cs"/>
              </a:rPr>
              <a:t>FollowUpAR</a:t>
            </a:r>
            <a:r>
              <a:rPr lang="en-US" altLang="zh-CN" sz="1600" kern="1200" dirty="0">
                <a:solidFill>
                  <a:schemeClr val="tx1"/>
                </a:solidFill>
                <a:effectLst/>
                <a:latin typeface="+mn-lt"/>
                <a:ea typeface="+mn-ea"/>
                <a:cs typeface="+mn-cs"/>
              </a:rPr>
              <a:t> achieves an average translation accuracy of 3.0mm and an average rotation accuracy of 2.6 degree. Outperforms the RGB-D based ICP and learning-based NOCS by more than 30%.</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600" kern="1200" dirty="0">
                <a:solidFill>
                  <a:schemeClr val="tx1"/>
                </a:solidFill>
                <a:effectLst/>
                <a:latin typeface="+mn-lt"/>
                <a:ea typeface="+mn-ea"/>
                <a:cs typeface="+mn-cs"/>
              </a:rPr>
              <a:t>The performance is also comparable to the state-of-the-art learning-based solution, </a:t>
            </a:r>
            <a:r>
              <a:rPr lang="en-US" altLang="zh-CN" sz="1600" kern="1200" dirty="0" err="1">
                <a:solidFill>
                  <a:schemeClr val="tx1"/>
                </a:solidFill>
                <a:effectLst/>
                <a:latin typeface="+mn-lt"/>
                <a:ea typeface="+mn-ea"/>
                <a:cs typeface="+mn-cs"/>
              </a:rPr>
              <a:t>PoseRBPF</a:t>
            </a:r>
            <a:r>
              <a:rPr lang="en-US" altLang="zh-CN" sz="1600" kern="1200" dirty="0">
                <a:solidFill>
                  <a:schemeClr val="tx1"/>
                </a:solidFill>
                <a:effectLst/>
                <a:latin typeface="+mn-lt"/>
                <a:ea typeface="+mn-ea"/>
                <a:cs typeface="+mn-cs"/>
              </a:rPr>
              <a:t>, however, among the related works. Only </a:t>
            </a:r>
            <a:r>
              <a:rPr lang="en-US" altLang="zh-CN" sz="1600" kern="1200" dirty="0" err="1">
                <a:solidFill>
                  <a:schemeClr val="tx1"/>
                </a:solidFill>
                <a:effectLst/>
                <a:latin typeface="+mn-lt"/>
                <a:ea typeface="+mn-ea"/>
                <a:cs typeface="+mn-cs"/>
              </a:rPr>
              <a:t>FollowupAR</a:t>
            </a:r>
            <a:r>
              <a:rPr lang="en-US" altLang="zh-CN" sz="1600" kern="1200" dirty="0">
                <a:solidFill>
                  <a:schemeClr val="tx1"/>
                </a:solidFill>
                <a:effectLst/>
                <a:latin typeface="+mn-lt"/>
                <a:ea typeface="+mn-ea"/>
                <a:cs typeface="+mn-cs"/>
              </a:rPr>
              <a:t> can track object’s pose in real-time on smartphones.</a:t>
            </a:r>
          </a:p>
        </p:txBody>
      </p:sp>
      <p:sp>
        <p:nvSpPr>
          <p:cNvPr id="4" name="灯片编号占位符 3"/>
          <p:cNvSpPr>
            <a:spLocks noGrp="1"/>
          </p:cNvSpPr>
          <p:nvPr>
            <p:ph type="sldNum" sz="quarter" idx="10"/>
          </p:nvPr>
        </p:nvSpPr>
        <p:spPr/>
        <p:txBody>
          <a:bodyPr/>
          <a:lstStyle/>
          <a:p>
            <a:fld id="{2EB47890-5446-4662-AB75-3CEB6FA02C87}" type="slidenum">
              <a:rPr lang="zh-CN" altLang="en-US" smtClean="0"/>
              <a:t>20</a:t>
            </a:fld>
            <a:endParaRPr lang="zh-CN" altLang="en-US"/>
          </a:p>
        </p:txBody>
      </p:sp>
    </p:spTree>
    <p:extLst>
      <p:ext uri="{BB962C8B-B14F-4D97-AF65-F5344CB8AC3E}">
        <p14:creationId xmlns:p14="http://schemas.microsoft.com/office/powerpoint/2010/main" val="592645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600" kern="1200" dirty="0">
                <a:solidFill>
                  <a:schemeClr val="tx1"/>
                </a:solidFill>
                <a:effectLst/>
                <a:latin typeface="+mn-lt"/>
                <a:ea typeface="+mn-ea"/>
                <a:cs typeface="+mn-cs"/>
              </a:rPr>
              <a:t>[START] </a:t>
            </a:r>
            <a:r>
              <a:rPr lang="en-US" dirty="0"/>
              <a:t>We further illustrates a couple of rendering example of </a:t>
            </a:r>
            <a:r>
              <a:rPr lang="en-US" dirty="0" err="1"/>
              <a:t>FollowUpAR</a:t>
            </a:r>
            <a:r>
              <a:rPr lang="en-US" dirty="0"/>
              <a:t> (i.e. 3𝑚𝑚 translation error and 2◦ rotation error) and ICP (i.e. 7𝑚𝑚 </a:t>
            </a:r>
            <a:r>
              <a:rPr lang="en-US" dirty="0" err="1"/>
              <a:t>tran</a:t>
            </a:r>
            <a:r>
              <a:rPr lang="en-US" dirty="0"/>
              <a:t>. error and 6◦ </a:t>
            </a:r>
            <a:r>
              <a:rPr lang="en-US" dirty="0" err="1"/>
              <a:t>rota</a:t>
            </a:r>
            <a:r>
              <a:rPr lang="en-US" dirty="0"/>
              <a:t>. error). As seen, with increased tracking errors for merely 5mm translation error and 4 degree rotation error, the orientation and position of the virtual flame are gradually misaligned, which leaves users the impression of distortion. </a:t>
            </a:r>
            <a:endParaRPr lang="zh-CN" altLang="en-US" dirty="0"/>
          </a:p>
        </p:txBody>
      </p:sp>
      <p:sp>
        <p:nvSpPr>
          <p:cNvPr id="4" name="灯片编号占位符 3"/>
          <p:cNvSpPr>
            <a:spLocks noGrp="1"/>
          </p:cNvSpPr>
          <p:nvPr>
            <p:ph type="sldNum" sz="quarter" idx="10"/>
          </p:nvPr>
        </p:nvSpPr>
        <p:spPr/>
        <p:txBody>
          <a:bodyPr/>
          <a:lstStyle/>
          <a:p>
            <a:fld id="{2EB47890-5446-4662-AB75-3CEB6FA02C87}" type="slidenum">
              <a:rPr lang="zh-CN" altLang="en-US" smtClean="0"/>
              <a:t>21</a:t>
            </a:fld>
            <a:endParaRPr lang="zh-CN" altLang="en-US"/>
          </a:p>
        </p:txBody>
      </p:sp>
    </p:spTree>
    <p:extLst>
      <p:ext uri="{BB962C8B-B14F-4D97-AF65-F5344CB8AC3E}">
        <p14:creationId xmlns:p14="http://schemas.microsoft.com/office/powerpoint/2010/main" val="18180822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600" kern="1200" dirty="0">
                <a:solidFill>
                  <a:schemeClr val="tx1"/>
                </a:solidFill>
                <a:effectLst/>
                <a:latin typeface="+mn-lt"/>
                <a:ea typeface="+mn-ea"/>
                <a:cs typeface="+mn-cs"/>
              </a:rPr>
              <a:t>[START]</a:t>
            </a:r>
            <a:r>
              <a:rPr lang="en-US" dirty="0"/>
              <a:t> We further experimentally analyze some core components of </a:t>
            </a:r>
            <a:r>
              <a:rPr lang="en-US" dirty="0" err="1"/>
              <a:t>FollowUpAR</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According to the experiments, we find 1) fusing radar and vision is better than merely use individual of them, and 2) our proposed PRED model performs better in the pose tracking task. Compared with simply treating radar errors as a Gaussian distribution, PRED brings about 20% system performance lift.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latin typeface="Comic Sans MS" panose="030F0702030302020204" pitchFamily="66" charset="0"/>
              </a:rPr>
              <a:t>[CLICK] The proposed </a:t>
            </a:r>
            <a:r>
              <a:rPr lang="en-US" altLang="zh-CN" b="0" dirty="0">
                <a:solidFill>
                  <a:srgbClr val="0CA1C9"/>
                </a:solidFill>
                <a:latin typeface="Comic Sans MS" panose="030F0702030302020204" pitchFamily="66" charset="0"/>
              </a:rPr>
              <a:t>Factor-graph-based Joint Pose Optimization outperforms KF, EKF, PF</a:t>
            </a:r>
            <a:r>
              <a:rPr lang="en-US" altLang="zh-CN" dirty="0">
                <a:latin typeface="Comic Sans MS" panose="030F0702030302020204" pitchFamily="66" charset="0"/>
              </a:rPr>
              <a:t> by &gt; 15%</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These outstanding performance, on the one hand, is due to the leverage of the factor graph; on the other hand, lies in our theoretical derivation of the error distribution for radar and camera tracking models</a:t>
            </a:r>
            <a:endParaRPr lang="zh-CN" altLang="en-US" dirty="0"/>
          </a:p>
        </p:txBody>
      </p:sp>
      <p:sp>
        <p:nvSpPr>
          <p:cNvPr id="4" name="灯片编号占位符 3"/>
          <p:cNvSpPr>
            <a:spLocks noGrp="1"/>
          </p:cNvSpPr>
          <p:nvPr>
            <p:ph type="sldNum" sz="quarter" idx="10"/>
          </p:nvPr>
        </p:nvSpPr>
        <p:spPr/>
        <p:txBody>
          <a:bodyPr/>
          <a:lstStyle/>
          <a:p>
            <a:fld id="{2EB47890-5446-4662-AB75-3CEB6FA02C87}" type="slidenum">
              <a:rPr lang="zh-CN" altLang="en-US" smtClean="0"/>
              <a:t>22</a:t>
            </a:fld>
            <a:endParaRPr lang="zh-CN" altLang="en-US"/>
          </a:p>
        </p:txBody>
      </p:sp>
    </p:spTree>
    <p:extLst>
      <p:ext uri="{BB962C8B-B14F-4D97-AF65-F5344CB8AC3E}">
        <p14:creationId xmlns:p14="http://schemas.microsoft.com/office/powerpoint/2010/main" val="9311636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10"/>
          </p:nvPr>
        </p:nvSpPr>
        <p:spPr/>
        <p:txBody>
          <a:bodyPr/>
          <a:lstStyle/>
          <a:p>
            <a:fld id="{2EB47890-5446-4662-AB75-3CEB6FA02C87}" type="slidenum">
              <a:rPr lang="zh-CN" altLang="en-US" smtClean="0"/>
              <a:t>23</a:t>
            </a:fld>
            <a:endParaRPr lang="zh-CN" altLang="en-US"/>
          </a:p>
        </p:txBody>
      </p:sp>
    </p:spTree>
    <p:extLst>
      <p:ext uri="{BB962C8B-B14F-4D97-AF65-F5344CB8AC3E}">
        <p14:creationId xmlns:p14="http://schemas.microsoft.com/office/powerpoint/2010/main" val="11650570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90488" y="744538"/>
            <a:ext cx="6616700" cy="3722687"/>
          </a:xfrm>
        </p:spPr>
      </p:sp>
      <p:sp>
        <p:nvSpPr>
          <p:cNvPr id="3" name="备注占位符 2"/>
          <p:cNvSpPr>
            <a:spLocks noGrp="1"/>
          </p:cNvSpPr>
          <p:nvPr>
            <p:ph type="body" idx="1"/>
          </p:nvPr>
        </p:nvSpPr>
        <p:spPr/>
        <p:txBody>
          <a:bodyPr/>
          <a:lstStyle/>
          <a:p>
            <a:r>
              <a:rPr lang="en-US" altLang="zh-CN" dirty="0"/>
              <a:t>That's</a:t>
            </a:r>
            <a:r>
              <a:rPr lang="zh-CN" altLang="en-US" dirty="0"/>
              <a:t> </a:t>
            </a:r>
            <a:r>
              <a:rPr lang="en-US" altLang="zh-CN" dirty="0"/>
              <a:t>all.</a:t>
            </a:r>
            <a:r>
              <a:rPr lang="zh-CN" altLang="en-US" dirty="0"/>
              <a:t> </a:t>
            </a:r>
            <a:r>
              <a:rPr lang="en-US" altLang="zh-CN" dirty="0"/>
              <a:t>Thank</a:t>
            </a:r>
            <a:r>
              <a:rPr lang="zh-CN" altLang="en-US" dirty="0"/>
              <a:t> </a:t>
            </a:r>
            <a:r>
              <a:rPr lang="en-US" altLang="zh-CN" dirty="0"/>
              <a:t>you!</a:t>
            </a:r>
            <a:endParaRPr lang="zh-CN" altLang="en-US" dirty="0"/>
          </a:p>
        </p:txBody>
      </p:sp>
      <p:sp>
        <p:nvSpPr>
          <p:cNvPr id="4" name="灯片编号占位符 3"/>
          <p:cNvSpPr>
            <a:spLocks noGrp="1"/>
          </p:cNvSpPr>
          <p:nvPr>
            <p:ph type="sldNum" sz="quarter" idx="10"/>
          </p:nvPr>
        </p:nvSpPr>
        <p:spPr/>
        <p:txBody>
          <a:bodyPr/>
          <a:lstStyle/>
          <a:p>
            <a:fld id="{2EB47890-5446-4662-AB75-3CEB6FA02C87}" type="slidenum">
              <a:rPr lang="zh-CN" altLang="en-US" smtClean="0"/>
              <a:t>24</a:t>
            </a:fld>
            <a:endParaRPr lang="zh-CN" altLang="en-US"/>
          </a:p>
        </p:txBody>
      </p:sp>
    </p:spTree>
    <p:extLst>
      <p:ext uri="{BB962C8B-B14F-4D97-AF65-F5344CB8AC3E}">
        <p14:creationId xmlns:p14="http://schemas.microsoft.com/office/powerpoint/2010/main" val="4032379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600" kern="1200" dirty="0">
                <a:solidFill>
                  <a:schemeClr val="tx1"/>
                </a:solidFill>
                <a:effectLst/>
                <a:latin typeface="+mn-lt"/>
                <a:ea typeface="+mn-ea"/>
                <a:cs typeface="+mn-cs"/>
              </a:rPr>
              <a:t>[START] </a:t>
            </a:r>
            <a:r>
              <a:rPr lang="en-US" altLang="zh-CN" sz="1600" kern="1200" dirty="0" err="1">
                <a:solidFill>
                  <a:schemeClr val="tx1"/>
                </a:solidFill>
                <a:effectLst/>
                <a:latin typeface="+mn-lt"/>
                <a:ea typeface="+mn-ea"/>
                <a:cs typeface="+mn-cs"/>
              </a:rPr>
              <a:t>Arcore</a:t>
            </a:r>
            <a:r>
              <a:rPr lang="en-US" altLang="zh-CN" sz="1600" kern="1200" dirty="0">
                <a:solidFill>
                  <a:schemeClr val="tx1"/>
                </a:solidFill>
                <a:effectLst/>
                <a:latin typeface="+mn-lt"/>
                <a:ea typeface="+mn-ea"/>
                <a:cs typeface="+mn-cs"/>
              </a:rPr>
              <a:t> and </a:t>
            </a:r>
            <a:r>
              <a:rPr lang="en-US" altLang="zh-CN" sz="1600" kern="1200" dirty="0" err="1">
                <a:solidFill>
                  <a:schemeClr val="tx1"/>
                </a:solidFill>
                <a:effectLst/>
                <a:latin typeface="+mn-lt"/>
                <a:ea typeface="+mn-ea"/>
                <a:cs typeface="+mn-cs"/>
              </a:rPr>
              <a:t>ARKit</a:t>
            </a:r>
            <a:r>
              <a:rPr lang="en-US" altLang="zh-CN" sz="1600" kern="1200" dirty="0">
                <a:solidFill>
                  <a:schemeClr val="tx1"/>
                </a:solidFill>
                <a:effectLst/>
                <a:latin typeface="+mn-lt"/>
                <a:ea typeface="+mn-ea"/>
                <a:cs typeface="+mn-cs"/>
              </a:rPr>
              <a:t> are able to continuously track the motion of the smartphone to adjust the location of the virtual effect in the user’s view.</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600" kern="1200" dirty="0">
                <a:solidFill>
                  <a:schemeClr val="tx1"/>
                </a:solidFill>
                <a:effectLst/>
                <a:latin typeface="+mn-lt"/>
                <a:ea typeface="+mn-ea"/>
                <a:cs typeface="+mn-cs"/>
              </a:rPr>
              <a:t>For example, as seen in the demo, when we move the iPhone slowly and keep the cubic stationary, the virtual measurement result will automatically change its location and orientation.</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600" kern="1200" dirty="0">
                <a:solidFill>
                  <a:schemeClr val="tx1"/>
                </a:solidFill>
                <a:effectLst/>
                <a:latin typeface="+mn-lt"/>
                <a:ea typeface="+mn-ea"/>
                <a:cs typeface="+mn-cs"/>
              </a:rPr>
              <a:t>However, once we change the location of these anchor objects, the virtual effects will misalignment and hence the whole view is distorted.</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600" kern="1200" dirty="0">
                <a:solidFill>
                  <a:schemeClr val="tx1"/>
                </a:solidFill>
                <a:effectLst/>
                <a:latin typeface="+mn-lt"/>
                <a:ea typeface="+mn-ea"/>
                <a:cs typeface="+mn-cs"/>
              </a:rPr>
              <a:t>For instance, the virtual flame and measurements do not follow the dragon and cube’s motion.</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600" kern="1200" dirty="0">
                <a:solidFill>
                  <a:schemeClr val="tx1"/>
                </a:solidFill>
                <a:effectLst/>
                <a:latin typeface="+mn-lt"/>
                <a:ea typeface="+mn-ea"/>
                <a:cs typeface="+mn-cs"/>
              </a:rPr>
              <a:t>In a nutshell, today’s mobile AR solutions lack the ability to render follow-up effects to moving objects.</a:t>
            </a:r>
            <a:endParaRPr lang="zh-CN" altLang="en-US" dirty="0"/>
          </a:p>
        </p:txBody>
      </p:sp>
      <p:sp>
        <p:nvSpPr>
          <p:cNvPr id="4" name="灯片编号占位符 3"/>
          <p:cNvSpPr>
            <a:spLocks noGrp="1"/>
          </p:cNvSpPr>
          <p:nvPr>
            <p:ph type="sldNum" sz="quarter" idx="10"/>
          </p:nvPr>
        </p:nvSpPr>
        <p:spPr/>
        <p:txBody>
          <a:bodyPr/>
          <a:lstStyle/>
          <a:p>
            <a:fld id="{2EB47890-5446-4662-AB75-3CEB6FA02C87}" type="slidenum">
              <a:rPr lang="zh-CN" altLang="en-US" smtClean="0"/>
              <a:t>25</a:t>
            </a:fld>
            <a:endParaRPr lang="zh-CN" altLang="en-US"/>
          </a:p>
        </p:txBody>
      </p:sp>
    </p:spTree>
    <p:extLst>
      <p:ext uri="{BB962C8B-B14F-4D97-AF65-F5344CB8AC3E}">
        <p14:creationId xmlns:p14="http://schemas.microsoft.com/office/powerpoint/2010/main" val="38725309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600" kern="1200" dirty="0">
                <a:solidFill>
                  <a:schemeClr val="tx1"/>
                </a:solidFill>
                <a:effectLst/>
                <a:latin typeface="+mn-lt"/>
                <a:ea typeface="+mn-ea"/>
                <a:cs typeface="+mn-cs"/>
              </a:rPr>
              <a:t>[START] </a:t>
            </a:r>
            <a:r>
              <a:rPr lang="en-US" altLang="zh-CN" sz="1600" kern="1200" dirty="0" err="1">
                <a:solidFill>
                  <a:schemeClr val="tx1"/>
                </a:solidFill>
                <a:effectLst/>
                <a:latin typeface="+mn-lt"/>
                <a:ea typeface="+mn-ea"/>
                <a:cs typeface="+mn-cs"/>
              </a:rPr>
              <a:t>Arcore</a:t>
            </a:r>
            <a:r>
              <a:rPr lang="en-US" altLang="zh-CN" sz="1600" kern="1200" dirty="0">
                <a:solidFill>
                  <a:schemeClr val="tx1"/>
                </a:solidFill>
                <a:effectLst/>
                <a:latin typeface="+mn-lt"/>
                <a:ea typeface="+mn-ea"/>
                <a:cs typeface="+mn-cs"/>
              </a:rPr>
              <a:t> and </a:t>
            </a:r>
            <a:r>
              <a:rPr lang="en-US" altLang="zh-CN" sz="1600" kern="1200" dirty="0" err="1">
                <a:solidFill>
                  <a:schemeClr val="tx1"/>
                </a:solidFill>
                <a:effectLst/>
                <a:latin typeface="+mn-lt"/>
                <a:ea typeface="+mn-ea"/>
                <a:cs typeface="+mn-cs"/>
              </a:rPr>
              <a:t>ARKit</a:t>
            </a:r>
            <a:r>
              <a:rPr lang="en-US" altLang="zh-CN" sz="1600" kern="1200" dirty="0">
                <a:solidFill>
                  <a:schemeClr val="tx1"/>
                </a:solidFill>
                <a:effectLst/>
                <a:latin typeface="+mn-lt"/>
                <a:ea typeface="+mn-ea"/>
                <a:cs typeface="+mn-cs"/>
              </a:rPr>
              <a:t> are able to continuously track the motion of the smartphone to adjust the effect.</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600" kern="1200" dirty="0">
                <a:solidFill>
                  <a:schemeClr val="tx1"/>
                </a:solidFill>
                <a:effectLst/>
                <a:latin typeface="+mn-lt"/>
                <a:ea typeface="+mn-ea"/>
                <a:cs typeface="+mn-cs"/>
              </a:rPr>
              <a:t>For example, as seen in the demo, when we move the iPhone slowly and keep the cubic stationary, the virtual measurement result will change its location and orientation.</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600" kern="1200" dirty="0">
                <a:solidFill>
                  <a:schemeClr val="tx1"/>
                </a:solidFill>
                <a:effectLst/>
                <a:latin typeface="+mn-lt"/>
                <a:ea typeface="+mn-ea"/>
                <a:cs typeface="+mn-cs"/>
              </a:rPr>
              <a:t>[CLICK] However, once we change the location of these anchor objects, the virtual effects will misalignment and hence the whole view is distorted.</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600" kern="1200" dirty="0">
                <a:solidFill>
                  <a:schemeClr val="tx1"/>
                </a:solidFill>
                <a:effectLst/>
                <a:latin typeface="+mn-lt"/>
                <a:ea typeface="+mn-ea"/>
                <a:cs typeface="+mn-cs"/>
              </a:rPr>
              <a:t>For instance, the virtual flame and measurements do not follow the dragon and cube’s motion.</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600" kern="1200" dirty="0">
                <a:solidFill>
                  <a:schemeClr val="tx1"/>
                </a:solidFill>
                <a:effectLst/>
                <a:latin typeface="+mn-lt"/>
                <a:ea typeface="+mn-ea"/>
                <a:cs typeface="+mn-cs"/>
              </a:rPr>
              <a:t>In a nutshell, today’s mobile AR solutions lack the ability to render follow-up effects to moving objects.</a:t>
            </a:r>
            <a:endParaRPr lang="zh-CN" altLang="en-US" dirty="0"/>
          </a:p>
        </p:txBody>
      </p:sp>
      <p:sp>
        <p:nvSpPr>
          <p:cNvPr id="4" name="灯片编号占位符 3"/>
          <p:cNvSpPr>
            <a:spLocks noGrp="1"/>
          </p:cNvSpPr>
          <p:nvPr>
            <p:ph type="sldNum" sz="quarter" idx="10"/>
          </p:nvPr>
        </p:nvSpPr>
        <p:spPr/>
        <p:txBody>
          <a:bodyPr/>
          <a:lstStyle/>
          <a:p>
            <a:fld id="{2EB47890-5446-4662-AB75-3CEB6FA02C87}" type="slidenum">
              <a:rPr lang="zh-CN" altLang="en-US" smtClean="0"/>
              <a:t>3</a:t>
            </a:fld>
            <a:endParaRPr lang="zh-CN" altLang="en-US"/>
          </a:p>
        </p:txBody>
      </p:sp>
    </p:spTree>
    <p:extLst>
      <p:ext uri="{BB962C8B-B14F-4D97-AF65-F5344CB8AC3E}">
        <p14:creationId xmlns:p14="http://schemas.microsoft.com/office/powerpoint/2010/main" val="4197663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a:t>[START] So why existing mobile AR solutions cannot render follow-up effects?</a:t>
            </a:r>
            <a:r>
              <a:rPr lang="zh-CN" altLang="en-US" dirty="0"/>
              <a:t> </a:t>
            </a:r>
            <a:endParaRPr lang="en-US" altLang="zh-CN" dirty="0"/>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a:t>Let’s</a:t>
            </a:r>
            <a:r>
              <a:rPr lang="zh-CN" altLang="en-US" dirty="0"/>
              <a:t> </a:t>
            </a:r>
            <a:r>
              <a:rPr lang="en-US" altLang="zh-CN" dirty="0"/>
              <a:t>dig</a:t>
            </a:r>
            <a:r>
              <a:rPr lang="zh-CN" altLang="en-US" dirty="0"/>
              <a:t> </a:t>
            </a:r>
            <a:r>
              <a:rPr lang="en-US" altLang="zh-CN" dirty="0"/>
              <a:t>into</a:t>
            </a:r>
            <a:r>
              <a:rPr lang="zh-CN" altLang="en-US" dirty="0"/>
              <a:t> </a:t>
            </a:r>
            <a:r>
              <a:rPr lang="en-US" altLang="zh-CN" dirty="0"/>
              <a:t>the</a:t>
            </a:r>
            <a:r>
              <a:rPr lang="zh-CN" altLang="en-US" dirty="0"/>
              <a:t> </a:t>
            </a:r>
            <a:r>
              <a:rPr lang="en-US" altLang="zh-CN" dirty="0"/>
              <a:t>system architecture of </a:t>
            </a:r>
            <a:r>
              <a:rPr lang="en-US" altLang="zh-CN" dirty="0" err="1"/>
              <a:t>ARCore</a:t>
            </a:r>
            <a:r>
              <a:rPr lang="en-US" altLang="zh-CN" dirty="0"/>
              <a:t>.</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err="1"/>
              <a:t>ARCore</a:t>
            </a:r>
            <a:r>
              <a:rPr lang="en-US" altLang="zh-CN" dirty="0"/>
              <a:t> is equipped with three key capabilities, including Camera Motion Tracking, Plane/Anchor Detection and Environmental understanding.</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a:t>Let’s </a:t>
            </a:r>
            <a:r>
              <a:rPr lang="en-US" altLang="zh-CN" dirty="0" err="1"/>
              <a:t>focuse</a:t>
            </a:r>
            <a:r>
              <a:rPr lang="en-US" altLang="zh-CN" dirty="0"/>
              <a:t> on the Plane/Anchor detection, it allows smartphones to find the suitable place to render the virtual effects</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a:t>[CLICK] However, the core issues is that they assume anchors or surfaces are static and lack the ability to track the 6-DoF pose of them.</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a:t>Hence they cannot render follow-up virtual effects to them.</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a:t>[CLICK] In a nutshell, we think pose tracking of anchors is key to further bridge the gap between virtuality and reality.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Note that in our work, object’s 6-DoF pose is a combination of its location and orientation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dirty="0"/>
          </a:p>
        </p:txBody>
      </p:sp>
      <p:sp>
        <p:nvSpPr>
          <p:cNvPr id="4" name="灯片编号占位符 3"/>
          <p:cNvSpPr>
            <a:spLocks noGrp="1"/>
          </p:cNvSpPr>
          <p:nvPr>
            <p:ph type="sldNum" sz="quarter" idx="10"/>
          </p:nvPr>
        </p:nvSpPr>
        <p:spPr/>
        <p:txBody>
          <a:bodyPr/>
          <a:lstStyle/>
          <a:p>
            <a:fld id="{2EB47890-5446-4662-AB75-3CEB6FA02C87}" type="slidenum">
              <a:rPr lang="zh-CN" altLang="en-US" smtClean="0"/>
              <a:t>4</a:t>
            </a:fld>
            <a:endParaRPr lang="zh-CN" altLang="en-US"/>
          </a:p>
        </p:txBody>
      </p:sp>
    </p:spTree>
    <p:extLst>
      <p:ext uri="{BB962C8B-B14F-4D97-AF65-F5344CB8AC3E}">
        <p14:creationId xmlns:p14="http://schemas.microsoft.com/office/powerpoint/2010/main" val="19390132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600" kern="1200" dirty="0">
                <a:solidFill>
                  <a:schemeClr val="tx1"/>
                </a:solidFill>
                <a:effectLst/>
                <a:latin typeface="+mn-lt"/>
                <a:ea typeface="+mn-ea"/>
                <a:cs typeface="+mn-cs"/>
              </a:rPr>
              <a:t>[START] So next, let’s take a glance at how existing works track the object’s 6-DoF pose?</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sz="16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600" kern="1200" dirty="0">
                <a:solidFill>
                  <a:schemeClr val="tx1"/>
                </a:solidFill>
                <a:effectLst/>
                <a:latin typeface="+mn-lt"/>
                <a:ea typeface="+mn-ea"/>
                <a:cs typeface="+mn-cs"/>
              </a:rPr>
              <a:t>First, leveraging expensive and sophisticated</a:t>
            </a:r>
            <a:r>
              <a:rPr lang="zh-CN" altLang="en-US" sz="1600" kern="1200" dirty="0">
                <a:solidFill>
                  <a:schemeClr val="tx1"/>
                </a:solidFill>
                <a:effectLst/>
                <a:latin typeface="+mn-lt"/>
                <a:ea typeface="+mn-ea"/>
                <a:cs typeface="+mn-cs"/>
              </a:rPr>
              <a:t> </a:t>
            </a:r>
            <a:r>
              <a:rPr lang="en-US" altLang="zh-CN" sz="1600" kern="1200" dirty="0">
                <a:solidFill>
                  <a:schemeClr val="tx1"/>
                </a:solidFill>
                <a:effectLst/>
                <a:latin typeface="+mn-lt"/>
                <a:ea typeface="+mn-ea"/>
                <a:cs typeface="+mn-cs"/>
              </a:rPr>
              <a:t>sensors or devices.</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600" kern="1200" dirty="0">
                <a:solidFill>
                  <a:schemeClr val="tx1"/>
                </a:solidFill>
                <a:effectLst/>
                <a:latin typeface="+mn-lt"/>
                <a:ea typeface="+mn-ea"/>
                <a:cs typeface="+mn-cs"/>
              </a:rPr>
              <a:t>For example, Microsoft </a:t>
            </a:r>
            <a:r>
              <a:rPr lang="en-US" altLang="zh-CN" sz="1600" kern="1200" dirty="0" err="1">
                <a:solidFill>
                  <a:schemeClr val="tx1"/>
                </a:solidFill>
                <a:effectLst/>
                <a:latin typeface="+mn-lt"/>
                <a:ea typeface="+mn-ea"/>
                <a:cs typeface="+mn-cs"/>
              </a:rPr>
              <a:t>hololens</a:t>
            </a:r>
            <a:r>
              <a:rPr lang="en-US" altLang="zh-CN" sz="1600" kern="1200" dirty="0">
                <a:solidFill>
                  <a:schemeClr val="tx1"/>
                </a:solidFill>
                <a:effectLst/>
                <a:latin typeface="+mn-lt"/>
                <a:ea typeface="+mn-ea"/>
                <a:cs typeface="+mn-cs"/>
              </a:rPr>
              <a:t> are equipped with 4 different types of cameras.</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600" kern="1200" dirty="0">
                <a:solidFill>
                  <a:schemeClr val="tx1"/>
                </a:solidFill>
                <a:effectLst/>
                <a:latin typeface="+mn-lt"/>
                <a:ea typeface="+mn-ea"/>
                <a:cs typeface="+mn-cs"/>
              </a:rPr>
              <a:t>[CLICK] However, these expensive sensors are not simultaneously available on commercial smartphones.</a:t>
            </a:r>
            <a:endParaRPr lang="zh-CN" altLang="en-US" dirty="0"/>
          </a:p>
        </p:txBody>
      </p:sp>
      <p:sp>
        <p:nvSpPr>
          <p:cNvPr id="4" name="灯片编号占位符 3"/>
          <p:cNvSpPr>
            <a:spLocks noGrp="1"/>
          </p:cNvSpPr>
          <p:nvPr>
            <p:ph type="sldNum" sz="quarter" idx="10"/>
          </p:nvPr>
        </p:nvSpPr>
        <p:spPr/>
        <p:txBody>
          <a:bodyPr/>
          <a:lstStyle/>
          <a:p>
            <a:fld id="{2EB47890-5446-4662-AB75-3CEB6FA02C87}" type="slidenum">
              <a:rPr lang="zh-CN" altLang="en-US" smtClean="0"/>
              <a:t>5</a:t>
            </a:fld>
            <a:endParaRPr lang="zh-CN" altLang="en-US"/>
          </a:p>
        </p:txBody>
      </p:sp>
    </p:spTree>
    <p:extLst>
      <p:ext uri="{BB962C8B-B14F-4D97-AF65-F5344CB8AC3E}">
        <p14:creationId xmlns:p14="http://schemas.microsoft.com/office/powerpoint/2010/main" val="36748637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600" kern="1200" dirty="0">
                <a:solidFill>
                  <a:schemeClr val="tx1"/>
                </a:solidFill>
                <a:effectLst/>
                <a:latin typeface="+mn-lt"/>
                <a:ea typeface="+mn-ea"/>
                <a:cs typeface="+mn-cs"/>
              </a:rPr>
              <a:t>[START] </a:t>
            </a:r>
            <a:r>
              <a:rPr lang="en-CN" altLang="zh-CN" sz="1600" kern="1200" dirty="0">
                <a:solidFill>
                  <a:schemeClr val="tx1"/>
                </a:solidFill>
                <a:effectLst/>
                <a:latin typeface="+mn-lt"/>
                <a:ea typeface="+mn-ea"/>
                <a:cs typeface="+mn-cs"/>
              </a:rPr>
              <a:t>Sec</a:t>
            </a:r>
            <a:r>
              <a:rPr lang="en-US" altLang="zh-CN" sz="1600" kern="1200" dirty="0" err="1">
                <a:solidFill>
                  <a:schemeClr val="tx1"/>
                </a:solidFill>
                <a:effectLst/>
                <a:latin typeface="+mn-lt"/>
                <a:ea typeface="+mn-ea"/>
                <a:cs typeface="+mn-cs"/>
              </a:rPr>
              <a:t>ond</a:t>
            </a:r>
            <a:r>
              <a:rPr lang="en-US" altLang="zh-CN" sz="1600" kern="1200" dirty="0">
                <a:solidFill>
                  <a:schemeClr val="tx1"/>
                </a:solidFill>
                <a:effectLst/>
                <a:latin typeface="+mn-lt"/>
                <a:ea typeface="+mn-ea"/>
                <a:cs typeface="+mn-cs"/>
              </a:rPr>
              <a:t>,</a:t>
            </a:r>
            <a:r>
              <a:rPr lang="zh-CN" altLang="en-US" sz="1600" kern="1200" dirty="0">
                <a:solidFill>
                  <a:schemeClr val="tx1"/>
                </a:solidFill>
                <a:effectLst/>
                <a:latin typeface="+mn-lt"/>
                <a:ea typeface="+mn-ea"/>
                <a:cs typeface="+mn-cs"/>
              </a:rPr>
              <a:t> </a:t>
            </a:r>
            <a:r>
              <a:rPr lang="en-US" altLang="zh-CN" sz="1600" kern="1200" dirty="0">
                <a:solidFill>
                  <a:schemeClr val="tx1"/>
                </a:solidFill>
                <a:effectLst/>
                <a:latin typeface="+mn-lt"/>
                <a:ea typeface="+mn-ea"/>
                <a:cs typeface="+mn-cs"/>
              </a:rPr>
              <a:t>classical</a:t>
            </a:r>
            <a:r>
              <a:rPr lang="zh-CN" altLang="en-US" sz="1600" kern="1200" dirty="0">
                <a:solidFill>
                  <a:schemeClr val="tx1"/>
                </a:solidFill>
                <a:effectLst/>
                <a:latin typeface="+mn-lt"/>
                <a:ea typeface="+mn-ea"/>
                <a:cs typeface="+mn-cs"/>
              </a:rPr>
              <a:t> </a:t>
            </a:r>
            <a:r>
              <a:rPr lang="en-US" altLang="zh-CN" sz="1600" kern="1200" dirty="0">
                <a:solidFill>
                  <a:schemeClr val="tx1"/>
                </a:solidFill>
                <a:effectLst/>
                <a:latin typeface="+mn-lt"/>
                <a:ea typeface="+mn-ea"/>
                <a:cs typeface="+mn-cs"/>
              </a:rPr>
              <a:t>visual</a:t>
            </a:r>
            <a:r>
              <a:rPr lang="zh-CN" altLang="en-US" sz="1600" kern="1200" dirty="0">
                <a:solidFill>
                  <a:schemeClr val="tx1"/>
                </a:solidFill>
                <a:effectLst/>
                <a:latin typeface="+mn-lt"/>
                <a:ea typeface="+mn-ea"/>
                <a:cs typeface="+mn-cs"/>
              </a:rPr>
              <a:t> </a:t>
            </a:r>
            <a:r>
              <a:rPr lang="en-US" altLang="zh-CN" sz="1600" kern="1200" dirty="0">
                <a:solidFill>
                  <a:schemeClr val="tx1"/>
                </a:solidFill>
                <a:effectLst/>
                <a:latin typeface="+mn-lt"/>
                <a:ea typeface="+mn-ea"/>
                <a:cs typeface="+mn-cs"/>
              </a:rPr>
              <a:t>feature</a:t>
            </a:r>
            <a:r>
              <a:rPr lang="zh-CN" altLang="en-US" sz="1600" kern="1200" dirty="0">
                <a:solidFill>
                  <a:schemeClr val="tx1"/>
                </a:solidFill>
                <a:effectLst/>
                <a:latin typeface="+mn-lt"/>
                <a:ea typeface="+mn-ea"/>
                <a:cs typeface="+mn-cs"/>
              </a:rPr>
              <a:t> </a:t>
            </a:r>
            <a:r>
              <a:rPr lang="en-US" altLang="zh-CN" sz="1600" kern="1200" dirty="0">
                <a:solidFill>
                  <a:schemeClr val="tx1"/>
                </a:solidFill>
                <a:effectLst/>
                <a:latin typeface="+mn-lt"/>
                <a:ea typeface="+mn-ea"/>
                <a:cs typeface="+mn-cs"/>
              </a:rPr>
              <a:t>matching</a:t>
            </a:r>
            <a:r>
              <a:rPr lang="zh-CN" altLang="en-US" sz="1600" kern="1200" dirty="0">
                <a:solidFill>
                  <a:schemeClr val="tx1"/>
                </a:solidFill>
                <a:effectLst/>
                <a:latin typeface="+mn-lt"/>
                <a:ea typeface="+mn-ea"/>
                <a:cs typeface="+mn-cs"/>
              </a:rPr>
              <a:t> </a:t>
            </a:r>
            <a:r>
              <a:rPr lang="en-US" altLang="zh-CN" sz="1600" kern="1200" dirty="0">
                <a:solidFill>
                  <a:schemeClr val="tx1"/>
                </a:solidFill>
                <a:effectLst/>
                <a:latin typeface="+mn-lt"/>
                <a:ea typeface="+mn-ea"/>
                <a:cs typeface="+mn-cs"/>
              </a:rPr>
              <a:t>based</a:t>
            </a:r>
            <a:r>
              <a:rPr lang="zh-CN" altLang="en-US" sz="1600" kern="1200" dirty="0">
                <a:solidFill>
                  <a:schemeClr val="tx1"/>
                </a:solidFill>
                <a:effectLst/>
                <a:latin typeface="+mn-lt"/>
                <a:ea typeface="+mn-ea"/>
                <a:cs typeface="+mn-cs"/>
              </a:rPr>
              <a:t> </a:t>
            </a:r>
            <a:r>
              <a:rPr lang="en-US" altLang="zh-CN" sz="1600" kern="1200" dirty="0">
                <a:solidFill>
                  <a:schemeClr val="tx1"/>
                </a:solidFill>
                <a:effectLst/>
                <a:latin typeface="+mn-lt"/>
                <a:ea typeface="+mn-ea"/>
                <a:cs typeface="+mn-cs"/>
              </a:rPr>
              <a:t>object</a:t>
            </a:r>
            <a:r>
              <a:rPr lang="zh-CN" altLang="en-US" sz="1600" kern="1200" dirty="0">
                <a:solidFill>
                  <a:schemeClr val="tx1"/>
                </a:solidFill>
                <a:effectLst/>
                <a:latin typeface="+mn-lt"/>
                <a:ea typeface="+mn-ea"/>
                <a:cs typeface="+mn-cs"/>
              </a:rPr>
              <a:t> </a:t>
            </a:r>
            <a:r>
              <a:rPr lang="en-US" altLang="zh-CN" sz="1600" kern="1200" dirty="0">
                <a:solidFill>
                  <a:schemeClr val="tx1"/>
                </a:solidFill>
                <a:effectLst/>
                <a:latin typeface="+mn-lt"/>
                <a:ea typeface="+mn-ea"/>
                <a:cs typeface="+mn-cs"/>
              </a:rPr>
              <a:t>pose</a:t>
            </a:r>
            <a:r>
              <a:rPr lang="zh-CN" altLang="en-US" sz="1600" kern="1200" dirty="0">
                <a:solidFill>
                  <a:schemeClr val="tx1"/>
                </a:solidFill>
                <a:effectLst/>
                <a:latin typeface="+mn-lt"/>
                <a:ea typeface="+mn-ea"/>
                <a:cs typeface="+mn-cs"/>
              </a:rPr>
              <a:t> </a:t>
            </a:r>
            <a:r>
              <a:rPr lang="en-US" altLang="zh-CN" sz="1600" kern="1200" dirty="0">
                <a:solidFill>
                  <a:schemeClr val="tx1"/>
                </a:solidFill>
                <a:effectLst/>
                <a:latin typeface="+mn-lt"/>
                <a:ea typeface="+mn-ea"/>
                <a:cs typeface="+mn-cs"/>
              </a:rPr>
              <a:t>tracking.</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sz="16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a:t>[CLICK] However,</a:t>
            </a:r>
            <a:r>
              <a:rPr lang="zh-CN" altLang="en-US" dirty="0"/>
              <a:t> </a:t>
            </a:r>
            <a:r>
              <a:rPr lang="en-US" dirty="0"/>
              <a:t>the cumulative drift and low precision leads to virtual effects misalignment</a:t>
            </a:r>
            <a:endParaRPr lang="zh-CN" altLang="en-US" dirty="0"/>
          </a:p>
        </p:txBody>
      </p:sp>
      <p:sp>
        <p:nvSpPr>
          <p:cNvPr id="4" name="灯片编号占位符 3"/>
          <p:cNvSpPr>
            <a:spLocks noGrp="1"/>
          </p:cNvSpPr>
          <p:nvPr>
            <p:ph type="sldNum" sz="quarter" idx="10"/>
          </p:nvPr>
        </p:nvSpPr>
        <p:spPr/>
        <p:txBody>
          <a:bodyPr/>
          <a:lstStyle/>
          <a:p>
            <a:fld id="{2EB47890-5446-4662-AB75-3CEB6FA02C87}" type="slidenum">
              <a:rPr lang="zh-CN" altLang="en-US" smtClean="0"/>
              <a:t>6</a:t>
            </a:fld>
            <a:endParaRPr lang="zh-CN" altLang="en-US"/>
          </a:p>
        </p:txBody>
      </p:sp>
    </p:spTree>
    <p:extLst>
      <p:ext uri="{BB962C8B-B14F-4D97-AF65-F5344CB8AC3E}">
        <p14:creationId xmlns:p14="http://schemas.microsoft.com/office/powerpoint/2010/main" val="35690530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600" kern="1200" dirty="0">
                <a:solidFill>
                  <a:schemeClr val="tx1"/>
                </a:solidFill>
                <a:effectLst/>
                <a:latin typeface="+mn-lt"/>
                <a:ea typeface="+mn-ea"/>
                <a:cs typeface="+mn-cs"/>
              </a:rPr>
              <a:t>[START] Third,</a:t>
            </a:r>
            <a:r>
              <a:rPr lang="zh-CN" altLang="en-US" sz="1600" kern="1200" dirty="0">
                <a:solidFill>
                  <a:schemeClr val="tx1"/>
                </a:solidFill>
                <a:effectLst/>
                <a:latin typeface="+mn-lt"/>
                <a:ea typeface="+mn-ea"/>
                <a:cs typeface="+mn-cs"/>
              </a:rPr>
              <a:t> </a:t>
            </a:r>
            <a:r>
              <a:rPr lang="en-US" dirty="0"/>
              <a:t>deep-learning-based methods.</a:t>
            </a:r>
            <a:endParaRPr lang="en-US" altLang="zh-CN" dirty="0"/>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a:t>Although</a:t>
            </a:r>
            <a:r>
              <a:rPr lang="zh-CN" altLang="en-US" dirty="0"/>
              <a:t> </a:t>
            </a:r>
            <a:r>
              <a:rPr lang="en-US" altLang="zh-CN" dirty="0"/>
              <a:t>the</a:t>
            </a:r>
            <a:r>
              <a:rPr lang="zh-CN" altLang="en-US" dirty="0"/>
              <a:t> </a:t>
            </a:r>
            <a:r>
              <a:rPr lang="en-US" altLang="zh-CN" dirty="0"/>
              <a:t>tracking</a:t>
            </a:r>
            <a:r>
              <a:rPr lang="zh-CN" altLang="en-US" dirty="0"/>
              <a:t> </a:t>
            </a:r>
            <a:r>
              <a:rPr lang="en-US" altLang="zh-CN" dirty="0"/>
              <a:t>performance</a:t>
            </a:r>
            <a:r>
              <a:rPr lang="zh-CN" altLang="en-US" dirty="0"/>
              <a:t> </a:t>
            </a:r>
            <a:r>
              <a:rPr lang="en-US" altLang="zh-CN" dirty="0"/>
              <a:t>of these solutions meets</a:t>
            </a:r>
            <a:r>
              <a:rPr lang="zh-CN" altLang="en-US" dirty="0"/>
              <a:t> </a:t>
            </a:r>
            <a:r>
              <a:rPr lang="en-US" altLang="zh-CN" dirty="0"/>
              <a:t>the</a:t>
            </a:r>
            <a:r>
              <a:rPr lang="zh-CN" altLang="en-US" dirty="0"/>
              <a:t> </a:t>
            </a:r>
            <a:r>
              <a:rPr lang="en-US" altLang="zh-CN" dirty="0"/>
              <a:t>demand</a:t>
            </a:r>
            <a:r>
              <a:rPr lang="zh-CN" altLang="en-US" dirty="0"/>
              <a:t> </a:t>
            </a:r>
            <a:r>
              <a:rPr lang="en-US" altLang="zh-CN" dirty="0"/>
              <a:t>of</a:t>
            </a:r>
            <a:r>
              <a:rPr lang="zh-CN" altLang="en-US" dirty="0"/>
              <a:t> </a:t>
            </a:r>
            <a:r>
              <a:rPr lang="en-US" altLang="zh-CN" dirty="0"/>
              <a:t>AR</a:t>
            </a:r>
            <a:r>
              <a:rPr lang="zh-CN" altLang="en-US" dirty="0"/>
              <a:t> </a:t>
            </a:r>
            <a:r>
              <a:rPr lang="en-US" altLang="zh-CN" dirty="0"/>
              <a:t>applications.</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a:t>These</a:t>
            </a:r>
            <a:r>
              <a:rPr lang="zh-CN" altLang="en-US" dirty="0"/>
              <a:t> </a:t>
            </a:r>
            <a:r>
              <a:rPr lang="en-US" dirty="0"/>
              <a:t>approaches require complex pre-modeling of specific objects and pre-training of neural networks in advance</a:t>
            </a:r>
            <a:r>
              <a:rPr lang="en-US" altLang="zh-CN" dirty="0"/>
              <a:t>.</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[CLICK] They can neither track arbitrary objects nor run on phones in real-time.</a:t>
            </a:r>
            <a:endParaRPr lang="zh-CN" altLang="en-US" dirty="0"/>
          </a:p>
        </p:txBody>
      </p:sp>
      <p:sp>
        <p:nvSpPr>
          <p:cNvPr id="4" name="灯片编号占位符 3"/>
          <p:cNvSpPr>
            <a:spLocks noGrp="1"/>
          </p:cNvSpPr>
          <p:nvPr>
            <p:ph type="sldNum" sz="quarter" idx="10"/>
          </p:nvPr>
        </p:nvSpPr>
        <p:spPr/>
        <p:txBody>
          <a:bodyPr/>
          <a:lstStyle/>
          <a:p>
            <a:fld id="{2EB47890-5446-4662-AB75-3CEB6FA02C87}" type="slidenum">
              <a:rPr lang="zh-CN" altLang="en-US" smtClean="0"/>
              <a:t>7</a:t>
            </a:fld>
            <a:endParaRPr lang="zh-CN" altLang="en-US"/>
          </a:p>
        </p:txBody>
      </p:sp>
    </p:spTree>
    <p:extLst>
      <p:ext uri="{BB962C8B-B14F-4D97-AF65-F5344CB8AC3E}">
        <p14:creationId xmlns:p14="http://schemas.microsoft.com/office/powerpoint/2010/main" val="28443396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600" kern="1200" dirty="0">
                <a:solidFill>
                  <a:schemeClr val="tx1"/>
                </a:solidFill>
                <a:effectLst/>
                <a:latin typeface="+mn-lt"/>
                <a:ea typeface="+mn-ea"/>
                <a:cs typeface="+mn-cs"/>
              </a:rPr>
              <a:t>[START]</a:t>
            </a:r>
            <a:r>
              <a:rPr lang="zh-CN" altLang="en-US" sz="1600" kern="1200" dirty="0">
                <a:solidFill>
                  <a:schemeClr val="tx1"/>
                </a:solidFill>
                <a:effectLst/>
                <a:latin typeface="+mn-lt"/>
                <a:ea typeface="+mn-ea"/>
                <a:cs typeface="+mn-cs"/>
              </a:rPr>
              <a:t> </a:t>
            </a:r>
            <a:r>
              <a:rPr lang="en-US" altLang="zh-CN" sz="1600" kern="1200" dirty="0">
                <a:solidFill>
                  <a:schemeClr val="tx1"/>
                </a:solidFill>
                <a:effectLst/>
                <a:latin typeface="+mn-lt"/>
                <a:ea typeface="+mn-ea"/>
                <a:cs typeface="+mn-cs"/>
              </a:rPr>
              <a:t>So in summary, none of previous solutions can be used on smartphones in ubiquitous scenarios.</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600" kern="1200" dirty="0">
                <a:solidFill>
                  <a:schemeClr val="tx1"/>
                </a:solidFill>
                <a:effectLst/>
                <a:latin typeface="+mn-lt"/>
                <a:ea typeface="+mn-ea"/>
                <a:cs typeface="+mn-cs"/>
              </a:rPr>
              <a:t>[CLICK] In this work, Our goal is to track object’s pose in real-time on commercial smartphones without pre-training.</a:t>
            </a:r>
            <a:endParaRPr lang="zh-CN" altLang="en-US" dirty="0"/>
          </a:p>
        </p:txBody>
      </p:sp>
      <p:sp>
        <p:nvSpPr>
          <p:cNvPr id="4" name="灯片编号占位符 3"/>
          <p:cNvSpPr>
            <a:spLocks noGrp="1"/>
          </p:cNvSpPr>
          <p:nvPr>
            <p:ph type="sldNum" sz="quarter" idx="10"/>
          </p:nvPr>
        </p:nvSpPr>
        <p:spPr/>
        <p:txBody>
          <a:bodyPr/>
          <a:lstStyle/>
          <a:p>
            <a:fld id="{2EB47890-5446-4662-AB75-3CEB6FA02C87}" type="slidenum">
              <a:rPr lang="zh-CN" altLang="en-US" smtClean="0"/>
              <a:t>8</a:t>
            </a:fld>
            <a:endParaRPr lang="zh-CN" altLang="en-US"/>
          </a:p>
        </p:txBody>
      </p:sp>
    </p:spTree>
    <p:extLst>
      <p:ext uri="{BB962C8B-B14F-4D97-AF65-F5344CB8AC3E}">
        <p14:creationId xmlns:p14="http://schemas.microsoft.com/office/powerpoint/2010/main" val="40660327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600" kern="1200" dirty="0">
                <a:solidFill>
                  <a:schemeClr val="tx1"/>
                </a:solidFill>
                <a:effectLst/>
                <a:latin typeface="+mn-lt"/>
                <a:ea typeface="+mn-ea"/>
                <a:cs typeface="+mn-cs"/>
              </a:rPr>
              <a:t>[START] Furthermore, let’s recall the system architecture of </a:t>
            </a:r>
            <a:r>
              <a:rPr lang="en-US" altLang="zh-CN" sz="1600" kern="1200" dirty="0" err="1">
                <a:solidFill>
                  <a:schemeClr val="tx1"/>
                </a:solidFill>
                <a:effectLst/>
                <a:latin typeface="+mn-lt"/>
                <a:ea typeface="+mn-ea"/>
                <a:cs typeface="+mn-cs"/>
              </a:rPr>
              <a:t>ARCore</a:t>
            </a:r>
            <a:endParaRPr lang="en-US" altLang="zh-CN" sz="16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600" kern="1200" dirty="0">
                <a:solidFill>
                  <a:schemeClr val="tx1"/>
                </a:solidFill>
                <a:effectLst/>
                <a:latin typeface="+mn-lt"/>
                <a:ea typeface="+mn-ea"/>
                <a:cs typeface="+mn-cs"/>
              </a:rPr>
              <a:t>[CLICK] </a:t>
            </a:r>
            <a:r>
              <a:rPr lang="en-US" altLang="zh-CN" sz="1600" kern="1200" dirty="0" err="1">
                <a:solidFill>
                  <a:schemeClr val="tx1"/>
                </a:solidFill>
                <a:effectLst/>
                <a:latin typeface="+mn-lt"/>
                <a:ea typeface="+mn-ea"/>
                <a:cs typeface="+mn-cs"/>
              </a:rPr>
              <a:t>FollowUpAR</a:t>
            </a:r>
            <a:r>
              <a:rPr lang="en-US" altLang="zh-CN" sz="1600" kern="1200" dirty="0">
                <a:solidFill>
                  <a:schemeClr val="tx1"/>
                </a:solidFill>
                <a:effectLst/>
                <a:latin typeface="+mn-lt"/>
                <a:ea typeface="+mn-ea"/>
                <a:cs typeface="+mn-cs"/>
              </a:rPr>
              <a:t> provides </a:t>
            </a:r>
            <a:r>
              <a:rPr lang="en-US" altLang="zh-CN" sz="1600" kern="1200" dirty="0" err="1">
                <a:solidFill>
                  <a:schemeClr val="tx1"/>
                </a:solidFill>
                <a:effectLst/>
                <a:latin typeface="+mn-lt"/>
                <a:ea typeface="+mn-ea"/>
                <a:cs typeface="+mn-cs"/>
              </a:rPr>
              <a:t>ARCore</a:t>
            </a:r>
            <a:r>
              <a:rPr lang="en-US" altLang="zh-CN" sz="1600" kern="1200" dirty="0">
                <a:solidFill>
                  <a:schemeClr val="tx1"/>
                </a:solidFill>
                <a:effectLst/>
                <a:latin typeface="+mn-lt"/>
                <a:ea typeface="+mn-ea"/>
                <a:cs typeface="+mn-cs"/>
              </a:rPr>
              <a:t> with the Anchor Pose Tracking Function</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600" kern="1200" dirty="0">
                <a:solidFill>
                  <a:schemeClr val="tx1"/>
                </a:solidFill>
                <a:effectLst/>
                <a:latin typeface="+mn-lt"/>
                <a:ea typeface="+mn-ea"/>
                <a:cs typeface="+mn-cs"/>
              </a:rPr>
              <a:t>[CLICK] And eventually, enable smartphones to render follow-up virtual effects.</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600" kern="1200" dirty="0">
                <a:solidFill>
                  <a:schemeClr val="tx1"/>
                </a:solidFill>
                <a:effectLst/>
                <a:latin typeface="+mn-lt"/>
                <a:ea typeface="+mn-ea"/>
                <a:cs typeface="+mn-cs"/>
              </a:rPr>
              <a:t>The running demo of </a:t>
            </a:r>
            <a:r>
              <a:rPr lang="en-US" altLang="zh-CN" sz="1600" kern="1200" dirty="0" err="1">
                <a:solidFill>
                  <a:schemeClr val="tx1"/>
                </a:solidFill>
                <a:effectLst/>
                <a:latin typeface="+mn-lt"/>
                <a:ea typeface="+mn-ea"/>
                <a:cs typeface="+mn-cs"/>
              </a:rPr>
              <a:t>FollowUpAR</a:t>
            </a:r>
            <a:r>
              <a:rPr lang="en-US" altLang="zh-CN" sz="1600" kern="1200" dirty="0">
                <a:solidFill>
                  <a:schemeClr val="tx1"/>
                </a:solidFill>
                <a:effectLst/>
                <a:latin typeface="+mn-lt"/>
                <a:ea typeface="+mn-ea"/>
                <a:cs typeface="+mn-cs"/>
              </a:rPr>
              <a:t> from a Google Pixel 4 is shown in the above video.</a:t>
            </a:r>
          </a:p>
        </p:txBody>
      </p:sp>
      <p:sp>
        <p:nvSpPr>
          <p:cNvPr id="4" name="灯片编号占位符 3"/>
          <p:cNvSpPr>
            <a:spLocks noGrp="1"/>
          </p:cNvSpPr>
          <p:nvPr>
            <p:ph type="sldNum" sz="quarter" idx="10"/>
          </p:nvPr>
        </p:nvSpPr>
        <p:spPr/>
        <p:txBody>
          <a:bodyPr/>
          <a:lstStyle/>
          <a:p>
            <a:fld id="{2EB47890-5446-4662-AB75-3CEB6FA02C87}" type="slidenum">
              <a:rPr lang="zh-CN" altLang="en-US" smtClean="0"/>
              <a:t>9</a:t>
            </a:fld>
            <a:endParaRPr lang="zh-CN" altLang="en-US"/>
          </a:p>
        </p:txBody>
      </p:sp>
    </p:spTree>
    <p:extLst>
      <p:ext uri="{BB962C8B-B14F-4D97-AF65-F5344CB8AC3E}">
        <p14:creationId xmlns:p14="http://schemas.microsoft.com/office/powerpoint/2010/main" val="42382171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5283200" y="4343400"/>
            <a:ext cx="6908800" cy="914400"/>
          </a:xfrm>
        </p:spPr>
        <p:txBody>
          <a:bodyPr/>
          <a:lstStyle>
            <a:lvl1pPr>
              <a:defRPr/>
            </a:lvl1pPr>
          </a:lstStyle>
          <a:p>
            <a:pPr lvl="0"/>
            <a:r>
              <a:rPr lang="zh-CN" altLang="en-US" noProof="0"/>
              <a:t>单击此处编辑母版标题样式</a:t>
            </a:r>
            <a:endParaRPr lang="en-US" altLang="zh-CN" noProof="0"/>
          </a:p>
        </p:txBody>
      </p:sp>
      <p:sp>
        <p:nvSpPr>
          <p:cNvPr id="3075" name="Rectangle 3"/>
          <p:cNvSpPr>
            <a:spLocks noGrp="1" noChangeArrowheads="1"/>
          </p:cNvSpPr>
          <p:nvPr>
            <p:ph type="subTitle" idx="1"/>
          </p:nvPr>
        </p:nvSpPr>
        <p:spPr>
          <a:xfrm>
            <a:off x="5283200" y="5181600"/>
            <a:ext cx="6908800" cy="457200"/>
          </a:xfrm>
        </p:spPr>
        <p:txBody>
          <a:bodyPr/>
          <a:lstStyle>
            <a:lvl1pPr marL="0" indent="0">
              <a:buFontTx/>
              <a:buNone/>
              <a:defRPr/>
            </a:lvl1pPr>
          </a:lstStyle>
          <a:p>
            <a:pPr lvl="0"/>
            <a:r>
              <a:rPr lang="zh-CN" altLang="en-US" noProof="0"/>
              <a:t>单击此处编辑母版副标题样式</a:t>
            </a:r>
            <a:endParaRPr lang="en-US" altLang="zh-CN" noProof="0"/>
          </a:p>
        </p:txBody>
      </p:sp>
      <p:sp>
        <p:nvSpPr>
          <p:cNvPr id="3076" name="Rectangle 4"/>
          <p:cNvSpPr>
            <a:spLocks noGrp="1" noChangeArrowheads="1"/>
          </p:cNvSpPr>
          <p:nvPr>
            <p:ph type="dt" sz="half" idx="2"/>
          </p:nvPr>
        </p:nvSpPr>
        <p:spPr/>
        <p:txBody>
          <a:bodyPr/>
          <a:lstStyle>
            <a:lvl1pPr>
              <a:defRPr/>
            </a:lvl1pPr>
          </a:lstStyle>
          <a:p>
            <a:endParaRPr lang="en-US" altLang="zh-CN"/>
          </a:p>
        </p:txBody>
      </p:sp>
      <p:sp>
        <p:nvSpPr>
          <p:cNvPr id="3077" name="Rectangle 5"/>
          <p:cNvSpPr>
            <a:spLocks noGrp="1" noChangeArrowheads="1"/>
          </p:cNvSpPr>
          <p:nvPr>
            <p:ph type="ftr" sz="quarter" idx="3"/>
          </p:nvPr>
        </p:nvSpPr>
        <p:spPr/>
        <p:txBody>
          <a:bodyPr/>
          <a:lstStyle>
            <a:lvl1pPr>
              <a:defRPr/>
            </a:lvl1pPr>
          </a:lstStyle>
          <a:p>
            <a:endParaRPr lang="en-US" altLang="zh-CN"/>
          </a:p>
        </p:txBody>
      </p:sp>
      <p:sp>
        <p:nvSpPr>
          <p:cNvPr id="3078" name="Rectangle 6"/>
          <p:cNvSpPr>
            <a:spLocks noGrp="1" noChangeArrowheads="1"/>
          </p:cNvSpPr>
          <p:nvPr>
            <p:ph type="sldNum" sz="quarter" idx="4"/>
          </p:nvPr>
        </p:nvSpPr>
        <p:spPr/>
        <p:txBody>
          <a:bodyPr/>
          <a:lstStyle>
            <a:lvl1pPr>
              <a:defRPr/>
            </a:lvl1pPr>
          </a:lstStyle>
          <a:p>
            <a:fld id="{8F9319D8-D4A7-4302-836F-6BE09FA24844}" type="slidenum">
              <a:rPr lang="en-US" altLang="zh-CN"/>
              <a:pPr/>
              <a:t>‹#›</a:t>
            </a:fld>
            <a:endParaRPr lang="en-US" altLang="zh-C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endParaRPr lang="en-US" altLang="zh-CN"/>
          </a:p>
        </p:txBody>
      </p:sp>
      <p:sp>
        <p:nvSpPr>
          <p:cNvPr id="5" name="页脚占位符 4"/>
          <p:cNvSpPr>
            <a:spLocks noGrp="1"/>
          </p:cNvSpPr>
          <p:nvPr>
            <p:ph type="ftr" sz="quarter" idx="11"/>
          </p:nvPr>
        </p:nvSpPr>
        <p:spPr/>
        <p:txBody>
          <a:bodyPr/>
          <a:lstStyle>
            <a:lvl1pPr>
              <a:defRPr/>
            </a:lvl1pPr>
          </a:lstStyle>
          <a:p>
            <a:endParaRPr lang="en-US" altLang="zh-CN"/>
          </a:p>
        </p:txBody>
      </p:sp>
      <p:sp>
        <p:nvSpPr>
          <p:cNvPr id="6" name="灯片编号占位符 5"/>
          <p:cNvSpPr>
            <a:spLocks noGrp="1"/>
          </p:cNvSpPr>
          <p:nvPr>
            <p:ph type="sldNum" sz="quarter" idx="12"/>
          </p:nvPr>
        </p:nvSpPr>
        <p:spPr/>
        <p:txBody>
          <a:bodyPr/>
          <a:lstStyle>
            <a:lvl1pPr>
              <a:defRPr/>
            </a:lvl1pPr>
          </a:lstStyle>
          <a:p>
            <a:fld id="{AC261BCC-5B0B-4E2E-ADFB-5F01A337C7A8}" type="slidenum">
              <a:rPr lang="en-US" altLang="zh-CN"/>
              <a:pPr/>
              <a:t>‹#›</a:t>
            </a:fld>
            <a:endParaRPr lang="en-US" altLang="zh-CN"/>
          </a:p>
        </p:txBody>
      </p:sp>
    </p:spTree>
    <p:extLst>
      <p:ext uri="{BB962C8B-B14F-4D97-AF65-F5344CB8AC3E}">
        <p14:creationId xmlns:p14="http://schemas.microsoft.com/office/powerpoint/2010/main" val="13866436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endParaRPr lang="en-US" altLang="zh-CN"/>
          </a:p>
        </p:txBody>
      </p:sp>
      <p:sp>
        <p:nvSpPr>
          <p:cNvPr id="5" name="页脚占位符 4"/>
          <p:cNvSpPr>
            <a:spLocks noGrp="1"/>
          </p:cNvSpPr>
          <p:nvPr>
            <p:ph type="ftr" sz="quarter" idx="11"/>
          </p:nvPr>
        </p:nvSpPr>
        <p:spPr/>
        <p:txBody>
          <a:bodyPr/>
          <a:lstStyle>
            <a:lvl1pPr>
              <a:defRPr/>
            </a:lvl1pPr>
          </a:lstStyle>
          <a:p>
            <a:endParaRPr lang="en-US" altLang="zh-CN"/>
          </a:p>
        </p:txBody>
      </p:sp>
      <p:sp>
        <p:nvSpPr>
          <p:cNvPr id="6" name="灯片编号占位符 5"/>
          <p:cNvSpPr>
            <a:spLocks noGrp="1"/>
          </p:cNvSpPr>
          <p:nvPr>
            <p:ph type="sldNum" sz="quarter" idx="12"/>
          </p:nvPr>
        </p:nvSpPr>
        <p:spPr/>
        <p:txBody>
          <a:bodyPr/>
          <a:lstStyle>
            <a:lvl1pPr>
              <a:defRPr/>
            </a:lvl1pPr>
          </a:lstStyle>
          <a:p>
            <a:fld id="{E2BC147C-3CBD-466D-9DC4-9C6D687FAC2A}" type="slidenum">
              <a:rPr lang="en-US" altLang="zh-CN"/>
              <a:pPr/>
              <a:t>‹#›</a:t>
            </a:fld>
            <a:endParaRPr lang="en-US" altLang="zh-CN"/>
          </a:p>
        </p:txBody>
      </p:sp>
    </p:spTree>
    <p:extLst>
      <p:ext uri="{BB962C8B-B14F-4D97-AF65-F5344CB8AC3E}">
        <p14:creationId xmlns:p14="http://schemas.microsoft.com/office/powerpoint/2010/main" val="19971876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lgn="ctr">
              <a:defRPr/>
            </a:lvl1pPr>
          </a:lstStyle>
          <a:p>
            <a:r>
              <a:rPr lang="zh-CN" altLang="en-US" dirty="0"/>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endParaRPr lang="en-US" altLang="zh-CN" dirty="0"/>
          </a:p>
        </p:txBody>
      </p:sp>
      <p:sp>
        <p:nvSpPr>
          <p:cNvPr id="5" name="页脚占位符 4"/>
          <p:cNvSpPr>
            <a:spLocks noGrp="1"/>
          </p:cNvSpPr>
          <p:nvPr>
            <p:ph type="ftr" sz="quarter" idx="11"/>
          </p:nvPr>
        </p:nvSpPr>
        <p:spPr/>
        <p:txBody>
          <a:bodyPr/>
          <a:lstStyle>
            <a:lvl1pPr>
              <a:defRPr/>
            </a:lvl1pPr>
          </a:lstStyle>
          <a:p>
            <a:endParaRPr lang="en-US" altLang="zh-CN"/>
          </a:p>
        </p:txBody>
      </p:sp>
      <p:sp>
        <p:nvSpPr>
          <p:cNvPr id="6" name="灯片编号占位符 5"/>
          <p:cNvSpPr>
            <a:spLocks noGrp="1"/>
          </p:cNvSpPr>
          <p:nvPr>
            <p:ph type="sldNum" sz="quarter" idx="12"/>
          </p:nvPr>
        </p:nvSpPr>
        <p:spPr/>
        <p:txBody>
          <a:bodyPr/>
          <a:lstStyle>
            <a:lvl1pPr>
              <a:defRPr/>
            </a:lvl1pPr>
          </a:lstStyle>
          <a:p>
            <a:fld id="{87AB51E9-348C-4DC8-84CE-839F8B9DCC07}" type="slidenum">
              <a:rPr lang="en-US" altLang="zh-CN"/>
              <a:pPr/>
              <a:t>‹#›</a:t>
            </a:fld>
            <a:endParaRPr lang="en-US" altLang="zh-CN"/>
          </a:p>
        </p:txBody>
      </p:sp>
    </p:spTree>
    <p:extLst>
      <p:ext uri="{BB962C8B-B14F-4D97-AF65-F5344CB8AC3E}">
        <p14:creationId xmlns:p14="http://schemas.microsoft.com/office/powerpoint/2010/main" val="32093106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4" name="日期占位符 3"/>
          <p:cNvSpPr>
            <a:spLocks noGrp="1"/>
          </p:cNvSpPr>
          <p:nvPr>
            <p:ph type="dt" sz="half" idx="10"/>
          </p:nvPr>
        </p:nvSpPr>
        <p:spPr/>
        <p:txBody>
          <a:bodyPr/>
          <a:lstStyle>
            <a:lvl1pPr>
              <a:defRPr/>
            </a:lvl1pPr>
          </a:lstStyle>
          <a:p>
            <a:endParaRPr lang="en-US" altLang="zh-CN"/>
          </a:p>
        </p:txBody>
      </p:sp>
      <p:sp>
        <p:nvSpPr>
          <p:cNvPr id="5" name="页脚占位符 4"/>
          <p:cNvSpPr>
            <a:spLocks noGrp="1"/>
          </p:cNvSpPr>
          <p:nvPr>
            <p:ph type="ftr" sz="quarter" idx="11"/>
          </p:nvPr>
        </p:nvSpPr>
        <p:spPr/>
        <p:txBody>
          <a:bodyPr/>
          <a:lstStyle>
            <a:lvl1pPr>
              <a:defRPr/>
            </a:lvl1pPr>
          </a:lstStyle>
          <a:p>
            <a:endParaRPr lang="en-US" altLang="zh-CN"/>
          </a:p>
        </p:txBody>
      </p:sp>
      <p:sp>
        <p:nvSpPr>
          <p:cNvPr id="6" name="灯片编号占位符 5"/>
          <p:cNvSpPr>
            <a:spLocks noGrp="1"/>
          </p:cNvSpPr>
          <p:nvPr>
            <p:ph type="sldNum" sz="quarter" idx="12"/>
          </p:nvPr>
        </p:nvSpPr>
        <p:spPr/>
        <p:txBody>
          <a:bodyPr/>
          <a:lstStyle>
            <a:lvl1pPr>
              <a:defRPr/>
            </a:lvl1pPr>
          </a:lstStyle>
          <a:p>
            <a:fld id="{1324CF73-5DCA-4897-BF85-A0A3AED7061B}" type="slidenum">
              <a:rPr lang="en-US" altLang="zh-CN"/>
              <a:pPr/>
              <a:t>‹#›</a:t>
            </a:fld>
            <a:endParaRPr lang="en-US" altLang="zh-CN"/>
          </a:p>
        </p:txBody>
      </p:sp>
    </p:spTree>
    <p:extLst>
      <p:ext uri="{BB962C8B-B14F-4D97-AF65-F5344CB8AC3E}">
        <p14:creationId xmlns:p14="http://schemas.microsoft.com/office/powerpoint/2010/main" val="24105778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lgn="ctr">
              <a:defRPr/>
            </a:lvl1pPr>
          </a:lstStyle>
          <a:p>
            <a:r>
              <a:rPr lang="zh-CN" altLang="en-US" dirty="0"/>
              <a:t>单击此处编辑母版标题样式</a:t>
            </a:r>
          </a:p>
        </p:txBody>
      </p:sp>
      <p:sp>
        <p:nvSpPr>
          <p:cNvPr id="3" name="内容占位符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lvl1pPr>
              <a:defRPr/>
            </a:lvl1pPr>
          </a:lstStyle>
          <a:p>
            <a:endParaRPr lang="en-US" altLang="zh-CN"/>
          </a:p>
        </p:txBody>
      </p:sp>
      <p:sp>
        <p:nvSpPr>
          <p:cNvPr id="6" name="页脚占位符 5"/>
          <p:cNvSpPr>
            <a:spLocks noGrp="1"/>
          </p:cNvSpPr>
          <p:nvPr>
            <p:ph type="ftr" sz="quarter" idx="11"/>
          </p:nvPr>
        </p:nvSpPr>
        <p:spPr/>
        <p:txBody>
          <a:bodyPr/>
          <a:lstStyle>
            <a:lvl1pPr>
              <a:defRPr/>
            </a:lvl1pPr>
          </a:lstStyle>
          <a:p>
            <a:endParaRPr lang="en-US" altLang="zh-CN"/>
          </a:p>
        </p:txBody>
      </p:sp>
      <p:sp>
        <p:nvSpPr>
          <p:cNvPr id="7" name="灯片编号占位符 6"/>
          <p:cNvSpPr>
            <a:spLocks noGrp="1"/>
          </p:cNvSpPr>
          <p:nvPr>
            <p:ph type="sldNum" sz="quarter" idx="12"/>
          </p:nvPr>
        </p:nvSpPr>
        <p:spPr/>
        <p:txBody>
          <a:bodyPr/>
          <a:lstStyle>
            <a:lvl1pPr>
              <a:defRPr/>
            </a:lvl1pPr>
          </a:lstStyle>
          <a:p>
            <a:fld id="{3568C585-09AB-4EEA-BB7F-19588CFBADCB}" type="slidenum">
              <a:rPr lang="en-US" altLang="zh-CN"/>
              <a:pPr/>
              <a:t>‹#›</a:t>
            </a:fld>
            <a:endParaRPr lang="en-US" altLang="zh-CN"/>
          </a:p>
        </p:txBody>
      </p:sp>
    </p:spTree>
    <p:extLst>
      <p:ext uri="{BB962C8B-B14F-4D97-AF65-F5344CB8AC3E}">
        <p14:creationId xmlns:p14="http://schemas.microsoft.com/office/powerpoint/2010/main" val="35138149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lvl1pPr algn="ctr">
              <a:defRPr/>
            </a:lvl1pPr>
          </a:lstStyle>
          <a:p>
            <a:r>
              <a:rPr lang="zh-CN" altLang="en-US" dirty="0"/>
              <a:t>单击此处编辑母版标题样式</a:t>
            </a:r>
          </a:p>
        </p:txBody>
      </p:sp>
      <p:sp>
        <p:nvSpPr>
          <p:cNvPr id="3" name="文本占位符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lvl1pPr>
              <a:defRPr/>
            </a:lvl1pPr>
          </a:lstStyle>
          <a:p>
            <a:endParaRPr lang="en-US" altLang="zh-CN"/>
          </a:p>
        </p:txBody>
      </p:sp>
      <p:sp>
        <p:nvSpPr>
          <p:cNvPr id="8" name="页脚占位符 7"/>
          <p:cNvSpPr>
            <a:spLocks noGrp="1"/>
          </p:cNvSpPr>
          <p:nvPr>
            <p:ph type="ftr" sz="quarter" idx="11"/>
          </p:nvPr>
        </p:nvSpPr>
        <p:spPr/>
        <p:txBody>
          <a:bodyPr/>
          <a:lstStyle>
            <a:lvl1pPr>
              <a:defRPr/>
            </a:lvl1pPr>
          </a:lstStyle>
          <a:p>
            <a:endParaRPr lang="en-US" altLang="zh-CN"/>
          </a:p>
        </p:txBody>
      </p:sp>
      <p:sp>
        <p:nvSpPr>
          <p:cNvPr id="9" name="灯片编号占位符 8"/>
          <p:cNvSpPr>
            <a:spLocks noGrp="1"/>
          </p:cNvSpPr>
          <p:nvPr>
            <p:ph type="sldNum" sz="quarter" idx="12"/>
          </p:nvPr>
        </p:nvSpPr>
        <p:spPr/>
        <p:txBody>
          <a:bodyPr/>
          <a:lstStyle>
            <a:lvl1pPr>
              <a:defRPr/>
            </a:lvl1pPr>
          </a:lstStyle>
          <a:p>
            <a:fld id="{337EB2AD-F96B-4C3F-A388-61F599842BCD}" type="slidenum">
              <a:rPr lang="en-US" altLang="zh-CN"/>
              <a:pPr/>
              <a:t>‹#›</a:t>
            </a:fld>
            <a:endParaRPr lang="en-US" altLang="zh-CN"/>
          </a:p>
        </p:txBody>
      </p:sp>
    </p:spTree>
    <p:extLst>
      <p:ext uri="{BB962C8B-B14F-4D97-AF65-F5344CB8AC3E}">
        <p14:creationId xmlns:p14="http://schemas.microsoft.com/office/powerpoint/2010/main" val="41871146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lgn="ctr">
              <a:defRPr/>
            </a:lvl1pPr>
          </a:lstStyle>
          <a:p>
            <a:r>
              <a:rPr lang="zh-CN" altLang="en-US" dirty="0"/>
              <a:t>单击此处编辑母版标题样式</a:t>
            </a:r>
          </a:p>
        </p:txBody>
      </p:sp>
      <p:sp>
        <p:nvSpPr>
          <p:cNvPr id="3" name="日期占位符 2"/>
          <p:cNvSpPr>
            <a:spLocks noGrp="1"/>
          </p:cNvSpPr>
          <p:nvPr>
            <p:ph type="dt" sz="half" idx="10"/>
          </p:nvPr>
        </p:nvSpPr>
        <p:spPr/>
        <p:txBody>
          <a:bodyPr/>
          <a:lstStyle>
            <a:lvl1pPr>
              <a:defRPr/>
            </a:lvl1pPr>
          </a:lstStyle>
          <a:p>
            <a:endParaRPr lang="en-US" altLang="zh-CN"/>
          </a:p>
        </p:txBody>
      </p:sp>
      <p:sp>
        <p:nvSpPr>
          <p:cNvPr id="4" name="页脚占位符 3"/>
          <p:cNvSpPr>
            <a:spLocks noGrp="1"/>
          </p:cNvSpPr>
          <p:nvPr>
            <p:ph type="ftr" sz="quarter" idx="11"/>
          </p:nvPr>
        </p:nvSpPr>
        <p:spPr/>
        <p:txBody>
          <a:bodyPr/>
          <a:lstStyle>
            <a:lvl1pPr>
              <a:defRPr/>
            </a:lvl1pPr>
          </a:lstStyle>
          <a:p>
            <a:endParaRPr lang="en-US" altLang="zh-CN"/>
          </a:p>
        </p:txBody>
      </p:sp>
      <p:sp>
        <p:nvSpPr>
          <p:cNvPr id="5" name="灯片编号占位符 4"/>
          <p:cNvSpPr>
            <a:spLocks noGrp="1"/>
          </p:cNvSpPr>
          <p:nvPr>
            <p:ph type="sldNum" sz="quarter" idx="12"/>
          </p:nvPr>
        </p:nvSpPr>
        <p:spPr/>
        <p:txBody>
          <a:bodyPr/>
          <a:lstStyle>
            <a:lvl1pPr>
              <a:defRPr/>
            </a:lvl1pPr>
          </a:lstStyle>
          <a:p>
            <a:fld id="{B01DEC3E-B697-4474-AF66-F17771CBD7FE}" type="slidenum">
              <a:rPr lang="en-US" altLang="zh-CN"/>
              <a:pPr/>
              <a:t>‹#›</a:t>
            </a:fld>
            <a:endParaRPr lang="en-US" altLang="zh-CN"/>
          </a:p>
        </p:txBody>
      </p:sp>
    </p:spTree>
    <p:extLst>
      <p:ext uri="{BB962C8B-B14F-4D97-AF65-F5344CB8AC3E}">
        <p14:creationId xmlns:p14="http://schemas.microsoft.com/office/powerpoint/2010/main" val="5380870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lvl1pPr>
              <a:defRPr/>
            </a:lvl1pPr>
          </a:lstStyle>
          <a:p>
            <a:endParaRPr lang="en-US" altLang="zh-CN"/>
          </a:p>
        </p:txBody>
      </p:sp>
      <p:sp>
        <p:nvSpPr>
          <p:cNvPr id="3" name="页脚占位符 2"/>
          <p:cNvSpPr>
            <a:spLocks noGrp="1"/>
          </p:cNvSpPr>
          <p:nvPr>
            <p:ph type="ftr" sz="quarter" idx="11"/>
          </p:nvPr>
        </p:nvSpPr>
        <p:spPr/>
        <p:txBody>
          <a:bodyPr/>
          <a:lstStyle>
            <a:lvl1pPr>
              <a:defRPr/>
            </a:lvl1pPr>
          </a:lstStyle>
          <a:p>
            <a:endParaRPr lang="en-US" altLang="zh-CN"/>
          </a:p>
        </p:txBody>
      </p:sp>
      <p:sp>
        <p:nvSpPr>
          <p:cNvPr id="4" name="灯片编号占位符 3"/>
          <p:cNvSpPr>
            <a:spLocks noGrp="1"/>
          </p:cNvSpPr>
          <p:nvPr>
            <p:ph type="sldNum" sz="quarter" idx="12"/>
          </p:nvPr>
        </p:nvSpPr>
        <p:spPr/>
        <p:txBody>
          <a:bodyPr/>
          <a:lstStyle>
            <a:lvl1pPr>
              <a:defRPr/>
            </a:lvl1pPr>
          </a:lstStyle>
          <a:p>
            <a:fld id="{C8B86E05-7D34-46AE-AA68-B7F32834D2C3}" type="slidenum">
              <a:rPr lang="en-US" altLang="zh-CN"/>
              <a:pPr/>
              <a:t>‹#›</a:t>
            </a:fld>
            <a:endParaRPr lang="en-US" altLang="zh-CN"/>
          </a:p>
        </p:txBody>
      </p:sp>
    </p:spTree>
    <p:extLst>
      <p:ext uri="{BB962C8B-B14F-4D97-AF65-F5344CB8AC3E}">
        <p14:creationId xmlns:p14="http://schemas.microsoft.com/office/powerpoint/2010/main" val="17376978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50"/>
            <a:ext cx="4011084"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lvl1pPr>
              <a:defRPr/>
            </a:lvl1pPr>
          </a:lstStyle>
          <a:p>
            <a:endParaRPr lang="en-US" altLang="zh-CN"/>
          </a:p>
        </p:txBody>
      </p:sp>
      <p:sp>
        <p:nvSpPr>
          <p:cNvPr id="6" name="页脚占位符 5"/>
          <p:cNvSpPr>
            <a:spLocks noGrp="1"/>
          </p:cNvSpPr>
          <p:nvPr>
            <p:ph type="ftr" sz="quarter" idx="11"/>
          </p:nvPr>
        </p:nvSpPr>
        <p:spPr/>
        <p:txBody>
          <a:bodyPr/>
          <a:lstStyle>
            <a:lvl1pPr>
              <a:defRPr/>
            </a:lvl1pPr>
          </a:lstStyle>
          <a:p>
            <a:endParaRPr lang="en-US" altLang="zh-CN"/>
          </a:p>
        </p:txBody>
      </p:sp>
      <p:sp>
        <p:nvSpPr>
          <p:cNvPr id="7" name="灯片编号占位符 6"/>
          <p:cNvSpPr>
            <a:spLocks noGrp="1"/>
          </p:cNvSpPr>
          <p:nvPr>
            <p:ph type="sldNum" sz="quarter" idx="12"/>
          </p:nvPr>
        </p:nvSpPr>
        <p:spPr/>
        <p:txBody>
          <a:bodyPr/>
          <a:lstStyle>
            <a:lvl1pPr>
              <a:defRPr/>
            </a:lvl1pPr>
          </a:lstStyle>
          <a:p>
            <a:fld id="{76713FCF-D8E0-439E-A0EE-1C5F0CBE929C}" type="slidenum">
              <a:rPr lang="en-US" altLang="zh-CN"/>
              <a:pPr/>
              <a:t>‹#›</a:t>
            </a:fld>
            <a:endParaRPr lang="en-US" altLang="zh-CN"/>
          </a:p>
        </p:txBody>
      </p:sp>
    </p:spTree>
    <p:extLst>
      <p:ext uri="{BB962C8B-B14F-4D97-AF65-F5344CB8AC3E}">
        <p14:creationId xmlns:p14="http://schemas.microsoft.com/office/powerpoint/2010/main" val="25049049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p>
        </p:txBody>
      </p:sp>
      <p:sp>
        <p:nvSpPr>
          <p:cNvPr id="4" name="文本占位符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lvl1pPr>
              <a:defRPr/>
            </a:lvl1pPr>
          </a:lstStyle>
          <a:p>
            <a:endParaRPr lang="en-US" altLang="zh-CN"/>
          </a:p>
        </p:txBody>
      </p:sp>
      <p:sp>
        <p:nvSpPr>
          <p:cNvPr id="6" name="页脚占位符 5"/>
          <p:cNvSpPr>
            <a:spLocks noGrp="1"/>
          </p:cNvSpPr>
          <p:nvPr>
            <p:ph type="ftr" sz="quarter" idx="11"/>
          </p:nvPr>
        </p:nvSpPr>
        <p:spPr/>
        <p:txBody>
          <a:bodyPr/>
          <a:lstStyle>
            <a:lvl1pPr>
              <a:defRPr/>
            </a:lvl1pPr>
          </a:lstStyle>
          <a:p>
            <a:endParaRPr lang="en-US" altLang="zh-CN"/>
          </a:p>
        </p:txBody>
      </p:sp>
      <p:sp>
        <p:nvSpPr>
          <p:cNvPr id="7" name="灯片编号占位符 6"/>
          <p:cNvSpPr>
            <a:spLocks noGrp="1"/>
          </p:cNvSpPr>
          <p:nvPr>
            <p:ph type="sldNum" sz="quarter" idx="12"/>
          </p:nvPr>
        </p:nvSpPr>
        <p:spPr/>
        <p:txBody>
          <a:bodyPr/>
          <a:lstStyle>
            <a:lvl1pPr>
              <a:defRPr/>
            </a:lvl1pPr>
          </a:lstStyle>
          <a:p>
            <a:fld id="{E1F3AF52-B8D8-4057-A887-4083FFA2F85B}" type="slidenum">
              <a:rPr lang="en-US" altLang="zh-CN"/>
              <a:pPr/>
              <a:t>‹#›</a:t>
            </a:fld>
            <a:endParaRPr lang="en-US" altLang="zh-CN"/>
          </a:p>
        </p:txBody>
      </p:sp>
    </p:spTree>
    <p:extLst>
      <p:ext uri="{BB962C8B-B14F-4D97-AF65-F5344CB8AC3E}">
        <p14:creationId xmlns:p14="http://schemas.microsoft.com/office/powerpoint/2010/main" val="26494748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lum/>
          </a:blip>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11200" y="274638"/>
            <a:ext cx="10871200" cy="1020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zh-CN" altLang="en-US" dirty="0"/>
              <a:t>单击此处编辑母版标题样式</a:t>
            </a:r>
            <a:endParaRPr lang="en-US" altLang="zh-CN" dirty="0"/>
          </a:p>
        </p:txBody>
      </p:sp>
      <p:sp>
        <p:nvSpPr>
          <p:cNvPr id="1027" name="Rectangle 3"/>
          <p:cNvSpPr>
            <a:spLocks noGrp="1" noChangeArrowheads="1"/>
          </p:cNvSpPr>
          <p:nvPr>
            <p:ph type="body" idx="1"/>
          </p:nvPr>
        </p:nvSpPr>
        <p:spPr bwMode="auto">
          <a:xfrm>
            <a:off x="719403" y="1600200"/>
            <a:ext cx="10849205" cy="4565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endParaRPr lang="en-US" altLang="zh-CN" dirty="0"/>
          </a:p>
        </p:txBody>
      </p:sp>
      <p:sp>
        <p:nvSpPr>
          <p:cNvPr id="1028" name="Rectangle 4"/>
          <p:cNvSpPr>
            <a:spLocks noGrp="1" noChangeArrowheads="1"/>
          </p:cNvSpPr>
          <p:nvPr>
            <p:ph type="dt" sz="half" idx="2"/>
          </p:nvPr>
        </p:nvSpPr>
        <p:spPr bwMode="auto">
          <a:xfrm>
            <a:off x="239349" y="6381328"/>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ea typeface="宋体" charset="-122"/>
              </a:defRPr>
            </a:lvl1pPr>
          </a:lstStyle>
          <a:p>
            <a:endParaRPr lang="en-US" altLang="zh-CN" dirty="0"/>
          </a:p>
        </p:txBody>
      </p:sp>
      <p:sp>
        <p:nvSpPr>
          <p:cNvPr id="1029" name="Rectangle 5"/>
          <p:cNvSpPr>
            <a:spLocks noGrp="1" noChangeArrowheads="1"/>
          </p:cNvSpPr>
          <p:nvPr>
            <p:ph type="ftr" sz="quarter" idx="3"/>
          </p:nvPr>
        </p:nvSpPr>
        <p:spPr bwMode="auto">
          <a:xfrm>
            <a:off x="4165600" y="6381328"/>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ea typeface="宋体" charset="-122"/>
              </a:defRPr>
            </a:lvl1pPr>
          </a:lstStyle>
          <a:p>
            <a:endParaRPr lang="en-US" altLang="zh-CN" dirty="0"/>
          </a:p>
        </p:txBody>
      </p:sp>
      <p:sp>
        <p:nvSpPr>
          <p:cNvPr id="1030" name="Rectangle 6"/>
          <p:cNvSpPr>
            <a:spLocks noGrp="1" noChangeArrowheads="1"/>
          </p:cNvSpPr>
          <p:nvPr>
            <p:ph type="sldNum" sz="quarter" idx="4"/>
          </p:nvPr>
        </p:nvSpPr>
        <p:spPr bwMode="auto">
          <a:xfrm>
            <a:off x="9011840" y="6381328"/>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ea typeface="宋体" charset="-122"/>
              </a:defRPr>
            </a:lvl1pPr>
          </a:lstStyle>
          <a:p>
            <a:fld id="{26A8A6AC-ECD1-46D1-8AD8-A99FA76A401C}" type="slidenum">
              <a:rPr lang="en-US" altLang="zh-CN"/>
              <a:pPr/>
              <a:t>‹#›</a:t>
            </a:fld>
            <a:endParaRPr lang="en-US" altLang="zh-CN"/>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rtl="0" eaLnBrk="1" fontAlgn="base" hangingPunct="1">
        <a:spcBef>
          <a:spcPct val="0"/>
        </a:spcBef>
        <a:spcAft>
          <a:spcPct val="0"/>
        </a:spcAft>
        <a:defRPr sz="4000" b="1">
          <a:solidFill>
            <a:schemeClr val="tx1"/>
          </a:solidFill>
          <a:latin typeface="+mj-lt"/>
          <a:ea typeface="+mj-ea"/>
          <a:cs typeface="+mj-cs"/>
        </a:defRPr>
      </a:lvl1pPr>
      <a:lvl2pPr algn="l" rtl="0" eaLnBrk="1" fontAlgn="base" hangingPunct="1">
        <a:spcBef>
          <a:spcPct val="0"/>
        </a:spcBef>
        <a:spcAft>
          <a:spcPct val="0"/>
        </a:spcAft>
        <a:defRPr sz="4000" b="1">
          <a:solidFill>
            <a:srgbClr val="006699"/>
          </a:solidFill>
          <a:latin typeface="Century Gothic" pitchFamily="34" charset="0"/>
        </a:defRPr>
      </a:lvl2pPr>
      <a:lvl3pPr algn="l" rtl="0" eaLnBrk="1" fontAlgn="base" hangingPunct="1">
        <a:spcBef>
          <a:spcPct val="0"/>
        </a:spcBef>
        <a:spcAft>
          <a:spcPct val="0"/>
        </a:spcAft>
        <a:defRPr sz="4000" b="1">
          <a:solidFill>
            <a:srgbClr val="006699"/>
          </a:solidFill>
          <a:latin typeface="Century Gothic" pitchFamily="34" charset="0"/>
        </a:defRPr>
      </a:lvl3pPr>
      <a:lvl4pPr algn="l" rtl="0" eaLnBrk="1" fontAlgn="base" hangingPunct="1">
        <a:spcBef>
          <a:spcPct val="0"/>
        </a:spcBef>
        <a:spcAft>
          <a:spcPct val="0"/>
        </a:spcAft>
        <a:defRPr sz="4000" b="1">
          <a:solidFill>
            <a:srgbClr val="006699"/>
          </a:solidFill>
          <a:latin typeface="Century Gothic" pitchFamily="34" charset="0"/>
        </a:defRPr>
      </a:lvl4pPr>
      <a:lvl5pPr algn="l" rtl="0" eaLnBrk="1" fontAlgn="base" hangingPunct="1">
        <a:spcBef>
          <a:spcPct val="0"/>
        </a:spcBef>
        <a:spcAft>
          <a:spcPct val="0"/>
        </a:spcAft>
        <a:defRPr sz="4000" b="1">
          <a:solidFill>
            <a:srgbClr val="006699"/>
          </a:solidFill>
          <a:latin typeface="Century Gothic" pitchFamily="34" charset="0"/>
        </a:defRPr>
      </a:lvl5pPr>
      <a:lvl6pPr marL="457200" algn="l" rtl="0" eaLnBrk="1" fontAlgn="base" hangingPunct="1">
        <a:spcBef>
          <a:spcPct val="0"/>
        </a:spcBef>
        <a:spcAft>
          <a:spcPct val="0"/>
        </a:spcAft>
        <a:defRPr sz="4000" b="1">
          <a:solidFill>
            <a:srgbClr val="006699"/>
          </a:solidFill>
          <a:latin typeface="Century Gothic" pitchFamily="34" charset="0"/>
        </a:defRPr>
      </a:lvl6pPr>
      <a:lvl7pPr marL="914400" algn="l" rtl="0" eaLnBrk="1" fontAlgn="base" hangingPunct="1">
        <a:spcBef>
          <a:spcPct val="0"/>
        </a:spcBef>
        <a:spcAft>
          <a:spcPct val="0"/>
        </a:spcAft>
        <a:defRPr sz="4000" b="1">
          <a:solidFill>
            <a:srgbClr val="006699"/>
          </a:solidFill>
          <a:latin typeface="Century Gothic" pitchFamily="34" charset="0"/>
        </a:defRPr>
      </a:lvl7pPr>
      <a:lvl8pPr marL="1371600" algn="l" rtl="0" eaLnBrk="1" fontAlgn="base" hangingPunct="1">
        <a:spcBef>
          <a:spcPct val="0"/>
        </a:spcBef>
        <a:spcAft>
          <a:spcPct val="0"/>
        </a:spcAft>
        <a:defRPr sz="4000" b="1">
          <a:solidFill>
            <a:srgbClr val="006699"/>
          </a:solidFill>
          <a:latin typeface="Century Gothic" pitchFamily="34" charset="0"/>
        </a:defRPr>
      </a:lvl8pPr>
      <a:lvl9pPr marL="1828800" algn="l" rtl="0" eaLnBrk="1" fontAlgn="base" hangingPunct="1">
        <a:spcBef>
          <a:spcPct val="0"/>
        </a:spcBef>
        <a:spcAft>
          <a:spcPct val="0"/>
        </a:spcAft>
        <a:defRPr sz="4000" b="1">
          <a:solidFill>
            <a:srgbClr val="006699"/>
          </a:solidFill>
          <a:latin typeface="Century Gothic" pitchFamily="34" charset="0"/>
        </a:defRPr>
      </a:lvl9pPr>
    </p:titleStyle>
    <p:bodyStyle>
      <a:lvl1pPr marL="342900" indent="-342900" algn="l" rtl="0" eaLnBrk="1" fontAlgn="base" hangingPunct="1">
        <a:spcBef>
          <a:spcPct val="20000"/>
        </a:spcBef>
        <a:spcAft>
          <a:spcPct val="0"/>
        </a:spcAft>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1"/>
          </a:solidFill>
          <a:latin typeface="+mn-lt"/>
        </a:defRPr>
      </a:lvl2pPr>
      <a:lvl3pPr marL="1143000" indent="-228600" algn="l" rtl="0" eaLnBrk="1" fontAlgn="base" hangingPunct="1">
        <a:spcBef>
          <a:spcPct val="20000"/>
        </a:spcBef>
        <a:spcAft>
          <a:spcPct val="0"/>
        </a:spcAft>
        <a:buChar char="•"/>
        <a:defRPr>
          <a:solidFill>
            <a:schemeClr val="tx1"/>
          </a:solidFill>
          <a:latin typeface="+mn-lt"/>
        </a:defRPr>
      </a:lvl3pPr>
      <a:lvl4pPr marL="1600200" indent="-228600" algn="l" rtl="0" eaLnBrk="1" fontAlgn="base" hangingPunct="1">
        <a:spcBef>
          <a:spcPct val="20000"/>
        </a:spcBef>
        <a:spcAft>
          <a:spcPct val="0"/>
        </a:spcAft>
        <a:buChar char="–"/>
        <a:defRPr sz="1600">
          <a:solidFill>
            <a:schemeClr val="tx1"/>
          </a:solidFill>
          <a:latin typeface="+mn-lt"/>
        </a:defRPr>
      </a:lvl4pPr>
      <a:lvl5pPr marL="2057400" indent="-228600" algn="l" rtl="0" eaLnBrk="1" fontAlgn="base" hangingPunct="1">
        <a:spcBef>
          <a:spcPct val="20000"/>
        </a:spcBef>
        <a:spcAft>
          <a:spcPct val="0"/>
        </a:spcAft>
        <a:buChar char="»"/>
        <a:defRPr sz="1600">
          <a:solidFill>
            <a:schemeClr val="tx1"/>
          </a:solidFill>
          <a:latin typeface="+mn-lt"/>
        </a:defRPr>
      </a:lvl5pPr>
      <a:lvl6pPr marL="2514600" indent="-228600" algn="l" rtl="0" eaLnBrk="1" fontAlgn="base" hangingPunct="1">
        <a:spcBef>
          <a:spcPct val="20000"/>
        </a:spcBef>
        <a:spcAft>
          <a:spcPct val="0"/>
        </a:spcAft>
        <a:buChar char="»"/>
        <a:defRPr sz="1600">
          <a:solidFill>
            <a:srgbClr val="FF6600"/>
          </a:solidFill>
          <a:latin typeface="+mn-lt"/>
        </a:defRPr>
      </a:lvl6pPr>
      <a:lvl7pPr marL="2971800" indent="-228600" algn="l" rtl="0" eaLnBrk="1" fontAlgn="base" hangingPunct="1">
        <a:spcBef>
          <a:spcPct val="20000"/>
        </a:spcBef>
        <a:spcAft>
          <a:spcPct val="0"/>
        </a:spcAft>
        <a:buChar char="»"/>
        <a:defRPr sz="1600">
          <a:solidFill>
            <a:srgbClr val="FF6600"/>
          </a:solidFill>
          <a:latin typeface="+mn-lt"/>
        </a:defRPr>
      </a:lvl7pPr>
      <a:lvl8pPr marL="3429000" indent="-228600" algn="l" rtl="0" eaLnBrk="1" fontAlgn="base" hangingPunct="1">
        <a:spcBef>
          <a:spcPct val="20000"/>
        </a:spcBef>
        <a:spcAft>
          <a:spcPct val="0"/>
        </a:spcAft>
        <a:buChar char="»"/>
        <a:defRPr sz="1600">
          <a:solidFill>
            <a:srgbClr val="FF6600"/>
          </a:solidFill>
          <a:latin typeface="+mn-lt"/>
        </a:defRPr>
      </a:lvl8pPr>
      <a:lvl9pPr marL="3886200" indent="-228600" algn="l" rtl="0" eaLnBrk="1" fontAlgn="base" hangingPunct="1">
        <a:spcBef>
          <a:spcPct val="20000"/>
        </a:spcBef>
        <a:spcAft>
          <a:spcPct val="0"/>
        </a:spcAft>
        <a:buChar char="»"/>
        <a:defRPr sz="1600">
          <a:solidFill>
            <a:srgbClr val="FF6600"/>
          </a:solidFill>
          <a:latin typeface="+mn-lt"/>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notesSlide" Target="../notesSlides/notesSlide10.xml"/><Relationship Id="rId7" Type="http://schemas.openxmlformats.org/officeDocument/2006/relationships/image" Target="../media/image34.gif"/><Relationship Id="rId2" Type="http://schemas.openxmlformats.org/officeDocument/2006/relationships/slideLayout" Target="../slideLayouts/slideLayout2.xml"/><Relationship Id="rId1" Type="http://schemas.openxmlformats.org/officeDocument/2006/relationships/tags" Target="../tags/tag8.xml"/><Relationship Id="rId6" Type="http://schemas.openxmlformats.org/officeDocument/2006/relationships/image" Target="../media/image33.gif"/><Relationship Id="rId5" Type="http://schemas.openxmlformats.org/officeDocument/2006/relationships/image" Target="../media/image32.jpeg"/><Relationship Id="rId4" Type="http://schemas.openxmlformats.org/officeDocument/2006/relationships/image" Target="../media/image31.jpeg"/></Relationships>
</file>

<file path=ppt/slides/_rels/slide11.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notesSlide" Target="../notesSlides/notesSlide11.xml"/><Relationship Id="rId7" Type="http://schemas.openxmlformats.org/officeDocument/2006/relationships/image" Target="../media/image37.jpeg"/><Relationship Id="rId12" Type="http://schemas.openxmlformats.org/officeDocument/2006/relationships/image" Target="../media/image39.png"/><Relationship Id="rId2" Type="http://schemas.openxmlformats.org/officeDocument/2006/relationships/slideLayout" Target="../slideLayouts/slideLayout2.xml"/><Relationship Id="rId1" Type="http://schemas.openxmlformats.org/officeDocument/2006/relationships/tags" Target="../tags/tag9.xml"/><Relationship Id="rId6" Type="http://schemas.openxmlformats.org/officeDocument/2006/relationships/image" Target="../media/image36.jpeg"/><Relationship Id="rId11" Type="http://schemas.openxmlformats.org/officeDocument/2006/relationships/image" Target="../media/image16.png"/><Relationship Id="rId5" Type="http://schemas.microsoft.com/office/2007/relationships/hdphoto" Target="../media/hdphoto2.wdp"/><Relationship Id="rId10" Type="http://schemas.microsoft.com/office/2007/relationships/hdphoto" Target="../media/hdphoto1.wdp"/><Relationship Id="rId4" Type="http://schemas.openxmlformats.org/officeDocument/2006/relationships/image" Target="../media/image35.png"/><Relationship Id="rId9"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10.xml"/><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11.xml"/><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notesSlide" Target="../notesSlides/notesSlide14.xml"/><Relationship Id="rId7" Type="http://schemas.openxmlformats.org/officeDocument/2006/relationships/image" Target="../media/image41.png"/><Relationship Id="rId2" Type="http://schemas.openxmlformats.org/officeDocument/2006/relationships/slideLayout" Target="../slideLayouts/slideLayout2.xml"/><Relationship Id="rId1" Type="http://schemas.openxmlformats.org/officeDocument/2006/relationships/tags" Target="../tags/tag12.xml"/><Relationship Id="rId6" Type="http://schemas.openxmlformats.org/officeDocument/2006/relationships/image" Target="../media/image36.jpeg"/><Relationship Id="rId11" Type="http://schemas.openxmlformats.org/officeDocument/2006/relationships/image" Target="../media/image45.png"/><Relationship Id="rId5" Type="http://schemas.microsoft.com/office/2007/relationships/hdphoto" Target="../media/hdphoto2.wdp"/><Relationship Id="rId10" Type="http://schemas.openxmlformats.org/officeDocument/2006/relationships/image" Target="../media/image44.png"/><Relationship Id="rId4" Type="http://schemas.openxmlformats.org/officeDocument/2006/relationships/image" Target="../media/image35.png"/><Relationship Id="rId9" Type="http://schemas.openxmlformats.org/officeDocument/2006/relationships/image" Target="../media/image43.png"/></Relationships>
</file>

<file path=ppt/slides/_rels/slide15.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notesSlide" Target="../notesSlides/notesSlide15.xml"/><Relationship Id="rId7" Type="http://schemas.openxmlformats.org/officeDocument/2006/relationships/image" Target="../media/image46.png"/><Relationship Id="rId2" Type="http://schemas.openxmlformats.org/officeDocument/2006/relationships/slideLayout" Target="../slideLayouts/slideLayout2.xml"/><Relationship Id="rId1" Type="http://schemas.openxmlformats.org/officeDocument/2006/relationships/tags" Target="../tags/tag13.xml"/><Relationship Id="rId6" Type="http://schemas.openxmlformats.org/officeDocument/2006/relationships/image" Target="../media/image16.png"/><Relationship Id="rId5" Type="http://schemas.openxmlformats.org/officeDocument/2006/relationships/image" Target="../media/image44.jpeg"/><Relationship Id="rId4" Type="http://schemas.openxmlformats.org/officeDocument/2006/relationships/image" Target="../media/image43.jpeg"/><Relationship Id="rId9" Type="http://schemas.openxmlformats.org/officeDocument/2006/relationships/image" Target="../media/image47.png"/></Relationships>
</file>

<file path=ppt/slides/_rels/slide16.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notesSlide" Target="../notesSlides/notesSlide16.xml"/><Relationship Id="rId7" Type="http://schemas.openxmlformats.org/officeDocument/2006/relationships/image" Target="../media/image48.png"/><Relationship Id="rId2" Type="http://schemas.openxmlformats.org/officeDocument/2006/relationships/slideLayout" Target="../slideLayouts/slideLayout2.xml"/><Relationship Id="rId1" Type="http://schemas.openxmlformats.org/officeDocument/2006/relationships/tags" Target="../tags/tag14.xml"/><Relationship Id="rId6" Type="http://schemas.openxmlformats.org/officeDocument/2006/relationships/image" Target="../media/image36.jpeg"/><Relationship Id="rId5" Type="http://schemas.microsoft.com/office/2007/relationships/hdphoto" Target="../media/hdphoto2.wdp"/><Relationship Id="rId4" Type="http://schemas.openxmlformats.org/officeDocument/2006/relationships/image" Target="../media/image35.png"/><Relationship Id="rId9" Type="http://schemas.openxmlformats.org/officeDocument/2006/relationships/image" Target="../media/image50.png"/></Relationships>
</file>

<file path=ppt/slides/_rels/slide17.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notesSlide" Target="../notesSlides/notesSlide17.xml"/><Relationship Id="rId7" Type="http://schemas.openxmlformats.org/officeDocument/2006/relationships/image" Target="../media/image37.jpeg"/><Relationship Id="rId12" Type="http://schemas.openxmlformats.org/officeDocument/2006/relationships/image" Target="../media/image39.png"/><Relationship Id="rId2" Type="http://schemas.openxmlformats.org/officeDocument/2006/relationships/slideLayout" Target="../slideLayouts/slideLayout2.xml"/><Relationship Id="rId1" Type="http://schemas.openxmlformats.org/officeDocument/2006/relationships/tags" Target="../tags/tag15.xml"/><Relationship Id="rId6" Type="http://schemas.openxmlformats.org/officeDocument/2006/relationships/image" Target="../media/image36.jpeg"/><Relationship Id="rId11" Type="http://schemas.openxmlformats.org/officeDocument/2006/relationships/image" Target="../media/image16.png"/><Relationship Id="rId5" Type="http://schemas.microsoft.com/office/2007/relationships/hdphoto" Target="../media/hdphoto4.wdp"/><Relationship Id="rId10" Type="http://schemas.microsoft.com/office/2007/relationships/hdphoto" Target="../media/hdphoto1.wdp"/><Relationship Id="rId4" Type="http://schemas.openxmlformats.org/officeDocument/2006/relationships/image" Target="../media/image51.png"/><Relationship Id="rId9"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16.xml"/><Relationship Id="rId4" Type="http://schemas.openxmlformats.org/officeDocument/2006/relationships/image" Target="../media/image52.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17.xml"/><Relationship Id="rId4" Type="http://schemas.openxmlformats.org/officeDocument/2006/relationships/image" Target="../media/image53.png"/></Relationships>
</file>

<file path=ppt/slides/_rels/slide2.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18.xml"/><Relationship Id="rId4" Type="http://schemas.openxmlformats.org/officeDocument/2006/relationships/image" Target="../media/image54.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19.xml"/><Relationship Id="rId4" Type="http://schemas.openxmlformats.org/officeDocument/2006/relationships/image" Target="../media/image54.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20.xml"/><Relationship Id="rId5" Type="http://schemas.openxmlformats.org/officeDocument/2006/relationships/image" Target="../media/image56.png"/><Relationship Id="rId4" Type="http://schemas.openxmlformats.org/officeDocument/2006/relationships/image" Target="../media/image55.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21.xml"/></Relationships>
</file>

<file path=ppt/slides/_rels/slide24.xml.rels><?xml version="1.0" encoding="UTF-8" standalone="yes"?>
<Relationships xmlns="http://schemas.openxmlformats.org/package/2006/relationships"><Relationship Id="rId3" Type="http://schemas.openxmlformats.org/officeDocument/2006/relationships/hyperlink" Target="mailto:xujingao13@gmail.com" TargetMode="External"/><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30.gif"/><Relationship Id="rId4" Type="http://schemas.openxmlformats.org/officeDocument/2006/relationships/hyperlink" Target="http://jingao-xu.info/" TargetMode="External"/></Relationships>
</file>

<file path=ppt/slides/_rels/slide25.xml.rels><?xml version="1.0" encoding="UTF-8" standalone="yes"?>
<Relationships xmlns="http://schemas.openxmlformats.org/package/2006/relationships"><Relationship Id="rId8" Type="http://schemas.openxmlformats.org/officeDocument/2006/relationships/image" Target="../media/image10.gif"/><Relationship Id="rId3" Type="http://schemas.openxmlformats.org/officeDocument/2006/relationships/notesSlide" Target="../notesSlides/notesSlide25.xml"/><Relationship Id="rId7" Type="http://schemas.openxmlformats.org/officeDocument/2006/relationships/image" Target="../media/image57.jpeg"/><Relationship Id="rId2" Type="http://schemas.openxmlformats.org/officeDocument/2006/relationships/slideLayout" Target="../slideLayouts/slideLayout2.xml"/><Relationship Id="rId1" Type="http://schemas.openxmlformats.org/officeDocument/2006/relationships/tags" Target="../tags/tag22.xml"/><Relationship Id="rId6" Type="http://schemas.microsoft.com/office/2007/relationships/hdphoto" Target="../media/hdphoto1.wdp"/><Relationship Id="rId11" Type="http://schemas.openxmlformats.org/officeDocument/2006/relationships/image" Target="../media/image13.gif"/><Relationship Id="rId5" Type="http://schemas.openxmlformats.org/officeDocument/2006/relationships/image" Target="../media/image9.png"/><Relationship Id="rId10" Type="http://schemas.openxmlformats.org/officeDocument/2006/relationships/image" Target="../media/image11.png"/><Relationship Id="rId4" Type="http://schemas.openxmlformats.org/officeDocument/2006/relationships/image" Target="../media/image7.png"/><Relationship Id="rId9" Type="http://schemas.openxmlformats.org/officeDocument/2006/relationships/image" Target="../media/image12.gif"/></Relationships>
</file>

<file path=ppt/slides/_rels/slide3.xml.rels><?xml version="1.0" encoding="UTF-8" standalone="yes"?>
<Relationships xmlns="http://schemas.openxmlformats.org/package/2006/relationships"><Relationship Id="rId8" Type="http://schemas.openxmlformats.org/officeDocument/2006/relationships/image" Target="../media/image12.gif"/><Relationship Id="rId3" Type="http://schemas.openxmlformats.org/officeDocument/2006/relationships/notesSlide" Target="../notesSlides/notesSlide3.xml"/><Relationship Id="rId7" Type="http://schemas.openxmlformats.org/officeDocument/2006/relationships/image" Target="../media/image11.png"/><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10.gif"/><Relationship Id="rId5" Type="http://schemas.microsoft.com/office/2007/relationships/hdphoto" Target="../media/hdphoto1.wdp"/><Relationship Id="rId4" Type="http://schemas.openxmlformats.org/officeDocument/2006/relationships/image" Target="../media/image9.png"/><Relationship Id="rId9" Type="http://schemas.openxmlformats.org/officeDocument/2006/relationships/image" Target="../media/image13.gif"/></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17.png"/><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notesSlide" Target="../notesSlides/notesSlide5.xml"/><Relationship Id="rId7" Type="http://schemas.openxmlformats.org/officeDocument/2006/relationships/image" Target="../media/image21.png"/><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20.png"/><Relationship Id="rId11" Type="http://schemas.openxmlformats.org/officeDocument/2006/relationships/image" Target="../media/image16.png"/><Relationship Id="rId5" Type="http://schemas.openxmlformats.org/officeDocument/2006/relationships/image" Target="../media/image19.png"/><Relationship Id="rId10" Type="http://schemas.openxmlformats.org/officeDocument/2006/relationships/image" Target="../media/image24.jpeg"/><Relationship Id="rId4" Type="http://schemas.openxmlformats.org/officeDocument/2006/relationships/image" Target="../media/image18.png"/><Relationship Id="rId9" Type="http://schemas.openxmlformats.org/officeDocument/2006/relationships/image" Target="../media/image23.png"/></Relationships>
</file>

<file path=ppt/slides/_rels/slide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notesSlide" Target="../notesSlides/notesSlide6.xml"/><Relationship Id="rId7" Type="http://schemas.openxmlformats.org/officeDocument/2006/relationships/image" Target="../media/image23.png"/><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22.png"/><Relationship Id="rId5" Type="http://schemas.openxmlformats.org/officeDocument/2006/relationships/image" Target="../media/image19.png"/><Relationship Id="rId10" Type="http://schemas.openxmlformats.org/officeDocument/2006/relationships/image" Target="../media/image16.png"/><Relationship Id="rId4" Type="http://schemas.openxmlformats.org/officeDocument/2006/relationships/image" Target="../media/image18.png"/><Relationship Id="rId9" Type="http://schemas.openxmlformats.org/officeDocument/2006/relationships/image" Target="../media/image26.png"/></Relationships>
</file>

<file path=ppt/slides/_rels/slide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notesSlide" Target="../notesSlides/notesSlide7.xml"/><Relationship Id="rId7" Type="http://schemas.openxmlformats.org/officeDocument/2006/relationships/image" Target="../media/image23.png"/><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image" Target="../media/image22.png"/><Relationship Id="rId5" Type="http://schemas.openxmlformats.org/officeDocument/2006/relationships/image" Target="../media/image19.png"/><Relationship Id="rId10" Type="http://schemas.openxmlformats.org/officeDocument/2006/relationships/image" Target="../media/image16.png"/><Relationship Id="rId4" Type="http://schemas.openxmlformats.org/officeDocument/2006/relationships/image" Target="../media/image18.png"/><Relationship Id="rId9"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6.xml"/><Relationship Id="rId6" Type="http://schemas.microsoft.com/office/2007/relationships/hdphoto" Target="../media/hdphoto1.wdp"/><Relationship Id="rId5" Type="http://schemas.openxmlformats.org/officeDocument/2006/relationships/image" Target="../media/image9.png"/><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8" Type="http://schemas.openxmlformats.org/officeDocument/2006/relationships/image" Target="../media/image30.gif"/><Relationship Id="rId3" Type="http://schemas.openxmlformats.org/officeDocument/2006/relationships/notesSlide" Target="../notesSlides/notesSlide9.xml"/><Relationship Id="rId7" Type="http://schemas.microsoft.com/office/2007/relationships/hdphoto" Target="../media/hdphoto1.wdp"/><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image" Target="../media/image9.png"/><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119336" y="1628800"/>
            <a:ext cx="12072664" cy="2276872"/>
          </a:xfrm>
        </p:spPr>
        <p:txBody>
          <a:bodyPr vert="horz" wrap="square" lIns="72000" tIns="45720" rIns="72000" bIns="45720" numCol="1" anchor="ctr" anchorCtr="0" compatLnSpc="1">
            <a:prstTxWarp prst="textNoShape">
              <a:avLst/>
            </a:prstTxWarp>
          </a:bodyPr>
          <a:lstStyle/>
          <a:p>
            <a:r>
              <a:rPr lang="en-US" altLang="zh-CN" sz="5400" dirty="0" err="1">
                <a:solidFill>
                  <a:srgbClr val="EA4A54"/>
                </a:solidFill>
                <a:latin typeface="Comic Sans MS" panose="030F0702030302020204" pitchFamily="66" charset="0"/>
                <a:ea typeface="宋体" charset="-122"/>
              </a:rPr>
              <a:t>FollowUpAR</a:t>
            </a:r>
            <a:r>
              <a:rPr lang="en-US" altLang="zh-CN" sz="5400" dirty="0">
                <a:solidFill>
                  <a:srgbClr val="EA4A54"/>
                </a:solidFill>
                <a:latin typeface="Comic Sans MS" panose="030F0702030302020204" pitchFamily="66" charset="0"/>
                <a:ea typeface="宋体" charset="-122"/>
              </a:rPr>
              <a:t>:</a:t>
            </a:r>
            <a:br>
              <a:rPr lang="en-US" altLang="zh-CN" dirty="0">
                <a:solidFill>
                  <a:srgbClr val="0CA1C9"/>
                </a:solidFill>
                <a:latin typeface="Comic Sans MS" panose="030F0702030302020204" pitchFamily="66" charset="0"/>
                <a:ea typeface="宋体" charset="-122"/>
              </a:rPr>
            </a:br>
            <a:r>
              <a:rPr lang="en-US" altLang="zh-CN" sz="3600" dirty="0">
                <a:solidFill>
                  <a:srgbClr val="0CA1C9"/>
                </a:solidFill>
                <a:latin typeface="Comic Sans MS" panose="030F0702030302020204" pitchFamily="66" charset="0"/>
                <a:ea typeface="宋体" charset="-122"/>
              </a:rPr>
              <a:t>Enabling Follow-up Effects in Mobile AR Applications</a:t>
            </a:r>
          </a:p>
        </p:txBody>
      </p:sp>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83241" y="260648"/>
            <a:ext cx="2081518" cy="720000"/>
          </a:xfrm>
          <a:prstGeom prst="rect">
            <a:avLst/>
          </a:prstGeom>
        </p:spPr>
      </p:pic>
      <p:sp>
        <p:nvSpPr>
          <p:cNvPr id="6" name="Rectangle 3"/>
          <p:cNvSpPr txBox="1">
            <a:spLocks noChangeArrowheads="1"/>
          </p:cNvSpPr>
          <p:nvPr/>
        </p:nvSpPr>
        <p:spPr bwMode="auto">
          <a:xfrm>
            <a:off x="1064568" y="4221088"/>
            <a:ext cx="10062864" cy="2232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gn="l" rtl="0" eaLnBrk="1" fontAlgn="base" hangingPunct="1">
              <a:spcBef>
                <a:spcPct val="20000"/>
              </a:spcBef>
              <a:spcAft>
                <a:spcPct val="0"/>
              </a:spcAft>
              <a:buFontTx/>
              <a:buNone/>
              <a:defRPr sz="24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1"/>
                </a:solidFill>
                <a:latin typeface="+mn-lt"/>
              </a:defRPr>
            </a:lvl2pPr>
            <a:lvl3pPr marL="1143000" indent="-228600" algn="l" rtl="0" eaLnBrk="1" fontAlgn="base" hangingPunct="1">
              <a:spcBef>
                <a:spcPct val="20000"/>
              </a:spcBef>
              <a:spcAft>
                <a:spcPct val="0"/>
              </a:spcAft>
              <a:buChar char="•"/>
              <a:defRPr>
                <a:solidFill>
                  <a:schemeClr val="tx1"/>
                </a:solidFill>
                <a:latin typeface="+mn-lt"/>
              </a:defRPr>
            </a:lvl3pPr>
            <a:lvl4pPr marL="1600200" indent="-228600" algn="l" rtl="0" eaLnBrk="1" fontAlgn="base" hangingPunct="1">
              <a:spcBef>
                <a:spcPct val="20000"/>
              </a:spcBef>
              <a:spcAft>
                <a:spcPct val="0"/>
              </a:spcAft>
              <a:buChar char="–"/>
              <a:defRPr sz="1600">
                <a:solidFill>
                  <a:schemeClr val="tx1"/>
                </a:solidFill>
                <a:latin typeface="+mn-lt"/>
              </a:defRPr>
            </a:lvl4pPr>
            <a:lvl5pPr marL="2057400" indent="-228600" algn="l" rtl="0" eaLnBrk="1" fontAlgn="base" hangingPunct="1">
              <a:spcBef>
                <a:spcPct val="20000"/>
              </a:spcBef>
              <a:spcAft>
                <a:spcPct val="0"/>
              </a:spcAft>
              <a:buChar char="»"/>
              <a:defRPr sz="1600">
                <a:solidFill>
                  <a:schemeClr val="tx1"/>
                </a:solidFill>
                <a:latin typeface="+mn-lt"/>
              </a:defRPr>
            </a:lvl5pPr>
            <a:lvl6pPr marL="2514600" indent="-228600" algn="l" rtl="0" eaLnBrk="1" fontAlgn="base" hangingPunct="1">
              <a:spcBef>
                <a:spcPct val="20000"/>
              </a:spcBef>
              <a:spcAft>
                <a:spcPct val="0"/>
              </a:spcAft>
              <a:buChar char="»"/>
              <a:defRPr sz="1600">
                <a:solidFill>
                  <a:srgbClr val="FF6600"/>
                </a:solidFill>
                <a:latin typeface="+mn-lt"/>
              </a:defRPr>
            </a:lvl6pPr>
            <a:lvl7pPr marL="2971800" indent="-228600" algn="l" rtl="0" eaLnBrk="1" fontAlgn="base" hangingPunct="1">
              <a:spcBef>
                <a:spcPct val="20000"/>
              </a:spcBef>
              <a:spcAft>
                <a:spcPct val="0"/>
              </a:spcAft>
              <a:buChar char="»"/>
              <a:defRPr sz="1600">
                <a:solidFill>
                  <a:srgbClr val="FF6600"/>
                </a:solidFill>
                <a:latin typeface="+mn-lt"/>
              </a:defRPr>
            </a:lvl7pPr>
            <a:lvl8pPr marL="3429000" indent="-228600" algn="l" rtl="0" eaLnBrk="1" fontAlgn="base" hangingPunct="1">
              <a:spcBef>
                <a:spcPct val="20000"/>
              </a:spcBef>
              <a:spcAft>
                <a:spcPct val="0"/>
              </a:spcAft>
              <a:buChar char="»"/>
              <a:defRPr sz="1600">
                <a:solidFill>
                  <a:srgbClr val="FF6600"/>
                </a:solidFill>
                <a:latin typeface="+mn-lt"/>
              </a:defRPr>
            </a:lvl8pPr>
            <a:lvl9pPr marL="3886200" indent="-228600" algn="l" rtl="0" eaLnBrk="1" fontAlgn="base" hangingPunct="1">
              <a:spcBef>
                <a:spcPct val="20000"/>
              </a:spcBef>
              <a:spcAft>
                <a:spcPct val="0"/>
              </a:spcAft>
              <a:buChar char="»"/>
              <a:defRPr sz="1600">
                <a:solidFill>
                  <a:srgbClr val="FF6600"/>
                </a:solidFill>
                <a:latin typeface="+mn-lt"/>
              </a:defRPr>
            </a:lvl9pPr>
          </a:lstStyle>
          <a:p>
            <a:pPr algn="ctr"/>
            <a:r>
              <a:rPr lang="en-US" altLang="zh-CN" b="1" kern="0" dirty="0">
                <a:solidFill>
                  <a:srgbClr val="0CA1C9"/>
                </a:solidFill>
                <a:latin typeface="Comic Sans MS" panose="030F0702030302020204" pitchFamily="66" charset="0"/>
                <a:ea typeface="宋体" charset="-122"/>
                <a:cs typeface="Arial" panose="020B0604020202020204" pitchFamily="34" charset="0"/>
              </a:rPr>
              <a:t>Jingao Xu</a:t>
            </a:r>
            <a:r>
              <a:rPr lang="en-US" altLang="zh-CN" kern="0" dirty="0">
                <a:latin typeface="Comic Sans MS" panose="030F0702030302020204" pitchFamily="66" charset="0"/>
                <a:ea typeface="宋体" charset="-122"/>
                <a:cs typeface="Arial" panose="020B0604020202020204" pitchFamily="34" charset="0"/>
              </a:rPr>
              <a:t>*, </a:t>
            </a:r>
            <a:r>
              <a:rPr lang="en-US" altLang="zh-CN" kern="0" dirty="0" err="1">
                <a:latin typeface="Comic Sans MS" panose="030F0702030302020204" pitchFamily="66" charset="0"/>
                <a:ea typeface="宋体" charset="-122"/>
                <a:cs typeface="Arial" panose="020B0604020202020204" pitchFamily="34" charset="0"/>
              </a:rPr>
              <a:t>Guoxuan</a:t>
            </a:r>
            <a:r>
              <a:rPr lang="en-US" altLang="zh-CN" kern="0" dirty="0">
                <a:latin typeface="Comic Sans MS" panose="030F0702030302020204" pitchFamily="66" charset="0"/>
                <a:ea typeface="宋体" charset="-122"/>
                <a:cs typeface="Arial" panose="020B0604020202020204" pitchFamily="34" charset="0"/>
              </a:rPr>
              <a:t> Chi*, Zheng Yang, </a:t>
            </a:r>
            <a:r>
              <a:rPr lang="en-US" altLang="zh-CN" kern="0" dirty="0" err="1">
                <a:latin typeface="Comic Sans MS" panose="030F0702030302020204" pitchFamily="66" charset="0"/>
                <a:ea typeface="宋体" charset="-122"/>
                <a:cs typeface="Arial" panose="020B0604020202020204" pitchFamily="34" charset="0"/>
              </a:rPr>
              <a:t>Danyang</a:t>
            </a:r>
            <a:r>
              <a:rPr lang="en-US" altLang="zh-CN" kern="0" dirty="0">
                <a:latin typeface="Comic Sans MS" panose="030F0702030302020204" pitchFamily="66" charset="0"/>
                <a:ea typeface="宋体" charset="-122"/>
                <a:cs typeface="Arial" panose="020B0604020202020204" pitchFamily="34" charset="0"/>
              </a:rPr>
              <a:t> Li, Qian Zhang</a:t>
            </a:r>
          </a:p>
          <a:p>
            <a:pPr algn="ctr"/>
            <a:r>
              <a:rPr lang="en-US" altLang="zh-CN" kern="0" dirty="0" err="1">
                <a:latin typeface="Comic Sans MS" panose="030F0702030302020204" pitchFamily="66" charset="0"/>
                <a:ea typeface="宋体" charset="-122"/>
                <a:cs typeface="Arial" panose="020B0604020202020204" pitchFamily="34" charset="0"/>
              </a:rPr>
              <a:t>Qiang</a:t>
            </a:r>
            <a:r>
              <a:rPr lang="en-US" altLang="zh-CN" kern="0" dirty="0">
                <a:latin typeface="Comic Sans MS" panose="030F0702030302020204" pitchFamily="66" charset="0"/>
                <a:ea typeface="宋体" charset="-122"/>
                <a:cs typeface="Arial" panose="020B0604020202020204" pitchFamily="34" charset="0"/>
              </a:rPr>
              <a:t> Ma, Xin Miao</a:t>
            </a:r>
          </a:p>
          <a:p>
            <a:pPr algn="ctr"/>
            <a:endParaRPr lang="en-US" altLang="zh-CN" kern="0" dirty="0">
              <a:latin typeface="Comic Sans MS" panose="030F0702030302020204" pitchFamily="66" charset="0"/>
              <a:ea typeface="宋体" charset="-122"/>
              <a:cs typeface="Arial" panose="020B0604020202020204" pitchFamily="34" charset="0"/>
            </a:endParaRPr>
          </a:p>
          <a:p>
            <a:pPr algn="ctr"/>
            <a:r>
              <a:rPr lang="en-US" altLang="zh-CN" sz="2000" kern="0" dirty="0">
                <a:latin typeface="Comic Sans MS" panose="030F0702030302020204" pitchFamily="66" charset="0"/>
                <a:ea typeface="宋体" charset="-122"/>
                <a:cs typeface="Arial" panose="020B0604020202020204" pitchFamily="34" charset="0"/>
              </a:rPr>
              <a:t>School of Software and </a:t>
            </a:r>
            <a:r>
              <a:rPr lang="en-US" altLang="zh-CN" sz="2000" kern="0" dirty="0" err="1">
                <a:latin typeface="Comic Sans MS" panose="030F0702030302020204" pitchFamily="66" charset="0"/>
                <a:ea typeface="宋体" charset="-122"/>
                <a:cs typeface="Arial" panose="020B0604020202020204" pitchFamily="34" charset="0"/>
              </a:rPr>
              <a:t>BNRist</a:t>
            </a:r>
            <a:r>
              <a:rPr lang="en-US" altLang="zh-CN" sz="2000" kern="0" dirty="0">
                <a:latin typeface="Comic Sans MS" panose="030F0702030302020204" pitchFamily="66" charset="0"/>
                <a:ea typeface="宋体" charset="-122"/>
                <a:cs typeface="Arial" panose="020B0604020202020204" pitchFamily="34" charset="0"/>
              </a:rPr>
              <a:t>, Tsinghua University</a:t>
            </a:r>
          </a:p>
          <a:p>
            <a:pPr algn="ctr"/>
            <a:r>
              <a:rPr lang="en-US" altLang="zh-CN" sz="2000" kern="0" dirty="0">
                <a:solidFill>
                  <a:srgbClr val="0CA1C9"/>
                </a:solidFill>
                <a:latin typeface="Comic Sans MS" panose="030F0702030302020204" pitchFamily="66" charset="0"/>
                <a:ea typeface="宋体" charset="-122"/>
                <a:cs typeface="Arial" panose="020B0604020202020204" pitchFamily="34" charset="0"/>
              </a:rPr>
              <a:t>http://jingao-xu.info</a:t>
            </a:r>
          </a:p>
          <a:p>
            <a:pPr algn="ctr"/>
            <a:r>
              <a:rPr lang="en-US" altLang="zh-CN" sz="2000" kern="0" dirty="0">
                <a:latin typeface="Comic Sans MS" panose="030F0702030302020204" pitchFamily="66" charset="0"/>
                <a:ea typeface="宋体" charset="-122"/>
                <a:cs typeface="Arial" panose="020B0604020202020204" pitchFamily="34" charset="0"/>
              </a:rPr>
              <a:t>ACM </a:t>
            </a:r>
            <a:r>
              <a:rPr lang="en-US" altLang="zh-CN" sz="2000" kern="0" dirty="0" err="1">
                <a:latin typeface="Comic Sans MS" panose="030F0702030302020204" pitchFamily="66" charset="0"/>
                <a:ea typeface="宋体" charset="-122"/>
                <a:cs typeface="Arial" panose="020B0604020202020204" pitchFamily="34" charset="0"/>
              </a:rPr>
              <a:t>MobiSys</a:t>
            </a:r>
            <a:r>
              <a:rPr lang="en-US" altLang="zh-CN" sz="2000" kern="0" dirty="0">
                <a:latin typeface="Comic Sans MS" panose="030F0702030302020204" pitchFamily="66" charset="0"/>
                <a:ea typeface="宋体" charset="-122"/>
                <a:cs typeface="Arial" panose="020B0604020202020204" pitchFamily="34" charset="0"/>
              </a:rPr>
              <a:t> 2021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608747" y="1277059"/>
            <a:ext cx="10849205" cy="5202768"/>
          </a:xfrm>
        </p:spPr>
        <p:txBody>
          <a:bodyPr/>
          <a:lstStyle/>
          <a:p>
            <a:r>
              <a:rPr lang="en-US" altLang="zh-CN" dirty="0">
                <a:latin typeface="Comic Sans MS" panose="030F0702030302020204" pitchFamily="66" charset="0"/>
              </a:rPr>
              <a:t>Smartphones are equipped with </a:t>
            </a:r>
            <a:r>
              <a:rPr lang="en-US" altLang="zh-CN" b="1" dirty="0">
                <a:solidFill>
                  <a:srgbClr val="EA4A54"/>
                </a:solidFill>
                <a:latin typeface="Comic Sans MS" panose="030F0702030302020204" pitchFamily="66" charset="0"/>
              </a:rPr>
              <a:t>sensors capable of generating sparse point clouds…</a:t>
            </a:r>
          </a:p>
          <a:p>
            <a:endParaRPr lang="en-US" altLang="zh-CN" dirty="0">
              <a:latin typeface="Comic Sans MS" panose="030F0702030302020204" pitchFamily="66" charset="0"/>
            </a:endParaRPr>
          </a:p>
          <a:p>
            <a:endParaRPr lang="en-US" altLang="zh-CN" dirty="0">
              <a:latin typeface="Comic Sans MS" panose="030F0702030302020204" pitchFamily="66" charset="0"/>
            </a:endParaRPr>
          </a:p>
          <a:p>
            <a:endParaRPr lang="en-US" altLang="zh-CN" dirty="0">
              <a:latin typeface="Comic Sans MS" panose="030F0702030302020204" pitchFamily="66" charset="0"/>
            </a:endParaRPr>
          </a:p>
          <a:p>
            <a:endParaRPr lang="en-US" altLang="zh-CN" dirty="0">
              <a:latin typeface="Comic Sans MS" panose="030F0702030302020204" pitchFamily="66" charset="0"/>
            </a:endParaRPr>
          </a:p>
          <a:p>
            <a:endParaRPr lang="en-US" altLang="zh-CN" dirty="0">
              <a:latin typeface="Comic Sans MS" panose="030F0702030302020204" pitchFamily="66" charset="0"/>
            </a:endParaRPr>
          </a:p>
          <a:p>
            <a:pPr marL="0" indent="0">
              <a:buNone/>
            </a:pPr>
            <a:endParaRPr lang="en-US" altLang="zh-CN" dirty="0">
              <a:latin typeface="Comic Sans MS" panose="030F0702030302020204" pitchFamily="66" charset="0"/>
            </a:endParaRPr>
          </a:p>
        </p:txBody>
      </p:sp>
      <p:sp>
        <p:nvSpPr>
          <p:cNvPr id="2" name="标题 1"/>
          <p:cNvSpPr>
            <a:spLocks noGrp="1"/>
          </p:cNvSpPr>
          <p:nvPr>
            <p:ph type="title"/>
          </p:nvPr>
        </p:nvSpPr>
        <p:spPr/>
        <p:txBody>
          <a:bodyPr/>
          <a:lstStyle/>
          <a:p>
            <a:r>
              <a:rPr lang="en-US" altLang="zh-CN" dirty="0">
                <a:latin typeface="Comic Sans MS" panose="030F0702030302020204" pitchFamily="66" charset="0"/>
              </a:rPr>
              <a:t>Key Insight</a:t>
            </a:r>
            <a:endParaRPr lang="zh-CN" altLang="en-US" dirty="0">
              <a:latin typeface="Comic Sans MS" panose="030F0702030302020204" pitchFamily="66" charset="0"/>
            </a:endParaRPr>
          </a:p>
        </p:txBody>
      </p:sp>
      <p:sp>
        <p:nvSpPr>
          <p:cNvPr id="4" name="灯片编号占位符 3"/>
          <p:cNvSpPr>
            <a:spLocks noGrp="1"/>
          </p:cNvSpPr>
          <p:nvPr>
            <p:ph type="sldNum" sz="quarter" idx="12"/>
          </p:nvPr>
        </p:nvSpPr>
        <p:spPr/>
        <p:txBody>
          <a:bodyPr/>
          <a:lstStyle/>
          <a:p>
            <a:fld id="{87AB51E9-348C-4DC8-84CE-839F8B9DCC07}" type="slidenum">
              <a:rPr lang="en-US" altLang="zh-CN" smtClean="0">
                <a:latin typeface="Comic Sans MS" panose="030F0702030302020204" pitchFamily="66" charset="0"/>
              </a:rPr>
              <a:pPr/>
              <a:t>10</a:t>
            </a:fld>
            <a:endParaRPr lang="en-US" altLang="zh-CN" dirty="0">
              <a:latin typeface="Comic Sans MS" panose="030F0702030302020204" pitchFamily="66" charset="0"/>
            </a:endParaRPr>
          </a:p>
        </p:txBody>
      </p:sp>
      <p:grpSp>
        <p:nvGrpSpPr>
          <p:cNvPr id="5" name="组合 4">
            <a:extLst>
              <a:ext uri="{FF2B5EF4-FFF2-40B4-BE49-F238E27FC236}">
                <a16:creationId xmlns:a16="http://schemas.microsoft.com/office/drawing/2014/main" id="{D9E28F23-B72C-4393-8C80-292964A0063E}"/>
              </a:ext>
            </a:extLst>
          </p:cNvPr>
          <p:cNvGrpSpPr/>
          <p:nvPr/>
        </p:nvGrpSpPr>
        <p:grpSpPr>
          <a:xfrm>
            <a:off x="191344" y="3127069"/>
            <a:ext cx="3459017" cy="3578238"/>
            <a:chOff x="1918219" y="2348880"/>
            <a:chExt cx="3459017" cy="3578238"/>
          </a:xfrm>
        </p:grpSpPr>
        <p:sp>
          <p:nvSpPr>
            <p:cNvPr id="28" name="文本框 27">
              <a:extLst>
                <a:ext uri="{FF2B5EF4-FFF2-40B4-BE49-F238E27FC236}">
                  <a16:creationId xmlns:a16="http://schemas.microsoft.com/office/drawing/2014/main" id="{BEBF294A-EE8D-41D0-AB8E-5AE00FB0EBC0}"/>
                </a:ext>
              </a:extLst>
            </p:cNvPr>
            <p:cNvSpPr txBox="1"/>
            <p:nvPr/>
          </p:nvSpPr>
          <p:spPr>
            <a:xfrm>
              <a:off x="1918219" y="5557786"/>
              <a:ext cx="3459017" cy="369332"/>
            </a:xfrm>
            <a:prstGeom prst="rect">
              <a:avLst/>
            </a:prstGeom>
            <a:noFill/>
          </p:spPr>
          <p:txBody>
            <a:bodyPr wrap="square" rtlCol="0">
              <a:spAutoFit/>
            </a:bodyPr>
            <a:lstStyle/>
            <a:p>
              <a:pPr algn="ctr"/>
              <a:r>
                <a:rPr lang="en-US" altLang="zh-CN" dirty="0">
                  <a:latin typeface="Comic Sans MS" panose="030F0702030302020204" pitchFamily="66" charset="0"/>
                  <a:ea typeface="+mj-ea"/>
                </a:rPr>
                <a:t>Google Pixel 4</a:t>
              </a:r>
              <a:endParaRPr lang="zh-CN" altLang="en-US" dirty="0">
                <a:latin typeface="Comic Sans MS" panose="030F0702030302020204" pitchFamily="66" charset="0"/>
                <a:ea typeface="+mj-ea"/>
              </a:endParaRPr>
            </a:p>
          </p:txBody>
        </p:sp>
        <p:pic>
          <p:nvPicPr>
            <p:cNvPr id="1026" name="Picture 2" descr="Amazon.com: Google Pixel 4 - Just Black - 64GB - Unlocked">
              <a:extLst>
                <a:ext uri="{FF2B5EF4-FFF2-40B4-BE49-F238E27FC236}">
                  <a16:creationId xmlns:a16="http://schemas.microsoft.com/office/drawing/2014/main" id="{072AB1E8-CD2C-4A71-9716-DD64A3D30376}"/>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20000" t="13112"/>
            <a:stretch/>
          </p:blipFill>
          <p:spPr bwMode="auto">
            <a:xfrm>
              <a:off x="2207568" y="2348880"/>
              <a:ext cx="2880320" cy="3340167"/>
            </a:xfrm>
            <a:prstGeom prst="rect">
              <a:avLst/>
            </a:prstGeom>
            <a:noFill/>
            <a:extLst>
              <a:ext uri="{909E8E84-426E-40DD-AFC4-6F175D3DCCD1}">
                <a14:hiddenFill xmlns:a14="http://schemas.microsoft.com/office/drawing/2010/main">
                  <a:solidFill>
                    <a:srgbClr val="FFFFFF"/>
                  </a:solidFill>
                </a14:hiddenFill>
              </a:ext>
            </a:extLst>
          </p:spPr>
        </p:pic>
      </p:grpSp>
      <p:pic>
        <p:nvPicPr>
          <p:cNvPr id="1030" name="Picture 6" descr="iPhone 12 Pro Max">
            <a:extLst>
              <a:ext uri="{FF2B5EF4-FFF2-40B4-BE49-F238E27FC236}">
                <a16:creationId xmlns:a16="http://schemas.microsoft.com/office/drawing/2014/main" id="{FB8096B1-9416-43B8-90D6-A600FA5DA3B4}"/>
              </a:ext>
            </a:extLst>
          </p:cNvPr>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12201" r="13621"/>
          <a:stretch/>
        </p:blipFill>
        <p:spPr bwMode="auto">
          <a:xfrm>
            <a:off x="8903248" y="3118867"/>
            <a:ext cx="2449336" cy="3301922"/>
          </a:xfrm>
          <a:prstGeom prst="rect">
            <a:avLst/>
          </a:prstGeom>
          <a:noFill/>
          <a:extLst>
            <a:ext uri="{909E8E84-426E-40DD-AFC4-6F175D3DCCD1}">
              <a14:hiddenFill xmlns:a14="http://schemas.microsoft.com/office/drawing/2010/main">
                <a:solidFill>
                  <a:srgbClr val="FFFFFF"/>
                </a:solidFill>
              </a14:hiddenFill>
            </a:ext>
          </a:extLst>
        </p:spPr>
      </p:pic>
      <p:grpSp>
        <p:nvGrpSpPr>
          <p:cNvPr id="58" name="组合 57">
            <a:extLst>
              <a:ext uri="{FF2B5EF4-FFF2-40B4-BE49-F238E27FC236}">
                <a16:creationId xmlns:a16="http://schemas.microsoft.com/office/drawing/2014/main" id="{5460553D-6742-4B14-B209-BF3CB7C26635}"/>
              </a:ext>
            </a:extLst>
          </p:cNvPr>
          <p:cNvGrpSpPr/>
          <p:nvPr/>
        </p:nvGrpSpPr>
        <p:grpSpPr>
          <a:xfrm>
            <a:off x="6166526" y="1966739"/>
            <a:ext cx="3565000" cy="1988317"/>
            <a:chOff x="6166526" y="1966739"/>
            <a:chExt cx="3565000" cy="1988317"/>
          </a:xfrm>
        </p:grpSpPr>
        <p:sp>
          <p:nvSpPr>
            <p:cNvPr id="39" name="矩形 38">
              <a:extLst>
                <a:ext uri="{FF2B5EF4-FFF2-40B4-BE49-F238E27FC236}">
                  <a16:creationId xmlns:a16="http://schemas.microsoft.com/office/drawing/2014/main" id="{F7ABC774-1C8A-4745-AEFF-690C3B11DA4F}"/>
                </a:ext>
              </a:extLst>
            </p:cNvPr>
            <p:cNvSpPr/>
            <p:nvPr/>
          </p:nvSpPr>
          <p:spPr>
            <a:xfrm>
              <a:off x="9371486" y="3739032"/>
              <a:ext cx="360040" cy="216024"/>
            </a:xfrm>
            <a:prstGeom prst="rect">
              <a:avLst/>
            </a:prstGeom>
            <a:noFill/>
            <a:ln w="38100">
              <a:solidFill>
                <a:srgbClr val="53BC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图片 29" descr="汽车的方向盘&#10;&#10;中度可信度描述已自动生成">
              <a:extLst>
                <a:ext uri="{FF2B5EF4-FFF2-40B4-BE49-F238E27FC236}">
                  <a16:creationId xmlns:a16="http://schemas.microsoft.com/office/drawing/2014/main" id="{9F3F39AA-3AD1-4D3D-A017-9274FE572E3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00669" y="1966739"/>
              <a:ext cx="2233565" cy="1144702"/>
            </a:xfrm>
            <a:prstGeom prst="rect">
              <a:avLst/>
            </a:prstGeom>
          </p:spPr>
        </p:pic>
        <p:sp>
          <p:nvSpPr>
            <p:cNvPr id="43" name="文本框 42">
              <a:extLst>
                <a:ext uri="{FF2B5EF4-FFF2-40B4-BE49-F238E27FC236}">
                  <a16:creationId xmlns:a16="http://schemas.microsoft.com/office/drawing/2014/main" id="{069080CB-5BFC-4E71-A7E5-DA0E7C377558}"/>
                </a:ext>
              </a:extLst>
            </p:cNvPr>
            <p:cNvSpPr txBox="1"/>
            <p:nvPr/>
          </p:nvSpPr>
          <p:spPr>
            <a:xfrm>
              <a:off x="6166526" y="3139035"/>
              <a:ext cx="2301850" cy="400110"/>
            </a:xfrm>
            <a:prstGeom prst="rect">
              <a:avLst/>
            </a:prstGeom>
            <a:noFill/>
          </p:spPr>
          <p:txBody>
            <a:bodyPr wrap="square" rtlCol="0">
              <a:spAutoFit/>
            </a:bodyPr>
            <a:lstStyle/>
            <a:p>
              <a:pPr algn="ctr"/>
              <a:r>
                <a:rPr lang="en-US" altLang="zh-CN" sz="2000" dirty="0">
                  <a:latin typeface="Comic Sans MS" panose="030F0702030302020204" pitchFamily="66" charset="0"/>
                  <a:ea typeface="+mj-ea"/>
                </a:rPr>
                <a:t>Lidar</a:t>
              </a:r>
              <a:endParaRPr lang="zh-CN" altLang="en-US" sz="2000" dirty="0">
                <a:latin typeface="Comic Sans MS" panose="030F0702030302020204" pitchFamily="66" charset="0"/>
                <a:ea typeface="+mj-ea"/>
              </a:endParaRPr>
            </a:p>
          </p:txBody>
        </p:sp>
        <p:cxnSp>
          <p:nvCxnSpPr>
            <p:cNvPr id="44" name="直接连接符 43">
              <a:extLst>
                <a:ext uri="{FF2B5EF4-FFF2-40B4-BE49-F238E27FC236}">
                  <a16:creationId xmlns:a16="http://schemas.microsoft.com/office/drawing/2014/main" id="{8B7315F5-B9D9-4A97-9C5E-B99D41F32F76}"/>
                </a:ext>
              </a:extLst>
            </p:cNvPr>
            <p:cNvCxnSpPr>
              <a:cxnSpLocks/>
            </p:cNvCxnSpPr>
            <p:nvPr/>
          </p:nvCxnSpPr>
          <p:spPr>
            <a:xfrm flipH="1" flipV="1">
              <a:off x="8434234" y="1966740"/>
              <a:ext cx="937252" cy="1764866"/>
            </a:xfrm>
            <a:prstGeom prst="line">
              <a:avLst/>
            </a:prstGeom>
            <a:ln w="25400">
              <a:solidFill>
                <a:srgbClr val="53BCA9"/>
              </a:solidFill>
              <a:prstDash val="dash"/>
            </a:ln>
          </p:spPr>
          <p:style>
            <a:lnRef idx="1">
              <a:schemeClr val="accent1"/>
            </a:lnRef>
            <a:fillRef idx="0">
              <a:schemeClr val="accent1"/>
            </a:fillRef>
            <a:effectRef idx="0">
              <a:schemeClr val="accent1"/>
            </a:effectRef>
            <a:fontRef idx="minor">
              <a:schemeClr val="tx1"/>
            </a:fontRef>
          </p:style>
        </p:cxnSp>
        <p:cxnSp>
          <p:nvCxnSpPr>
            <p:cNvPr id="47" name="直接连接符 46">
              <a:extLst>
                <a:ext uri="{FF2B5EF4-FFF2-40B4-BE49-F238E27FC236}">
                  <a16:creationId xmlns:a16="http://schemas.microsoft.com/office/drawing/2014/main" id="{3F48A108-181D-4A81-974A-8B2FD78D1DD0}"/>
                </a:ext>
              </a:extLst>
            </p:cNvPr>
            <p:cNvCxnSpPr>
              <a:cxnSpLocks/>
            </p:cNvCxnSpPr>
            <p:nvPr/>
          </p:nvCxnSpPr>
          <p:spPr>
            <a:xfrm flipH="1" flipV="1">
              <a:off x="8434234" y="3109033"/>
              <a:ext cx="937252" cy="846023"/>
            </a:xfrm>
            <a:prstGeom prst="line">
              <a:avLst/>
            </a:prstGeom>
            <a:ln w="25400">
              <a:solidFill>
                <a:srgbClr val="53BCA9"/>
              </a:solidFill>
              <a:prstDash val="dash"/>
            </a:ln>
          </p:spPr>
          <p:style>
            <a:lnRef idx="1">
              <a:schemeClr val="accent1"/>
            </a:lnRef>
            <a:fillRef idx="0">
              <a:schemeClr val="accent1"/>
            </a:fillRef>
            <a:effectRef idx="0">
              <a:schemeClr val="accent1"/>
            </a:effectRef>
            <a:fontRef idx="minor">
              <a:schemeClr val="tx1"/>
            </a:fontRef>
          </p:style>
        </p:cxnSp>
      </p:grpSp>
      <p:sp>
        <p:nvSpPr>
          <p:cNvPr id="52" name="文本框 51">
            <a:extLst>
              <a:ext uri="{FF2B5EF4-FFF2-40B4-BE49-F238E27FC236}">
                <a16:creationId xmlns:a16="http://schemas.microsoft.com/office/drawing/2014/main" id="{46110D78-56A8-4BE4-A4F4-6B1F49A8C87D}"/>
              </a:ext>
            </a:extLst>
          </p:cNvPr>
          <p:cNvSpPr txBox="1"/>
          <p:nvPr/>
        </p:nvSpPr>
        <p:spPr>
          <a:xfrm>
            <a:off x="8433510" y="6352048"/>
            <a:ext cx="3459017" cy="369332"/>
          </a:xfrm>
          <a:prstGeom prst="rect">
            <a:avLst/>
          </a:prstGeom>
          <a:noFill/>
        </p:spPr>
        <p:txBody>
          <a:bodyPr wrap="square" rtlCol="0">
            <a:spAutoFit/>
          </a:bodyPr>
          <a:lstStyle/>
          <a:p>
            <a:pPr algn="ctr"/>
            <a:r>
              <a:rPr lang="en-US" altLang="zh-CN" dirty="0">
                <a:latin typeface="Comic Sans MS" panose="030F0702030302020204" pitchFamily="66" charset="0"/>
                <a:ea typeface="+mj-ea"/>
              </a:rPr>
              <a:t>iPhone 12 Pro</a:t>
            </a:r>
            <a:endParaRPr lang="zh-CN" altLang="en-US" dirty="0">
              <a:latin typeface="Comic Sans MS" panose="030F0702030302020204" pitchFamily="66" charset="0"/>
              <a:ea typeface="+mj-ea"/>
            </a:endParaRPr>
          </a:p>
        </p:txBody>
      </p:sp>
      <p:grpSp>
        <p:nvGrpSpPr>
          <p:cNvPr id="62" name="组合 61">
            <a:extLst>
              <a:ext uri="{FF2B5EF4-FFF2-40B4-BE49-F238E27FC236}">
                <a16:creationId xmlns:a16="http://schemas.microsoft.com/office/drawing/2014/main" id="{F8F156F6-F7CF-4BCA-B91F-57B681354975}"/>
              </a:ext>
            </a:extLst>
          </p:cNvPr>
          <p:cNvGrpSpPr/>
          <p:nvPr/>
        </p:nvGrpSpPr>
        <p:grpSpPr>
          <a:xfrm>
            <a:off x="1415480" y="1966739"/>
            <a:ext cx="4536731" cy="1572406"/>
            <a:chOff x="1415480" y="1966739"/>
            <a:chExt cx="4536731" cy="1572406"/>
          </a:xfrm>
        </p:grpSpPr>
        <p:sp>
          <p:nvSpPr>
            <p:cNvPr id="17" name="矩形 16">
              <a:extLst>
                <a:ext uri="{FF2B5EF4-FFF2-40B4-BE49-F238E27FC236}">
                  <a16:creationId xmlns:a16="http://schemas.microsoft.com/office/drawing/2014/main" id="{79CDA77D-AB68-4EC2-AD52-728B458B67F7}"/>
                </a:ext>
              </a:extLst>
            </p:cNvPr>
            <p:cNvSpPr/>
            <p:nvPr/>
          </p:nvSpPr>
          <p:spPr>
            <a:xfrm>
              <a:off x="2639616" y="3236244"/>
              <a:ext cx="360040" cy="216024"/>
            </a:xfrm>
            <a:prstGeom prst="rect">
              <a:avLst/>
            </a:prstGeom>
            <a:noFill/>
            <a:ln w="38100">
              <a:solidFill>
                <a:srgbClr val="EA4A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图片 9" descr="图片包含 游戏机, 雪, 桌子, 滑雪&#10;&#10;描述已自动生成">
              <a:extLst>
                <a:ext uri="{FF2B5EF4-FFF2-40B4-BE49-F238E27FC236}">
                  <a16:creationId xmlns:a16="http://schemas.microsoft.com/office/drawing/2014/main" id="{35260C7D-1BA3-40EF-81FC-156BED4DD3B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50361" y="1966739"/>
              <a:ext cx="2301850" cy="1150925"/>
            </a:xfrm>
            <a:prstGeom prst="rect">
              <a:avLst/>
            </a:prstGeom>
          </p:spPr>
        </p:pic>
        <p:sp>
          <p:nvSpPr>
            <p:cNvPr id="23" name="文本框 22">
              <a:extLst>
                <a:ext uri="{FF2B5EF4-FFF2-40B4-BE49-F238E27FC236}">
                  <a16:creationId xmlns:a16="http://schemas.microsoft.com/office/drawing/2014/main" id="{098BFDD2-FC74-4417-8FB4-2F8612AA7CC9}"/>
                </a:ext>
              </a:extLst>
            </p:cNvPr>
            <p:cNvSpPr txBox="1"/>
            <p:nvPr/>
          </p:nvSpPr>
          <p:spPr>
            <a:xfrm>
              <a:off x="3650361" y="3139035"/>
              <a:ext cx="2301850" cy="400110"/>
            </a:xfrm>
            <a:prstGeom prst="rect">
              <a:avLst/>
            </a:prstGeom>
            <a:noFill/>
          </p:spPr>
          <p:txBody>
            <a:bodyPr wrap="square" rtlCol="0">
              <a:spAutoFit/>
            </a:bodyPr>
            <a:lstStyle/>
            <a:p>
              <a:pPr algn="ctr"/>
              <a:r>
                <a:rPr lang="en-US" altLang="zh-CN" sz="2000" dirty="0" err="1">
                  <a:latin typeface="Comic Sans MS" panose="030F0702030302020204" pitchFamily="66" charset="0"/>
                  <a:ea typeface="+mj-ea"/>
                </a:rPr>
                <a:t>mmWave</a:t>
              </a:r>
              <a:r>
                <a:rPr lang="en-US" altLang="zh-CN" sz="2000" dirty="0">
                  <a:latin typeface="Comic Sans MS" panose="030F0702030302020204" pitchFamily="66" charset="0"/>
                  <a:ea typeface="+mj-ea"/>
                </a:rPr>
                <a:t> Radar</a:t>
              </a:r>
              <a:endParaRPr lang="zh-CN" altLang="en-US" sz="2000" dirty="0">
                <a:latin typeface="Comic Sans MS" panose="030F0702030302020204" pitchFamily="66" charset="0"/>
                <a:ea typeface="+mj-ea"/>
              </a:endParaRPr>
            </a:p>
          </p:txBody>
        </p:sp>
        <p:cxnSp>
          <p:nvCxnSpPr>
            <p:cNvPr id="15" name="直接连接符 14">
              <a:extLst>
                <a:ext uri="{FF2B5EF4-FFF2-40B4-BE49-F238E27FC236}">
                  <a16:creationId xmlns:a16="http://schemas.microsoft.com/office/drawing/2014/main" id="{5BB0DE4C-A703-48CA-B236-178D9192D71B}"/>
                </a:ext>
              </a:extLst>
            </p:cNvPr>
            <p:cNvCxnSpPr>
              <a:cxnSpLocks/>
            </p:cNvCxnSpPr>
            <p:nvPr/>
          </p:nvCxnSpPr>
          <p:spPr>
            <a:xfrm flipV="1">
              <a:off x="2999656" y="3109031"/>
              <a:ext cx="648072" cy="117810"/>
            </a:xfrm>
            <a:prstGeom prst="line">
              <a:avLst/>
            </a:prstGeom>
            <a:ln w="25400">
              <a:solidFill>
                <a:srgbClr val="EA4A54"/>
              </a:solidFill>
              <a:prstDash val="dash"/>
            </a:ln>
          </p:spPr>
          <p:style>
            <a:lnRef idx="1">
              <a:schemeClr val="accent1"/>
            </a:lnRef>
            <a:fillRef idx="0">
              <a:schemeClr val="accent1"/>
            </a:fillRef>
            <a:effectRef idx="0">
              <a:schemeClr val="accent1"/>
            </a:effectRef>
            <a:fontRef idx="minor">
              <a:schemeClr val="tx1"/>
            </a:fontRef>
          </p:style>
        </p:cxnSp>
        <p:cxnSp>
          <p:nvCxnSpPr>
            <p:cNvPr id="35" name="直接连接符 34">
              <a:extLst>
                <a:ext uri="{FF2B5EF4-FFF2-40B4-BE49-F238E27FC236}">
                  <a16:creationId xmlns:a16="http://schemas.microsoft.com/office/drawing/2014/main" id="{65C39D09-8986-4990-90AA-82040344F868}"/>
                </a:ext>
              </a:extLst>
            </p:cNvPr>
            <p:cNvCxnSpPr>
              <a:cxnSpLocks/>
            </p:cNvCxnSpPr>
            <p:nvPr/>
          </p:nvCxnSpPr>
          <p:spPr>
            <a:xfrm flipV="1">
              <a:off x="2639616" y="1966739"/>
              <a:ext cx="1008112" cy="1255875"/>
            </a:xfrm>
            <a:prstGeom prst="line">
              <a:avLst/>
            </a:prstGeom>
            <a:ln w="25400">
              <a:solidFill>
                <a:srgbClr val="EA4A54"/>
              </a:solidFill>
              <a:prstDash val="dash"/>
            </a:ln>
          </p:spPr>
          <p:style>
            <a:lnRef idx="1">
              <a:schemeClr val="accent1"/>
            </a:lnRef>
            <a:fillRef idx="0">
              <a:schemeClr val="accent1"/>
            </a:fillRef>
            <a:effectRef idx="0">
              <a:schemeClr val="accent1"/>
            </a:effectRef>
            <a:fontRef idx="minor">
              <a:schemeClr val="tx1"/>
            </a:fontRef>
          </p:style>
        </p:cxnSp>
        <p:sp>
          <p:nvSpPr>
            <p:cNvPr id="37" name="矩形 36">
              <a:extLst>
                <a:ext uri="{FF2B5EF4-FFF2-40B4-BE49-F238E27FC236}">
                  <a16:creationId xmlns:a16="http://schemas.microsoft.com/office/drawing/2014/main" id="{73CE819C-F8FF-4BE2-865B-8A1E8D451E27}"/>
                </a:ext>
              </a:extLst>
            </p:cNvPr>
            <p:cNvSpPr/>
            <p:nvPr/>
          </p:nvSpPr>
          <p:spPr>
            <a:xfrm>
              <a:off x="1415480" y="3246404"/>
              <a:ext cx="360040" cy="216024"/>
            </a:xfrm>
            <a:prstGeom prst="rect">
              <a:avLst/>
            </a:prstGeom>
            <a:noFill/>
            <a:ln w="38100">
              <a:solidFill>
                <a:srgbClr val="EA4A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6" name="直接连接符 55">
              <a:extLst>
                <a:ext uri="{FF2B5EF4-FFF2-40B4-BE49-F238E27FC236}">
                  <a16:creationId xmlns:a16="http://schemas.microsoft.com/office/drawing/2014/main" id="{E59F1897-AAE7-426F-AF9E-664BD93E7DF0}"/>
                </a:ext>
              </a:extLst>
            </p:cNvPr>
            <p:cNvCxnSpPr>
              <a:cxnSpLocks/>
              <a:stCxn id="37" idx="3"/>
              <a:endCxn id="17" idx="1"/>
            </p:cNvCxnSpPr>
            <p:nvPr/>
          </p:nvCxnSpPr>
          <p:spPr>
            <a:xfrm flipV="1">
              <a:off x="1775520" y="3344256"/>
              <a:ext cx="864096" cy="10160"/>
            </a:xfrm>
            <a:prstGeom prst="line">
              <a:avLst/>
            </a:prstGeom>
            <a:ln w="31750">
              <a:solidFill>
                <a:srgbClr val="EA4A54"/>
              </a:solidFill>
              <a:prstDash val="dash"/>
            </a:ln>
          </p:spPr>
          <p:style>
            <a:lnRef idx="1">
              <a:schemeClr val="accent1"/>
            </a:lnRef>
            <a:fillRef idx="0">
              <a:schemeClr val="accent1"/>
            </a:fillRef>
            <a:effectRef idx="0">
              <a:schemeClr val="accent1"/>
            </a:effectRef>
            <a:fontRef idx="minor">
              <a:schemeClr val="tx1"/>
            </a:fontRef>
          </p:style>
        </p:cxnSp>
      </p:grpSp>
      <p:grpSp>
        <p:nvGrpSpPr>
          <p:cNvPr id="63" name="组合 62">
            <a:extLst>
              <a:ext uri="{FF2B5EF4-FFF2-40B4-BE49-F238E27FC236}">
                <a16:creationId xmlns:a16="http://schemas.microsoft.com/office/drawing/2014/main" id="{CE14D0A6-DE59-4F51-9BDE-68ED81E82C13}"/>
              </a:ext>
            </a:extLst>
          </p:cNvPr>
          <p:cNvGrpSpPr/>
          <p:nvPr/>
        </p:nvGrpSpPr>
        <p:grpSpPr>
          <a:xfrm>
            <a:off x="3628707" y="3730312"/>
            <a:ext cx="5006846" cy="2552425"/>
            <a:chOff x="3628707" y="3730312"/>
            <a:chExt cx="5006846" cy="2552425"/>
          </a:xfrm>
        </p:grpSpPr>
        <p:sp>
          <p:nvSpPr>
            <p:cNvPr id="60" name="圆角矩形 14">
              <a:extLst>
                <a:ext uri="{FF2B5EF4-FFF2-40B4-BE49-F238E27FC236}">
                  <a16:creationId xmlns:a16="http://schemas.microsoft.com/office/drawing/2014/main" id="{50D8EFDE-1C3C-4F13-823B-06307C04DF74}"/>
                </a:ext>
              </a:extLst>
            </p:cNvPr>
            <p:cNvSpPr/>
            <p:nvPr/>
          </p:nvSpPr>
          <p:spPr>
            <a:xfrm>
              <a:off x="3628707" y="3730312"/>
              <a:ext cx="5006846" cy="2552425"/>
            </a:xfrm>
            <a:prstGeom prst="roundRect">
              <a:avLst>
                <a:gd name="adj" fmla="val 13916"/>
              </a:avLst>
            </a:prstGeom>
            <a:solidFill>
              <a:schemeClr val="bg1"/>
            </a:solidFill>
            <a:ln w="38100">
              <a:solidFill>
                <a:srgbClr val="0CA1C9"/>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800" dirty="0">
                  <a:solidFill>
                    <a:schemeClr val="tx1"/>
                  </a:solidFill>
                  <a:latin typeface="Comic Sans MS" panose="030F0702030302020204" pitchFamily="66" charset="0"/>
                </a:rPr>
                <a:t>      Leverage these sparse </a:t>
              </a:r>
              <a:r>
                <a:rPr lang="en-US" altLang="zh-CN" sz="2800" b="1" dirty="0">
                  <a:solidFill>
                    <a:srgbClr val="0CA1C9"/>
                  </a:solidFill>
                  <a:latin typeface="Comic Sans MS" panose="030F0702030302020204" pitchFamily="66" charset="0"/>
                </a:rPr>
                <a:t>sensing measurements </a:t>
              </a:r>
              <a:r>
                <a:rPr lang="en-US" altLang="zh-CN" sz="2800" dirty="0">
                  <a:solidFill>
                    <a:schemeClr val="tx1"/>
                  </a:solidFill>
                  <a:latin typeface="Comic Sans MS" panose="030F0702030302020204" pitchFamily="66" charset="0"/>
                </a:rPr>
                <a:t>and </a:t>
              </a:r>
              <a:r>
                <a:rPr lang="en-US" altLang="zh-CN" sz="2800" b="1" dirty="0">
                  <a:solidFill>
                    <a:srgbClr val="0CA1C9"/>
                  </a:solidFill>
                  <a:latin typeface="Comic Sans MS" panose="030F0702030302020204" pitchFamily="66" charset="0"/>
                </a:rPr>
                <a:t>fuse</a:t>
              </a:r>
              <a:r>
                <a:rPr lang="en-US" altLang="zh-CN" sz="2800" dirty="0">
                  <a:solidFill>
                    <a:schemeClr val="tx1"/>
                  </a:solidFill>
                  <a:latin typeface="Comic Sans MS" panose="030F0702030302020204" pitchFamily="66" charset="0"/>
                </a:rPr>
                <a:t> them with </a:t>
              </a:r>
              <a:r>
                <a:rPr lang="en-US" altLang="zh-CN" sz="2800" b="1" dirty="0">
                  <a:solidFill>
                    <a:srgbClr val="0CA1C9"/>
                  </a:solidFill>
                  <a:latin typeface="Comic Sans MS" panose="030F0702030302020204" pitchFamily="66" charset="0"/>
                </a:rPr>
                <a:t>visual techniques</a:t>
              </a:r>
              <a:r>
                <a:rPr lang="en-US" altLang="zh-CN" sz="2800" dirty="0">
                  <a:solidFill>
                    <a:schemeClr val="tx1"/>
                  </a:solidFill>
                  <a:latin typeface="Comic Sans MS" panose="030F0702030302020204" pitchFamily="66" charset="0"/>
                </a:rPr>
                <a:t> to track object’s 6-DoF pose!</a:t>
              </a:r>
              <a:endParaRPr lang="zh-CN" altLang="en-US" sz="2800" b="1" dirty="0">
                <a:solidFill>
                  <a:srgbClr val="0CA1C9"/>
                </a:solidFill>
                <a:latin typeface="Comic Sans MS" panose="030F0702030302020204" pitchFamily="66" charset="0"/>
              </a:endParaRPr>
            </a:p>
          </p:txBody>
        </p:sp>
        <p:pic>
          <p:nvPicPr>
            <p:cNvPr id="57" name="图片 56" descr="图标&#10;&#10;描述已自动生成">
              <a:extLst>
                <a:ext uri="{FF2B5EF4-FFF2-40B4-BE49-F238E27FC236}">
                  <a16:creationId xmlns:a16="http://schemas.microsoft.com/office/drawing/2014/main" id="{A79A4119-9A99-4AE3-A69A-6FF6A97135D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835121" y="3830954"/>
              <a:ext cx="578262" cy="578262"/>
            </a:xfrm>
            <a:prstGeom prst="rect">
              <a:avLst/>
            </a:prstGeom>
          </p:spPr>
        </p:pic>
      </p:grpSp>
    </p:spTree>
    <p:custDataLst>
      <p:tags r:id="rId1"/>
    </p:custDataLst>
    <p:extLst>
      <p:ext uri="{BB962C8B-B14F-4D97-AF65-F5344CB8AC3E}">
        <p14:creationId xmlns:p14="http://schemas.microsoft.com/office/powerpoint/2010/main" val="4176743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wipe(left)">
                                      <p:cBhvr>
                                        <p:cTn id="7" dur="500"/>
                                        <p:tgtEl>
                                          <p:spTgt spid="6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58"/>
                                        </p:tgtEl>
                                        <p:attrNameLst>
                                          <p:attrName>style.visibility</p:attrName>
                                        </p:attrNameLst>
                                      </p:cBhvr>
                                      <p:to>
                                        <p:strVal val="visible"/>
                                      </p:to>
                                    </p:set>
                                    <p:animEffect transition="in" filter="wipe(right)">
                                      <p:cBhvr>
                                        <p:cTn id="12" dur="500"/>
                                        <p:tgtEl>
                                          <p:spTgt spid="58"/>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63"/>
                                        </p:tgtEl>
                                        <p:attrNameLst>
                                          <p:attrName>style.visibility</p:attrName>
                                        </p:attrNameLst>
                                      </p:cBhvr>
                                      <p:to>
                                        <p:strVal val="visible"/>
                                      </p:to>
                                    </p:set>
                                    <p:animEffect transition="in" filter="fade">
                                      <p:cBhvr>
                                        <p:cTn id="17" dur="500"/>
                                        <p:tgtEl>
                                          <p:spTgt spid="63"/>
                                        </p:tgtEl>
                                      </p:cBhvr>
                                    </p:animEffect>
                                    <p:anim calcmode="lin" valueType="num">
                                      <p:cBhvr>
                                        <p:cTn id="18" dur="500" fill="hold"/>
                                        <p:tgtEl>
                                          <p:spTgt spid="63"/>
                                        </p:tgtEl>
                                        <p:attrNameLst>
                                          <p:attrName>ppt_x</p:attrName>
                                        </p:attrNameLst>
                                      </p:cBhvr>
                                      <p:tavLst>
                                        <p:tav tm="0">
                                          <p:val>
                                            <p:strVal val="#ppt_x"/>
                                          </p:val>
                                        </p:tav>
                                        <p:tav tm="100000">
                                          <p:val>
                                            <p:strVal val="#ppt_x"/>
                                          </p:val>
                                        </p:tav>
                                      </p:tavLst>
                                    </p:anim>
                                    <p:anim calcmode="lin" valueType="num">
                                      <p:cBhvr>
                                        <p:cTn id="19" dur="500" fill="hold"/>
                                        <p:tgtEl>
                                          <p:spTgt spid="6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608747" y="1277059"/>
            <a:ext cx="10849205" cy="5202768"/>
          </a:xfrm>
        </p:spPr>
        <p:txBody>
          <a:bodyPr/>
          <a:lstStyle/>
          <a:p>
            <a:r>
              <a:rPr lang="en-US" altLang="zh-CN" dirty="0">
                <a:latin typeface="Comic Sans MS" panose="030F0702030302020204" pitchFamily="66" charset="0"/>
              </a:rPr>
              <a:t>From an intuitive perspective…</a:t>
            </a:r>
            <a:endParaRPr lang="en-US" altLang="zh-CN" b="1" dirty="0">
              <a:solidFill>
                <a:srgbClr val="EA4A54"/>
              </a:solidFill>
              <a:latin typeface="Comic Sans MS" panose="030F0702030302020204" pitchFamily="66" charset="0"/>
            </a:endParaRPr>
          </a:p>
          <a:p>
            <a:endParaRPr lang="en-US" altLang="zh-CN" dirty="0">
              <a:latin typeface="Comic Sans MS" panose="030F0702030302020204" pitchFamily="66" charset="0"/>
            </a:endParaRPr>
          </a:p>
          <a:p>
            <a:endParaRPr lang="en-US" altLang="zh-CN" dirty="0">
              <a:latin typeface="Comic Sans MS" panose="030F0702030302020204" pitchFamily="66" charset="0"/>
            </a:endParaRPr>
          </a:p>
          <a:p>
            <a:endParaRPr lang="en-US" altLang="zh-CN" dirty="0">
              <a:latin typeface="Comic Sans MS" panose="030F0702030302020204" pitchFamily="66" charset="0"/>
            </a:endParaRPr>
          </a:p>
          <a:p>
            <a:endParaRPr lang="en-US" altLang="zh-CN" dirty="0">
              <a:latin typeface="Comic Sans MS" panose="030F0702030302020204" pitchFamily="66" charset="0"/>
            </a:endParaRPr>
          </a:p>
          <a:p>
            <a:endParaRPr lang="en-US" altLang="zh-CN" dirty="0">
              <a:latin typeface="Comic Sans MS" panose="030F0702030302020204" pitchFamily="66" charset="0"/>
            </a:endParaRPr>
          </a:p>
          <a:p>
            <a:pPr marL="0" indent="0">
              <a:buNone/>
            </a:pPr>
            <a:endParaRPr lang="en-US" altLang="zh-CN" dirty="0">
              <a:latin typeface="Comic Sans MS" panose="030F0702030302020204" pitchFamily="66" charset="0"/>
            </a:endParaRPr>
          </a:p>
        </p:txBody>
      </p:sp>
      <p:cxnSp>
        <p:nvCxnSpPr>
          <p:cNvPr id="31" name="直接箭头连接符 30">
            <a:extLst>
              <a:ext uri="{FF2B5EF4-FFF2-40B4-BE49-F238E27FC236}">
                <a16:creationId xmlns:a16="http://schemas.microsoft.com/office/drawing/2014/main" id="{1A70EB41-9565-4C46-9A9A-D888DFE19D75}"/>
              </a:ext>
            </a:extLst>
          </p:cNvPr>
          <p:cNvCxnSpPr>
            <a:cxnSpLocks/>
          </p:cNvCxnSpPr>
          <p:nvPr/>
        </p:nvCxnSpPr>
        <p:spPr>
          <a:xfrm flipH="1" flipV="1">
            <a:off x="1668237" y="2705071"/>
            <a:ext cx="2850147" cy="1660691"/>
          </a:xfrm>
          <a:prstGeom prst="straightConnector1">
            <a:avLst/>
          </a:prstGeom>
          <a:ln w="38100">
            <a:solidFill>
              <a:schemeClr val="bg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 name="标题 1"/>
          <p:cNvSpPr>
            <a:spLocks noGrp="1"/>
          </p:cNvSpPr>
          <p:nvPr>
            <p:ph type="title"/>
          </p:nvPr>
        </p:nvSpPr>
        <p:spPr/>
        <p:txBody>
          <a:bodyPr/>
          <a:lstStyle/>
          <a:p>
            <a:r>
              <a:rPr lang="en-US" altLang="zh-CN" dirty="0">
                <a:latin typeface="Comic Sans MS" panose="030F0702030302020204" pitchFamily="66" charset="0"/>
              </a:rPr>
              <a:t>Key Insight</a:t>
            </a:r>
            <a:endParaRPr lang="zh-CN" altLang="en-US" dirty="0">
              <a:latin typeface="Comic Sans MS" panose="030F0702030302020204" pitchFamily="66" charset="0"/>
            </a:endParaRPr>
          </a:p>
        </p:txBody>
      </p:sp>
      <p:sp>
        <p:nvSpPr>
          <p:cNvPr id="4" name="灯片编号占位符 3"/>
          <p:cNvSpPr>
            <a:spLocks noGrp="1"/>
          </p:cNvSpPr>
          <p:nvPr>
            <p:ph type="sldNum" sz="quarter" idx="12"/>
          </p:nvPr>
        </p:nvSpPr>
        <p:spPr/>
        <p:txBody>
          <a:bodyPr/>
          <a:lstStyle/>
          <a:p>
            <a:fld id="{87AB51E9-348C-4DC8-84CE-839F8B9DCC07}" type="slidenum">
              <a:rPr lang="en-US" altLang="zh-CN" smtClean="0">
                <a:latin typeface="Comic Sans MS" panose="030F0702030302020204" pitchFamily="66" charset="0"/>
              </a:rPr>
              <a:pPr/>
              <a:t>11</a:t>
            </a:fld>
            <a:endParaRPr lang="en-US" altLang="zh-CN" dirty="0">
              <a:latin typeface="Comic Sans MS" panose="030F0702030302020204" pitchFamily="66" charset="0"/>
            </a:endParaRPr>
          </a:p>
        </p:txBody>
      </p:sp>
      <p:pic>
        <p:nvPicPr>
          <p:cNvPr id="25" name="图片 24">
            <a:extLst>
              <a:ext uri="{FF2B5EF4-FFF2-40B4-BE49-F238E27FC236}">
                <a16:creationId xmlns:a16="http://schemas.microsoft.com/office/drawing/2014/main" id="{2849010B-298F-4DF2-875D-B6E43B15C315}"/>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9976" b="89984" l="1666" r="89976">
                        <a14:foregroundMark x1="9116" y1="24192" x2="8389" y2="24192"/>
                        <a14:foregroundMark x1="4353" y1="23748" x2="3476" y2="23300"/>
                        <a14:foregroundMark x1="10600" y1="26939" x2="4640" y2="23894"/>
                        <a14:foregroundMark x1="7268" y1="23142" x2="6541" y2="22779"/>
                        <a14:foregroundMark x1="7965" y1="22859" x2="6965" y2="22577"/>
                        <a14:foregroundMark x1="72078" y1="32027" x2="73652" y2="31543"/>
                        <a14:foregroundMark x1="73137" y1="31381" x2="73985" y2="31179"/>
                        <a14:foregroundMark x1="73925" y1="31462" x2="74712" y2="31462"/>
                        <a14:foregroundMark x1="70594" y1="33522" x2="71018" y2="34410"/>
                        <a14:foregroundMark x1="2423" y1="21446" x2="2090" y2="21446"/>
                        <a14:foregroundMark x1="44791" y1="28635" x2="42217" y2="24354"/>
                        <a14:foregroundMark x1="44912" y1="27221" x2="45427" y2="27868"/>
                        <a14:foregroundMark x1="43580" y1="25969" x2="41732" y2="22940"/>
                        <a14:backgroundMark x1="52665" y1="16882" x2="53574" y2="35420"/>
                        <a14:backgroundMark x1="9812" y1="14742" x2="13083" y2="20759"/>
                        <a14:backgroundMark x1="13083" y1="20759" x2="13083" y2="20679"/>
                        <a14:backgroundMark x1="45003" y1="14620" x2="33222" y2="23223"/>
                        <a14:backgroundMark x1="53089" y1="20194" x2="75045" y2="21405"/>
                        <a14:backgroundMark x1="75045" y1="21405" x2="98455" y2="21042"/>
                        <a14:backgroundMark x1="81587" y1="29685" x2="78225" y2="36712"/>
                        <a14:backgroundMark x1="78225" y1="36712" x2="77075" y2="47254"/>
                        <a14:backgroundMark x1="77075" y1="47254" x2="77408" y2="49031"/>
                        <a14:backgroundMark x1="75409" y1="32593" x2="75560" y2="46971"/>
                        <a14:backgroundMark x1="40733" y1="65428" x2="40733" y2="65428"/>
                        <a14:backgroundMark x1="1726" y1="23627" x2="2483" y2="31462"/>
                        <a14:backgroundMark x1="2483" y1="31462" x2="3210" y2="32795"/>
                        <a14:backgroundMark x1="33283" y1="27383" x2="38038" y2="37884"/>
                        <a14:backgroundMark x1="54846" y1="32108" x2="49394" y2="51696"/>
                        <a14:backgroundMark x1="3362" y1="24556" x2="4270" y2="24637"/>
                        <a14:backgroundMark x1="3725" y1="23910" x2="1787" y2="23223"/>
                        <a14:backgroundMark x1="4058" y1="24192" x2="4846" y2="25121"/>
                        <a14:backgroundMark x1="77256" y1="37036" x2="73440" y2="36551"/>
                        <a14:backgroundMark x1="73077" y1="34410" x2="71714" y2="37803"/>
                        <a14:backgroundMark x1="73955" y1="32916" x2="78831" y2="35541"/>
                        <a14:backgroundMark x1="78831" y1="35541" x2="78831" y2="35541"/>
                        <a14:backgroundMark x1="73107" y1="33320" x2="72623" y2="33885"/>
                      </a14:backgroundRemoval>
                    </a14:imgEffect>
                  </a14:imgLayer>
                </a14:imgProps>
              </a:ext>
              <a:ext uri="{28A0092B-C50C-407E-A947-70E740481C1C}">
                <a14:useLocalDpi xmlns:a14="http://schemas.microsoft.com/office/drawing/2010/main" val="0"/>
              </a:ext>
            </a:extLst>
          </a:blip>
          <a:srcRect t="19464" r="24103" b="13749"/>
          <a:stretch/>
        </p:blipFill>
        <p:spPr>
          <a:xfrm rot="21168069">
            <a:off x="987540" y="2955764"/>
            <a:ext cx="2159083" cy="1424956"/>
          </a:xfrm>
          <a:prstGeom prst="rect">
            <a:avLst/>
          </a:prstGeom>
        </p:spPr>
      </p:pic>
      <p:cxnSp>
        <p:nvCxnSpPr>
          <p:cNvPr id="8" name="直接箭头连接符 7">
            <a:extLst>
              <a:ext uri="{FF2B5EF4-FFF2-40B4-BE49-F238E27FC236}">
                <a16:creationId xmlns:a16="http://schemas.microsoft.com/office/drawing/2014/main" id="{F44DB26F-F1D9-45E3-860F-D1ECA14FDBE3}"/>
              </a:ext>
            </a:extLst>
          </p:cNvPr>
          <p:cNvCxnSpPr/>
          <p:nvPr/>
        </p:nvCxnSpPr>
        <p:spPr>
          <a:xfrm flipH="1">
            <a:off x="1746801" y="4365762"/>
            <a:ext cx="2736304" cy="504056"/>
          </a:xfrm>
          <a:prstGeom prst="straightConnector1">
            <a:avLst/>
          </a:prstGeom>
          <a:ln w="38100">
            <a:solidFill>
              <a:schemeClr val="bg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9" name="直接箭头连接符 28">
            <a:extLst>
              <a:ext uri="{FF2B5EF4-FFF2-40B4-BE49-F238E27FC236}">
                <a16:creationId xmlns:a16="http://schemas.microsoft.com/office/drawing/2014/main" id="{05C7B4BB-82BC-44B2-A85C-BA2BA1EAB735}"/>
              </a:ext>
            </a:extLst>
          </p:cNvPr>
          <p:cNvCxnSpPr>
            <a:cxnSpLocks/>
          </p:cNvCxnSpPr>
          <p:nvPr/>
        </p:nvCxnSpPr>
        <p:spPr>
          <a:xfrm flipH="1" flipV="1">
            <a:off x="4131541" y="2089475"/>
            <a:ext cx="374999" cy="2291691"/>
          </a:xfrm>
          <a:prstGeom prst="straightConnector1">
            <a:avLst/>
          </a:prstGeom>
          <a:ln w="38100">
            <a:solidFill>
              <a:schemeClr val="bg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2050" name="Picture 2" descr="Sketch Mobile Phone Human Hand ⬇ Vector Image by © alekseimakarov | Vector  Stock 247348598">
            <a:extLst>
              <a:ext uri="{FF2B5EF4-FFF2-40B4-BE49-F238E27FC236}">
                <a16:creationId xmlns:a16="http://schemas.microsoft.com/office/drawing/2014/main" id="{92B984FC-4895-4B56-B855-38E9BC23B66A}"/>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b="6951"/>
          <a:stretch/>
        </p:blipFill>
        <p:spPr bwMode="auto">
          <a:xfrm>
            <a:off x="3763025" y="3462311"/>
            <a:ext cx="2260967" cy="3135041"/>
          </a:xfrm>
          <a:prstGeom prst="rect">
            <a:avLst/>
          </a:prstGeom>
          <a:noFill/>
          <a:extLst>
            <a:ext uri="{909E8E84-426E-40DD-AFC4-6F175D3DCCD1}">
              <a14:hiddenFill xmlns:a14="http://schemas.microsoft.com/office/drawing/2010/main">
                <a:solidFill>
                  <a:srgbClr val="FFFFFF"/>
                </a:solidFill>
              </a14:hiddenFill>
            </a:ext>
          </a:extLst>
        </p:spPr>
      </p:pic>
      <p:sp>
        <p:nvSpPr>
          <p:cNvPr id="34" name="文本框 33">
            <a:extLst>
              <a:ext uri="{FF2B5EF4-FFF2-40B4-BE49-F238E27FC236}">
                <a16:creationId xmlns:a16="http://schemas.microsoft.com/office/drawing/2014/main" id="{3A31E50D-AF51-4310-A805-E098DC0F2AD0}"/>
              </a:ext>
            </a:extLst>
          </p:cNvPr>
          <p:cNvSpPr txBox="1"/>
          <p:nvPr/>
        </p:nvSpPr>
        <p:spPr>
          <a:xfrm>
            <a:off x="4332592" y="4336779"/>
            <a:ext cx="488208" cy="400110"/>
          </a:xfrm>
          <a:prstGeom prst="rect">
            <a:avLst/>
          </a:prstGeom>
          <a:noFill/>
        </p:spPr>
        <p:txBody>
          <a:bodyPr wrap="square" rtlCol="0">
            <a:spAutoFit/>
          </a:bodyPr>
          <a:lstStyle/>
          <a:p>
            <a:pPr algn="ctr"/>
            <a:r>
              <a:rPr lang="en-US" altLang="zh-CN" sz="2000" dirty="0">
                <a:latin typeface="Comic Sans MS" panose="030F0702030302020204" pitchFamily="66" charset="0"/>
                <a:ea typeface="+mj-ea"/>
              </a:rPr>
              <a:t>O</a:t>
            </a:r>
            <a:endParaRPr lang="zh-CN" altLang="en-US" sz="2000" dirty="0">
              <a:latin typeface="Comic Sans MS" panose="030F0702030302020204" pitchFamily="66" charset="0"/>
              <a:ea typeface="+mj-ea"/>
            </a:endParaRPr>
          </a:p>
        </p:txBody>
      </p:sp>
      <p:sp>
        <p:nvSpPr>
          <p:cNvPr id="36" name="文本框 35">
            <a:extLst>
              <a:ext uri="{FF2B5EF4-FFF2-40B4-BE49-F238E27FC236}">
                <a16:creationId xmlns:a16="http://schemas.microsoft.com/office/drawing/2014/main" id="{80B95D58-5C69-4E43-AECE-363AAC73F4CE}"/>
              </a:ext>
            </a:extLst>
          </p:cNvPr>
          <p:cNvSpPr txBox="1"/>
          <p:nvPr/>
        </p:nvSpPr>
        <p:spPr>
          <a:xfrm>
            <a:off x="1562304" y="4858639"/>
            <a:ext cx="488208" cy="400110"/>
          </a:xfrm>
          <a:prstGeom prst="rect">
            <a:avLst/>
          </a:prstGeom>
          <a:noFill/>
        </p:spPr>
        <p:txBody>
          <a:bodyPr wrap="square" rtlCol="0">
            <a:spAutoFit/>
          </a:bodyPr>
          <a:lstStyle/>
          <a:p>
            <a:pPr algn="ctr"/>
            <a:r>
              <a:rPr lang="en-US" altLang="zh-CN" sz="2000" dirty="0">
                <a:latin typeface="Comic Sans MS" panose="030F0702030302020204" pitchFamily="66" charset="0"/>
                <a:ea typeface="+mj-ea"/>
              </a:rPr>
              <a:t>X</a:t>
            </a:r>
            <a:endParaRPr lang="zh-CN" altLang="en-US" sz="2000" dirty="0">
              <a:latin typeface="Comic Sans MS" panose="030F0702030302020204" pitchFamily="66" charset="0"/>
              <a:ea typeface="+mj-ea"/>
            </a:endParaRPr>
          </a:p>
        </p:txBody>
      </p:sp>
      <p:sp>
        <p:nvSpPr>
          <p:cNvPr id="38" name="文本框 37">
            <a:extLst>
              <a:ext uri="{FF2B5EF4-FFF2-40B4-BE49-F238E27FC236}">
                <a16:creationId xmlns:a16="http://schemas.microsoft.com/office/drawing/2014/main" id="{98F8D244-8472-4124-977B-DA0A302E76A3}"/>
              </a:ext>
            </a:extLst>
          </p:cNvPr>
          <p:cNvSpPr txBox="1"/>
          <p:nvPr/>
        </p:nvSpPr>
        <p:spPr>
          <a:xfrm>
            <a:off x="4128071" y="1867727"/>
            <a:ext cx="488208" cy="400110"/>
          </a:xfrm>
          <a:prstGeom prst="rect">
            <a:avLst/>
          </a:prstGeom>
          <a:noFill/>
        </p:spPr>
        <p:txBody>
          <a:bodyPr wrap="square" rtlCol="0">
            <a:spAutoFit/>
          </a:bodyPr>
          <a:lstStyle/>
          <a:p>
            <a:pPr algn="ctr"/>
            <a:r>
              <a:rPr lang="en-US" altLang="zh-CN" sz="2000" dirty="0">
                <a:latin typeface="Comic Sans MS" panose="030F0702030302020204" pitchFamily="66" charset="0"/>
                <a:ea typeface="+mj-ea"/>
              </a:rPr>
              <a:t>Y</a:t>
            </a:r>
            <a:endParaRPr lang="zh-CN" altLang="en-US" sz="2000" dirty="0">
              <a:latin typeface="Comic Sans MS" panose="030F0702030302020204" pitchFamily="66" charset="0"/>
              <a:ea typeface="+mj-ea"/>
            </a:endParaRPr>
          </a:p>
        </p:txBody>
      </p:sp>
      <p:sp>
        <p:nvSpPr>
          <p:cNvPr id="40" name="文本框 39">
            <a:extLst>
              <a:ext uri="{FF2B5EF4-FFF2-40B4-BE49-F238E27FC236}">
                <a16:creationId xmlns:a16="http://schemas.microsoft.com/office/drawing/2014/main" id="{5396D3EA-495F-4A2C-B116-65A46D410687}"/>
              </a:ext>
            </a:extLst>
          </p:cNvPr>
          <p:cNvSpPr txBox="1"/>
          <p:nvPr/>
        </p:nvSpPr>
        <p:spPr>
          <a:xfrm>
            <a:off x="1543789" y="2356069"/>
            <a:ext cx="488208" cy="400110"/>
          </a:xfrm>
          <a:prstGeom prst="rect">
            <a:avLst/>
          </a:prstGeom>
          <a:noFill/>
        </p:spPr>
        <p:txBody>
          <a:bodyPr wrap="square" rtlCol="0">
            <a:spAutoFit/>
          </a:bodyPr>
          <a:lstStyle/>
          <a:p>
            <a:pPr algn="ctr"/>
            <a:r>
              <a:rPr lang="en-US" altLang="zh-CN" sz="2000" dirty="0">
                <a:latin typeface="Comic Sans MS" panose="030F0702030302020204" pitchFamily="66" charset="0"/>
                <a:ea typeface="+mj-ea"/>
              </a:rPr>
              <a:t>Z</a:t>
            </a:r>
            <a:endParaRPr lang="zh-CN" altLang="en-US" sz="2000" dirty="0">
              <a:latin typeface="Comic Sans MS" panose="030F0702030302020204" pitchFamily="66" charset="0"/>
              <a:ea typeface="+mj-ea"/>
            </a:endParaRPr>
          </a:p>
        </p:txBody>
      </p:sp>
      <p:grpSp>
        <p:nvGrpSpPr>
          <p:cNvPr id="16" name="组合 15">
            <a:extLst>
              <a:ext uri="{FF2B5EF4-FFF2-40B4-BE49-F238E27FC236}">
                <a16:creationId xmlns:a16="http://schemas.microsoft.com/office/drawing/2014/main" id="{D2B7D0B1-B9C7-4F99-9A4B-126BB1FD91B6}"/>
              </a:ext>
            </a:extLst>
          </p:cNvPr>
          <p:cNvGrpSpPr/>
          <p:nvPr/>
        </p:nvGrpSpPr>
        <p:grpSpPr>
          <a:xfrm>
            <a:off x="5857970" y="2833628"/>
            <a:ext cx="902432" cy="841441"/>
            <a:chOff x="6096000" y="2826099"/>
            <a:chExt cx="1261730" cy="1176456"/>
          </a:xfrm>
        </p:grpSpPr>
        <p:pic>
          <p:nvPicPr>
            <p:cNvPr id="2054" name="Picture 6" descr="The best camera phones of 2021 - Fuentitech">
              <a:extLst>
                <a:ext uri="{FF2B5EF4-FFF2-40B4-BE49-F238E27FC236}">
                  <a16:creationId xmlns:a16="http://schemas.microsoft.com/office/drawing/2014/main" id="{A77207F7-9D2D-474A-A6C8-BA524EFB9F9A}"/>
                </a:ext>
              </a:extLst>
            </p:cNvPr>
            <p:cNvPicPr>
              <a:picLocks noChangeAspect="1" noChangeArrowheads="1"/>
            </p:cNvPicPr>
            <p:nvPr/>
          </p:nvPicPr>
          <p:blipFill rotWithShape="1">
            <a:blip r:embed="rId7" cstate="print">
              <a:clrChange>
                <a:clrFrom>
                  <a:srgbClr val="4E94C8"/>
                </a:clrFrom>
                <a:clrTo>
                  <a:srgbClr val="4E94C8">
                    <a:alpha val="0"/>
                  </a:srgbClr>
                </a:clrTo>
              </a:clrChange>
              <a:extLst>
                <a:ext uri="{28A0092B-C50C-407E-A947-70E740481C1C}">
                  <a14:useLocalDpi xmlns:a14="http://schemas.microsoft.com/office/drawing/2010/main" val="0"/>
                </a:ext>
              </a:extLst>
            </a:blip>
            <a:srcRect l="20696" t="19967" r="28971" b="19040"/>
            <a:stretch/>
          </p:blipFill>
          <p:spPr bwMode="auto">
            <a:xfrm>
              <a:off x="6243883" y="2826099"/>
              <a:ext cx="1013213" cy="818925"/>
            </a:xfrm>
            <a:prstGeom prst="rect">
              <a:avLst/>
            </a:prstGeom>
            <a:noFill/>
            <a:extLst>
              <a:ext uri="{909E8E84-426E-40DD-AFC4-6F175D3DCCD1}">
                <a14:hiddenFill xmlns:a14="http://schemas.microsoft.com/office/drawing/2010/main">
                  <a:solidFill>
                    <a:srgbClr val="FFFFFF"/>
                  </a:solidFill>
                </a14:hiddenFill>
              </a:ext>
            </a:extLst>
          </p:spPr>
        </p:pic>
        <p:sp>
          <p:nvSpPr>
            <p:cNvPr id="45" name="文本框 44">
              <a:extLst>
                <a:ext uri="{FF2B5EF4-FFF2-40B4-BE49-F238E27FC236}">
                  <a16:creationId xmlns:a16="http://schemas.microsoft.com/office/drawing/2014/main" id="{38E238BB-5310-4A84-9413-743300FA0C6B}"/>
                </a:ext>
              </a:extLst>
            </p:cNvPr>
            <p:cNvSpPr txBox="1"/>
            <p:nvPr/>
          </p:nvSpPr>
          <p:spPr>
            <a:xfrm>
              <a:off x="6096000" y="3633844"/>
              <a:ext cx="1261730" cy="368711"/>
            </a:xfrm>
            <a:prstGeom prst="rect">
              <a:avLst/>
            </a:prstGeom>
            <a:noFill/>
          </p:spPr>
          <p:txBody>
            <a:bodyPr wrap="square" rtlCol="0">
              <a:spAutoFit/>
            </a:bodyPr>
            <a:lstStyle/>
            <a:p>
              <a:pPr algn="ctr"/>
              <a:r>
                <a:rPr lang="en-US" altLang="zh-CN" sz="1600" dirty="0">
                  <a:latin typeface="Comic Sans MS" panose="030F0702030302020204" pitchFamily="66" charset="0"/>
                  <a:ea typeface="+mj-ea"/>
                </a:rPr>
                <a:t>Camera</a:t>
              </a:r>
              <a:endParaRPr lang="zh-CN" altLang="en-US" sz="2000" dirty="0">
                <a:latin typeface="Comic Sans MS" panose="030F0702030302020204" pitchFamily="66" charset="0"/>
                <a:ea typeface="+mj-ea"/>
              </a:endParaRPr>
            </a:p>
          </p:txBody>
        </p:sp>
      </p:grpSp>
      <p:grpSp>
        <p:nvGrpSpPr>
          <p:cNvPr id="14" name="组合 13">
            <a:extLst>
              <a:ext uri="{FF2B5EF4-FFF2-40B4-BE49-F238E27FC236}">
                <a16:creationId xmlns:a16="http://schemas.microsoft.com/office/drawing/2014/main" id="{951A1C13-E3DF-4F06-B694-AF26A7FB219B}"/>
              </a:ext>
            </a:extLst>
          </p:cNvPr>
          <p:cNvGrpSpPr/>
          <p:nvPr/>
        </p:nvGrpSpPr>
        <p:grpSpPr>
          <a:xfrm>
            <a:off x="5842186" y="4063329"/>
            <a:ext cx="913968" cy="773269"/>
            <a:chOff x="6119624" y="4298663"/>
            <a:chExt cx="1261730" cy="1067495"/>
          </a:xfrm>
        </p:grpSpPr>
        <p:pic>
          <p:nvPicPr>
            <p:cNvPr id="2056" name="Picture 8" descr="The Pixel 4&amp;#39;s Soli Radar can be enabled in any region thanks to a hidden  debug feature - NotebookCheck.net News">
              <a:extLst>
                <a:ext uri="{FF2B5EF4-FFF2-40B4-BE49-F238E27FC236}">
                  <a16:creationId xmlns:a16="http://schemas.microsoft.com/office/drawing/2014/main" id="{342A1527-77E0-424A-8AFE-B814B55D470E}"/>
                </a:ext>
              </a:extLst>
            </p:cNvPr>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1033" t="6591"/>
            <a:stretch/>
          </p:blipFill>
          <p:spPr bwMode="auto">
            <a:xfrm>
              <a:off x="6146800" y="4298663"/>
              <a:ext cx="1211248" cy="714513"/>
            </a:xfrm>
            <a:prstGeom prst="rect">
              <a:avLst/>
            </a:prstGeom>
            <a:noFill/>
            <a:extLst>
              <a:ext uri="{909E8E84-426E-40DD-AFC4-6F175D3DCCD1}">
                <a14:hiddenFill xmlns:a14="http://schemas.microsoft.com/office/drawing/2010/main">
                  <a:solidFill>
                    <a:srgbClr val="FFFFFF"/>
                  </a:solidFill>
                </a14:hiddenFill>
              </a:ext>
            </a:extLst>
          </p:spPr>
        </p:pic>
        <p:sp>
          <p:nvSpPr>
            <p:cNvPr id="46" name="文本框 45">
              <a:extLst>
                <a:ext uri="{FF2B5EF4-FFF2-40B4-BE49-F238E27FC236}">
                  <a16:creationId xmlns:a16="http://schemas.microsoft.com/office/drawing/2014/main" id="{83139967-6FD5-4A71-93B6-DB59B0F07DFA}"/>
                </a:ext>
              </a:extLst>
            </p:cNvPr>
            <p:cNvSpPr txBox="1"/>
            <p:nvPr/>
          </p:nvSpPr>
          <p:spPr>
            <a:xfrm>
              <a:off x="6119624" y="4975669"/>
              <a:ext cx="1261730" cy="390489"/>
            </a:xfrm>
            <a:prstGeom prst="rect">
              <a:avLst/>
            </a:prstGeom>
            <a:noFill/>
          </p:spPr>
          <p:txBody>
            <a:bodyPr wrap="square" rtlCol="0">
              <a:spAutoFit/>
            </a:bodyPr>
            <a:lstStyle/>
            <a:p>
              <a:pPr algn="ctr"/>
              <a:r>
                <a:rPr lang="en-US" altLang="zh-CN" sz="1600" dirty="0">
                  <a:latin typeface="Comic Sans MS" panose="030F0702030302020204" pitchFamily="66" charset="0"/>
                  <a:ea typeface="+mj-ea"/>
                </a:rPr>
                <a:t>Radar</a:t>
              </a:r>
              <a:endParaRPr lang="zh-CN" altLang="en-US" sz="2000" dirty="0">
                <a:latin typeface="Comic Sans MS" panose="030F0702030302020204" pitchFamily="66" charset="0"/>
                <a:ea typeface="+mj-ea"/>
              </a:endParaRPr>
            </a:p>
          </p:txBody>
        </p:sp>
      </p:grpSp>
      <p:pic>
        <p:nvPicPr>
          <p:cNvPr id="48" name="图片 47" descr="图片包含 游戏机, 伞, 雨, 风筝&#10;&#10;描述已自动生成">
            <a:extLst>
              <a:ext uri="{FF2B5EF4-FFF2-40B4-BE49-F238E27FC236}">
                <a16:creationId xmlns:a16="http://schemas.microsoft.com/office/drawing/2014/main" id="{CD54CD34-081D-4348-94DF-6FCB935EAE42}"/>
              </a:ext>
            </a:extLst>
          </p:cNvPr>
          <p:cNvPicPr>
            <a:picLocks noChangeAspect="1"/>
          </p:cNvPicPr>
          <p:nvPr/>
        </p:nvPicPr>
        <p:blipFill>
          <a:blip r:embed="rId9" cstate="print">
            <a:extLst>
              <a:ext uri="{BEBA8EAE-BF5A-486C-A8C5-ECC9F3942E4B}">
                <a14:imgProps xmlns:a14="http://schemas.microsoft.com/office/drawing/2010/main">
                  <a14:imgLayer r:embed="rId10">
                    <a14:imgEffect>
                      <a14:colorTemperature colorTemp="5300"/>
                    </a14:imgEffect>
                  </a14:imgLayer>
                </a14:imgProps>
              </a:ext>
              <a:ext uri="{28A0092B-C50C-407E-A947-70E740481C1C}">
                <a14:useLocalDpi xmlns:a14="http://schemas.microsoft.com/office/drawing/2010/main" val="0"/>
              </a:ext>
            </a:extLst>
          </a:blip>
          <a:stretch>
            <a:fillRect/>
          </a:stretch>
        </p:blipFill>
        <p:spPr>
          <a:xfrm>
            <a:off x="7085230" y="3764699"/>
            <a:ext cx="1158532" cy="1158532"/>
          </a:xfrm>
          <a:prstGeom prst="rect">
            <a:avLst/>
          </a:prstGeom>
        </p:spPr>
      </p:pic>
      <p:pic>
        <p:nvPicPr>
          <p:cNvPr id="49" name="Picture 8" descr="Google Logo White Png, Wrong Cross Transparent Background, HD Png Download  (#5589266), PNG Images on PngArea">
            <a:extLst>
              <a:ext uri="{FF2B5EF4-FFF2-40B4-BE49-F238E27FC236}">
                <a16:creationId xmlns:a16="http://schemas.microsoft.com/office/drawing/2014/main" id="{4C832207-1FD8-4B98-924A-AF693A3CA3E5}"/>
              </a:ext>
            </a:extLst>
          </p:cNvPr>
          <p:cNvPicPr>
            <a:picLocks noChangeAspect="1" noChangeArrowheads="1"/>
          </p:cNvPicPr>
          <p:nvPr/>
        </p:nvPicPr>
        <p:blipFill>
          <a:blip r:embed="rId11"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7401608" y="2874145"/>
            <a:ext cx="518437" cy="555940"/>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8" descr="Google Logo White Png, Wrong Cross Transparent Background, HD Png Download  (#5589266), PNG Images on PngArea">
            <a:extLst>
              <a:ext uri="{FF2B5EF4-FFF2-40B4-BE49-F238E27FC236}">
                <a16:creationId xmlns:a16="http://schemas.microsoft.com/office/drawing/2014/main" id="{9523D00D-C024-4FB3-AB75-F49EBA3B16F9}"/>
              </a:ext>
            </a:extLst>
          </p:cNvPr>
          <p:cNvPicPr>
            <a:picLocks noChangeAspect="1" noChangeArrowheads="1"/>
          </p:cNvPicPr>
          <p:nvPr/>
        </p:nvPicPr>
        <p:blipFill>
          <a:blip r:embed="rId11"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8752621" y="4065995"/>
            <a:ext cx="518437" cy="555940"/>
          </a:xfrm>
          <a:prstGeom prst="rect">
            <a:avLst/>
          </a:prstGeom>
          <a:noFill/>
          <a:extLst>
            <a:ext uri="{909E8E84-426E-40DD-AFC4-6F175D3DCCD1}">
              <a14:hiddenFill xmlns:a14="http://schemas.microsoft.com/office/drawing/2010/main">
                <a:solidFill>
                  <a:srgbClr val="FFFFFF"/>
                </a:solidFill>
              </a14:hiddenFill>
            </a:ext>
          </a:extLst>
        </p:spPr>
      </p:pic>
      <p:pic>
        <p:nvPicPr>
          <p:cNvPr id="51" name="图片 50" descr="图片包含 游戏机, 伞, 雨, 风筝&#10;&#10;描述已自动生成">
            <a:extLst>
              <a:ext uri="{FF2B5EF4-FFF2-40B4-BE49-F238E27FC236}">
                <a16:creationId xmlns:a16="http://schemas.microsoft.com/office/drawing/2014/main" id="{5F0A4275-1B8B-4AEB-BAC3-89BF042CB0A4}"/>
              </a:ext>
            </a:extLst>
          </p:cNvPr>
          <p:cNvPicPr>
            <a:picLocks noChangeAspect="1"/>
          </p:cNvPicPr>
          <p:nvPr/>
        </p:nvPicPr>
        <p:blipFill>
          <a:blip r:embed="rId9" cstate="print">
            <a:extLst>
              <a:ext uri="{BEBA8EAE-BF5A-486C-A8C5-ECC9F3942E4B}">
                <a14:imgProps xmlns:a14="http://schemas.microsoft.com/office/drawing/2010/main">
                  <a14:imgLayer r:embed="rId10">
                    <a14:imgEffect>
                      <a14:colorTemperature colorTemp="5300"/>
                    </a14:imgEffect>
                  </a14:imgLayer>
                </a14:imgProps>
              </a:ext>
              <a:ext uri="{28A0092B-C50C-407E-A947-70E740481C1C}">
                <a14:useLocalDpi xmlns:a14="http://schemas.microsoft.com/office/drawing/2010/main" val="0"/>
              </a:ext>
            </a:extLst>
          </a:blip>
          <a:stretch>
            <a:fillRect/>
          </a:stretch>
        </p:blipFill>
        <p:spPr>
          <a:xfrm>
            <a:off x="8436493" y="2572849"/>
            <a:ext cx="1158532" cy="1158532"/>
          </a:xfrm>
          <a:prstGeom prst="rect">
            <a:avLst/>
          </a:prstGeom>
        </p:spPr>
      </p:pic>
      <p:sp>
        <p:nvSpPr>
          <p:cNvPr id="61" name="圆角矩形 14">
            <a:extLst>
              <a:ext uri="{FF2B5EF4-FFF2-40B4-BE49-F238E27FC236}">
                <a16:creationId xmlns:a16="http://schemas.microsoft.com/office/drawing/2014/main" id="{F1616FEA-F77F-49B8-B82C-7F64A621D7BE}"/>
              </a:ext>
            </a:extLst>
          </p:cNvPr>
          <p:cNvSpPr/>
          <p:nvPr/>
        </p:nvSpPr>
        <p:spPr>
          <a:xfrm>
            <a:off x="6436259" y="5042895"/>
            <a:ext cx="5221037" cy="1158532"/>
          </a:xfrm>
          <a:prstGeom prst="roundRect">
            <a:avLst>
              <a:gd name="adj" fmla="val 13916"/>
            </a:avLst>
          </a:prstGeom>
          <a:solidFill>
            <a:schemeClr val="bg1"/>
          </a:solidFill>
          <a:ln w="38100">
            <a:solidFill>
              <a:srgbClr val="0CA1C9"/>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800" dirty="0">
                <a:solidFill>
                  <a:schemeClr val="tx1"/>
                </a:solidFill>
                <a:latin typeface="Comic Sans MS" panose="030F0702030302020204" pitchFamily="66" charset="0"/>
              </a:rPr>
              <a:t>      Fusion would </a:t>
            </a:r>
            <a:r>
              <a:rPr lang="en-US" altLang="zh-CN" sz="2800" b="1" dirty="0">
                <a:solidFill>
                  <a:srgbClr val="0CA1C9"/>
                </a:solidFill>
                <a:latin typeface="Comic Sans MS" panose="030F0702030302020204" pitchFamily="66" charset="0"/>
              </a:rPr>
              <a:t>overcome the weakness</a:t>
            </a:r>
            <a:r>
              <a:rPr lang="en-US" altLang="zh-CN" sz="2800" dirty="0">
                <a:solidFill>
                  <a:schemeClr val="tx1"/>
                </a:solidFill>
                <a:latin typeface="Comic Sans MS" panose="030F0702030302020204" pitchFamily="66" charset="0"/>
              </a:rPr>
              <a:t> of each sensor!</a:t>
            </a:r>
            <a:endParaRPr lang="zh-CN" altLang="en-US" sz="2800" b="1" dirty="0">
              <a:solidFill>
                <a:srgbClr val="0CA1C9"/>
              </a:solidFill>
              <a:latin typeface="Comic Sans MS" panose="030F0702030302020204" pitchFamily="66" charset="0"/>
            </a:endParaRPr>
          </a:p>
        </p:txBody>
      </p:sp>
      <p:pic>
        <p:nvPicPr>
          <p:cNvPr id="62" name="图片 61" descr="图标&#10;&#10;描述已自动生成">
            <a:extLst>
              <a:ext uri="{FF2B5EF4-FFF2-40B4-BE49-F238E27FC236}">
                <a16:creationId xmlns:a16="http://schemas.microsoft.com/office/drawing/2014/main" id="{BCF28A8C-4098-4773-AD65-163DD13A802D}"/>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651569" y="5089213"/>
            <a:ext cx="561975" cy="561975"/>
          </a:xfrm>
          <a:prstGeom prst="rect">
            <a:avLst/>
          </a:prstGeom>
        </p:spPr>
      </p:pic>
      <p:pic>
        <p:nvPicPr>
          <p:cNvPr id="39" name="Picture 8" descr="Google Logo White Png, Wrong Cross Transparent Background, HD Png Download  (#5589266), PNG Images on PngArea">
            <a:extLst>
              <a:ext uri="{FF2B5EF4-FFF2-40B4-BE49-F238E27FC236}">
                <a16:creationId xmlns:a16="http://schemas.microsoft.com/office/drawing/2014/main" id="{ED2E69B0-001E-4CEF-8906-6F3C8975C232}"/>
              </a:ext>
            </a:extLst>
          </p:cNvPr>
          <p:cNvPicPr>
            <a:picLocks noChangeAspect="1" noChangeArrowheads="1"/>
          </p:cNvPicPr>
          <p:nvPr/>
        </p:nvPicPr>
        <p:blipFill>
          <a:blip r:embed="rId11"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9988160" y="4065995"/>
            <a:ext cx="518437" cy="555940"/>
          </a:xfrm>
          <a:prstGeom prst="rect">
            <a:avLst/>
          </a:prstGeom>
          <a:noFill/>
          <a:extLst>
            <a:ext uri="{909E8E84-426E-40DD-AFC4-6F175D3DCCD1}">
              <a14:hiddenFill xmlns:a14="http://schemas.microsoft.com/office/drawing/2010/main">
                <a:solidFill>
                  <a:srgbClr val="FFFFFF"/>
                </a:solidFill>
              </a14:hiddenFill>
            </a:ext>
          </a:extLst>
        </p:spPr>
      </p:pic>
      <p:pic>
        <p:nvPicPr>
          <p:cNvPr id="43" name="图片 42" descr="图片包含 游戏机, 伞, 雨, 风筝&#10;&#10;描述已自动生成">
            <a:extLst>
              <a:ext uri="{FF2B5EF4-FFF2-40B4-BE49-F238E27FC236}">
                <a16:creationId xmlns:a16="http://schemas.microsoft.com/office/drawing/2014/main" id="{A13249DD-486E-4F4A-8EC1-8F4820CEC9EF}"/>
              </a:ext>
            </a:extLst>
          </p:cNvPr>
          <p:cNvPicPr>
            <a:picLocks noChangeAspect="1"/>
          </p:cNvPicPr>
          <p:nvPr/>
        </p:nvPicPr>
        <p:blipFill>
          <a:blip r:embed="rId9" cstate="print">
            <a:extLst>
              <a:ext uri="{BEBA8EAE-BF5A-486C-A8C5-ECC9F3942E4B}">
                <a14:imgProps xmlns:a14="http://schemas.microsoft.com/office/drawing/2010/main">
                  <a14:imgLayer r:embed="rId10">
                    <a14:imgEffect>
                      <a14:colorTemperature colorTemp="5300"/>
                    </a14:imgEffect>
                  </a14:imgLayer>
                </a14:imgProps>
              </a:ext>
              <a:ext uri="{28A0092B-C50C-407E-A947-70E740481C1C}">
                <a14:useLocalDpi xmlns:a14="http://schemas.microsoft.com/office/drawing/2010/main" val="0"/>
              </a:ext>
            </a:extLst>
          </a:blip>
          <a:stretch>
            <a:fillRect/>
          </a:stretch>
        </p:blipFill>
        <p:spPr>
          <a:xfrm>
            <a:off x="9668113" y="2572849"/>
            <a:ext cx="1158532" cy="1158532"/>
          </a:xfrm>
          <a:prstGeom prst="rect">
            <a:avLst/>
          </a:prstGeom>
        </p:spPr>
      </p:pic>
      <p:grpSp>
        <p:nvGrpSpPr>
          <p:cNvPr id="5" name="组合 4">
            <a:extLst>
              <a:ext uri="{FF2B5EF4-FFF2-40B4-BE49-F238E27FC236}">
                <a16:creationId xmlns:a16="http://schemas.microsoft.com/office/drawing/2014/main" id="{191A84E8-52E7-4965-A0B5-0D7E441AB27F}"/>
              </a:ext>
            </a:extLst>
          </p:cNvPr>
          <p:cNvGrpSpPr/>
          <p:nvPr/>
        </p:nvGrpSpPr>
        <p:grpSpPr>
          <a:xfrm>
            <a:off x="5199268" y="1942607"/>
            <a:ext cx="7017805" cy="778527"/>
            <a:chOff x="5199268" y="1942607"/>
            <a:chExt cx="7017805" cy="778527"/>
          </a:xfrm>
        </p:grpSpPr>
        <p:sp>
          <p:nvSpPr>
            <p:cNvPr id="41" name="文本框 40">
              <a:extLst>
                <a:ext uri="{FF2B5EF4-FFF2-40B4-BE49-F238E27FC236}">
                  <a16:creationId xmlns:a16="http://schemas.microsoft.com/office/drawing/2014/main" id="{3BEEF174-97DF-4C73-8AA2-7F2BF46BE634}"/>
                </a:ext>
              </a:extLst>
            </p:cNvPr>
            <p:cNvSpPr txBox="1"/>
            <p:nvPr/>
          </p:nvSpPr>
          <p:spPr>
            <a:xfrm>
              <a:off x="7660828" y="2382580"/>
              <a:ext cx="2904601" cy="338554"/>
            </a:xfrm>
            <a:prstGeom prst="rect">
              <a:avLst/>
            </a:prstGeom>
            <a:noFill/>
          </p:spPr>
          <p:txBody>
            <a:bodyPr wrap="square" rtlCol="0">
              <a:spAutoFit/>
            </a:bodyPr>
            <a:lstStyle/>
            <a:p>
              <a:pPr algn="ctr"/>
              <a:r>
                <a:rPr lang="en-US" altLang="zh-CN" sz="1600" dirty="0">
                  <a:latin typeface="Comic Sans MS" panose="030F0702030302020204" pitchFamily="66" charset="0"/>
                  <a:ea typeface="+mj-ea"/>
                </a:rPr>
                <a:t>Tangential Dir.</a:t>
              </a:r>
              <a:endParaRPr lang="zh-CN" altLang="en-US" sz="1600" dirty="0">
                <a:latin typeface="Comic Sans MS" panose="030F0702030302020204" pitchFamily="66" charset="0"/>
                <a:ea typeface="+mj-ea"/>
              </a:endParaRPr>
            </a:p>
          </p:txBody>
        </p:sp>
        <p:sp>
          <p:nvSpPr>
            <p:cNvPr id="42" name="文本框 41">
              <a:extLst>
                <a:ext uri="{FF2B5EF4-FFF2-40B4-BE49-F238E27FC236}">
                  <a16:creationId xmlns:a16="http://schemas.microsoft.com/office/drawing/2014/main" id="{0804D86F-46F9-4EFC-8381-98FBA206141E}"/>
                </a:ext>
              </a:extLst>
            </p:cNvPr>
            <p:cNvSpPr txBox="1"/>
            <p:nvPr/>
          </p:nvSpPr>
          <p:spPr>
            <a:xfrm>
              <a:off x="6208527" y="2373478"/>
              <a:ext cx="2904601" cy="338554"/>
            </a:xfrm>
            <a:prstGeom prst="rect">
              <a:avLst/>
            </a:prstGeom>
            <a:noFill/>
          </p:spPr>
          <p:txBody>
            <a:bodyPr wrap="square" rtlCol="0">
              <a:spAutoFit/>
            </a:bodyPr>
            <a:lstStyle/>
            <a:p>
              <a:pPr algn="ctr"/>
              <a:r>
                <a:rPr lang="en-US" altLang="zh-CN" sz="1600" dirty="0">
                  <a:latin typeface="Comic Sans MS" panose="030F0702030302020204" pitchFamily="66" charset="0"/>
                  <a:ea typeface="+mj-ea"/>
                </a:rPr>
                <a:t>Normal Dir.</a:t>
              </a:r>
              <a:endParaRPr lang="zh-CN" altLang="en-US" sz="1600" dirty="0">
                <a:latin typeface="Comic Sans MS" panose="030F0702030302020204" pitchFamily="66" charset="0"/>
                <a:ea typeface="+mj-ea"/>
              </a:endParaRPr>
            </a:p>
          </p:txBody>
        </p:sp>
        <p:sp>
          <p:nvSpPr>
            <p:cNvPr id="35" name="文本框 34">
              <a:extLst>
                <a:ext uri="{FF2B5EF4-FFF2-40B4-BE49-F238E27FC236}">
                  <a16:creationId xmlns:a16="http://schemas.microsoft.com/office/drawing/2014/main" id="{C359F5F4-6CF9-4F38-AEFC-540B2F0609A0}"/>
                </a:ext>
              </a:extLst>
            </p:cNvPr>
            <p:cNvSpPr txBox="1"/>
            <p:nvPr/>
          </p:nvSpPr>
          <p:spPr>
            <a:xfrm>
              <a:off x="9312472" y="1948634"/>
              <a:ext cx="2904601" cy="400110"/>
            </a:xfrm>
            <a:prstGeom prst="rect">
              <a:avLst/>
            </a:prstGeom>
            <a:noFill/>
          </p:spPr>
          <p:txBody>
            <a:bodyPr wrap="square" rtlCol="0">
              <a:spAutoFit/>
            </a:bodyPr>
            <a:lstStyle/>
            <a:p>
              <a:pPr algn="ctr"/>
              <a:r>
                <a:rPr lang="en-US" altLang="zh-CN" sz="2000" dirty="0">
                  <a:latin typeface="Comic Sans MS" panose="030F0702030302020204" pitchFamily="66" charset="0"/>
                  <a:ea typeface="+mj-ea"/>
                </a:rPr>
                <a:t>Rotation) * Scale</a:t>
              </a:r>
              <a:endParaRPr lang="zh-CN" altLang="en-US" sz="2000" dirty="0">
                <a:latin typeface="Comic Sans MS" panose="030F0702030302020204" pitchFamily="66" charset="0"/>
                <a:ea typeface="+mj-ea"/>
              </a:endParaRPr>
            </a:p>
          </p:txBody>
        </p:sp>
        <p:sp>
          <p:nvSpPr>
            <p:cNvPr id="37" name="文本框 36">
              <a:extLst>
                <a:ext uri="{FF2B5EF4-FFF2-40B4-BE49-F238E27FC236}">
                  <a16:creationId xmlns:a16="http://schemas.microsoft.com/office/drawing/2014/main" id="{21F5F1BE-E46E-4F3D-B93B-21394A5DBF39}"/>
                </a:ext>
              </a:extLst>
            </p:cNvPr>
            <p:cNvSpPr txBox="1"/>
            <p:nvPr/>
          </p:nvSpPr>
          <p:spPr>
            <a:xfrm>
              <a:off x="7128519" y="1942607"/>
              <a:ext cx="2904601" cy="400110"/>
            </a:xfrm>
            <a:prstGeom prst="rect">
              <a:avLst/>
            </a:prstGeom>
            <a:noFill/>
          </p:spPr>
          <p:txBody>
            <a:bodyPr wrap="square" rtlCol="0">
              <a:spAutoFit/>
            </a:bodyPr>
            <a:lstStyle/>
            <a:p>
              <a:pPr algn="ctr"/>
              <a:r>
                <a:rPr lang="en-US" altLang="zh-CN" sz="2000" dirty="0">
                  <a:latin typeface="Comic Sans MS" panose="030F0702030302020204" pitchFamily="66" charset="0"/>
                  <a:ea typeface="+mj-ea"/>
                </a:rPr>
                <a:t>(Translation   +</a:t>
              </a:r>
              <a:endParaRPr lang="zh-CN" altLang="en-US" sz="2000" dirty="0">
                <a:latin typeface="Comic Sans MS" panose="030F0702030302020204" pitchFamily="66" charset="0"/>
                <a:ea typeface="+mj-ea"/>
              </a:endParaRPr>
            </a:p>
          </p:txBody>
        </p:sp>
        <p:sp>
          <p:nvSpPr>
            <p:cNvPr id="44" name="文本框 43">
              <a:extLst>
                <a:ext uri="{FF2B5EF4-FFF2-40B4-BE49-F238E27FC236}">
                  <a16:creationId xmlns:a16="http://schemas.microsoft.com/office/drawing/2014/main" id="{31AF4897-A221-4E45-93B9-8573B2439402}"/>
                </a:ext>
              </a:extLst>
            </p:cNvPr>
            <p:cNvSpPr txBox="1"/>
            <p:nvPr/>
          </p:nvSpPr>
          <p:spPr>
            <a:xfrm>
              <a:off x="5199268" y="1948634"/>
              <a:ext cx="2904601" cy="400110"/>
            </a:xfrm>
            <a:prstGeom prst="rect">
              <a:avLst/>
            </a:prstGeom>
            <a:noFill/>
          </p:spPr>
          <p:txBody>
            <a:bodyPr wrap="square" rtlCol="0">
              <a:spAutoFit/>
            </a:bodyPr>
            <a:lstStyle/>
            <a:p>
              <a:pPr algn="ctr"/>
              <a:r>
                <a:rPr lang="en-US" altLang="zh-CN" sz="2000" dirty="0">
                  <a:latin typeface="Comic Sans MS" panose="030F0702030302020204" pitchFamily="66" charset="0"/>
                  <a:ea typeface="+mj-ea"/>
                </a:rPr>
                <a:t>6-DoF Pose   =</a:t>
              </a:r>
              <a:endParaRPr lang="zh-CN" altLang="en-US" sz="2000" dirty="0">
                <a:latin typeface="Comic Sans MS" panose="030F0702030302020204" pitchFamily="66" charset="0"/>
                <a:ea typeface="+mj-ea"/>
              </a:endParaRPr>
            </a:p>
          </p:txBody>
        </p:sp>
      </p:grpSp>
      <p:pic>
        <p:nvPicPr>
          <p:cNvPr id="47" name="图片 46" descr="图片包含 游戏机, 伞, 雨, 风筝&#10;&#10;描述已自动生成">
            <a:extLst>
              <a:ext uri="{FF2B5EF4-FFF2-40B4-BE49-F238E27FC236}">
                <a16:creationId xmlns:a16="http://schemas.microsoft.com/office/drawing/2014/main" id="{1CF8B3BF-558F-44D0-86D2-5238EB7B5BE1}"/>
              </a:ext>
            </a:extLst>
          </p:cNvPr>
          <p:cNvPicPr>
            <a:picLocks noChangeAspect="1"/>
          </p:cNvPicPr>
          <p:nvPr/>
        </p:nvPicPr>
        <p:blipFill>
          <a:blip r:embed="rId9" cstate="print">
            <a:extLst>
              <a:ext uri="{BEBA8EAE-BF5A-486C-A8C5-ECC9F3942E4B}">
                <a14:imgProps xmlns:a14="http://schemas.microsoft.com/office/drawing/2010/main">
                  <a14:imgLayer r:embed="rId10">
                    <a14:imgEffect>
                      <a14:colorTemperature colorTemp="5300"/>
                    </a14:imgEffect>
                  </a14:imgLayer>
                </a14:imgProps>
              </a:ext>
              <a:ext uri="{28A0092B-C50C-407E-A947-70E740481C1C}">
                <a14:useLocalDpi xmlns:a14="http://schemas.microsoft.com/office/drawing/2010/main" val="0"/>
              </a:ext>
            </a:extLst>
          </a:blip>
          <a:stretch>
            <a:fillRect/>
          </a:stretch>
        </p:blipFill>
        <p:spPr>
          <a:xfrm>
            <a:off x="10854574" y="3764699"/>
            <a:ext cx="1158532" cy="1158532"/>
          </a:xfrm>
          <a:prstGeom prst="rect">
            <a:avLst/>
          </a:prstGeom>
        </p:spPr>
      </p:pic>
      <p:pic>
        <p:nvPicPr>
          <p:cNvPr id="52" name="Picture 8" descr="Google Logo White Png, Wrong Cross Transparent Background, HD Png Download  (#5589266), PNG Images on PngArea">
            <a:extLst>
              <a:ext uri="{FF2B5EF4-FFF2-40B4-BE49-F238E27FC236}">
                <a16:creationId xmlns:a16="http://schemas.microsoft.com/office/drawing/2014/main" id="{F8A6C1DE-54FC-4504-8BDF-09A25EEE5E22}"/>
              </a:ext>
            </a:extLst>
          </p:cNvPr>
          <p:cNvPicPr>
            <a:picLocks noChangeAspect="1" noChangeArrowheads="1"/>
          </p:cNvPicPr>
          <p:nvPr/>
        </p:nvPicPr>
        <p:blipFill>
          <a:blip r:embed="rId11"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11174621" y="2874145"/>
            <a:ext cx="518437" cy="555940"/>
          </a:xfrm>
          <a:prstGeom prst="rect">
            <a:avLst/>
          </a:prstGeom>
          <a:noFill/>
          <a:extLst>
            <a:ext uri="{909E8E84-426E-40DD-AFC4-6F175D3DCCD1}">
              <a14:hiddenFill xmlns:a14="http://schemas.microsoft.com/office/drawing/2010/main">
                <a:solidFill>
                  <a:srgbClr val="FFFFFF"/>
                </a:solidFill>
              </a14:hiddenFill>
            </a:ext>
          </a:extLst>
        </p:spPr>
      </p:pic>
      <p:grpSp>
        <p:nvGrpSpPr>
          <p:cNvPr id="54" name="组合 53">
            <a:extLst>
              <a:ext uri="{FF2B5EF4-FFF2-40B4-BE49-F238E27FC236}">
                <a16:creationId xmlns:a16="http://schemas.microsoft.com/office/drawing/2014/main" id="{2B9C77F1-6919-4CD8-A35F-8BD01EB19A55}"/>
              </a:ext>
            </a:extLst>
          </p:cNvPr>
          <p:cNvGrpSpPr/>
          <p:nvPr/>
        </p:nvGrpSpPr>
        <p:grpSpPr>
          <a:xfrm>
            <a:off x="7006723" y="2671001"/>
            <a:ext cx="4892245" cy="2161414"/>
            <a:chOff x="7167469" y="2340483"/>
            <a:chExt cx="4892245" cy="2075339"/>
          </a:xfrm>
        </p:grpSpPr>
        <p:sp>
          <p:nvSpPr>
            <p:cNvPr id="33" name="矩形 32">
              <a:extLst>
                <a:ext uri="{FF2B5EF4-FFF2-40B4-BE49-F238E27FC236}">
                  <a16:creationId xmlns:a16="http://schemas.microsoft.com/office/drawing/2014/main" id="{64CC055A-3751-4920-8E58-09A6C6C6634A}"/>
                </a:ext>
              </a:extLst>
            </p:cNvPr>
            <p:cNvSpPr/>
            <p:nvPr/>
          </p:nvSpPr>
          <p:spPr>
            <a:xfrm>
              <a:off x="7167469" y="2340483"/>
              <a:ext cx="4892245" cy="2075339"/>
            </a:xfrm>
            <a:prstGeom prst="rect">
              <a:avLst/>
            </a:prstGeom>
            <a:solidFill>
              <a:schemeClr val="bg1">
                <a:alpha val="9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4" name="图片 63" descr="图片包含 游戏机, 伞, 雨, 风筝&#10;&#10;描述已自动生成">
              <a:extLst>
                <a:ext uri="{FF2B5EF4-FFF2-40B4-BE49-F238E27FC236}">
                  <a16:creationId xmlns:a16="http://schemas.microsoft.com/office/drawing/2014/main" id="{299CBC26-A725-4600-8721-B0E5CECD5469}"/>
                </a:ext>
              </a:extLst>
            </p:cNvPr>
            <p:cNvPicPr>
              <a:picLocks noChangeAspect="1"/>
            </p:cNvPicPr>
            <p:nvPr/>
          </p:nvPicPr>
          <p:blipFill>
            <a:blip r:embed="rId9" cstate="print">
              <a:extLst>
                <a:ext uri="{BEBA8EAE-BF5A-486C-A8C5-ECC9F3942E4B}">
                  <a14:imgProps xmlns:a14="http://schemas.microsoft.com/office/drawing/2010/main">
                    <a14:imgLayer r:embed="rId10">
                      <a14:imgEffect>
                        <a14:colorTemperature colorTemp="5300"/>
                      </a14:imgEffect>
                    </a14:imgLayer>
                  </a14:imgProps>
                </a:ext>
                <a:ext uri="{28A0092B-C50C-407E-A947-70E740481C1C}">
                  <a14:useLocalDpi xmlns:a14="http://schemas.microsoft.com/office/drawing/2010/main" val="0"/>
                </a:ext>
              </a:extLst>
            </a:blip>
            <a:stretch>
              <a:fillRect/>
            </a:stretch>
          </p:blipFill>
          <p:spPr>
            <a:xfrm>
              <a:off x="8710685" y="2458979"/>
              <a:ext cx="1600130" cy="1600130"/>
            </a:xfrm>
            <a:prstGeom prst="rect">
              <a:avLst/>
            </a:prstGeom>
          </p:spPr>
        </p:pic>
      </p:grpSp>
    </p:spTree>
    <p:custDataLst>
      <p:tags r:id="rId1"/>
    </p:custDataLst>
    <p:extLst>
      <p:ext uri="{BB962C8B-B14F-4D97-AF65-F5344CB8AC3E}">
        <p14:creationId xmlns:p14="http://schemas.microsoft.com/office/powerpoint/2010/main" val="3712382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7" presetClass="emph" presetSubtype="10" repeatCount="indefinite" autoRev="1" fill="hold" nodeType="clickEffect">
                                  <p:stCondLst>
                                    <p:cond delay="0"/>
                                  </p:stCondLst>
                                  <p:endCondLst>
                                    <p:cond evt="onNext" delay="0">
                                      <p:tgtEl>
                                        <p:sldTgt/>
                                      </p:tgtEl>
                                    </p:cond>
                                  </p:endCondLst>
                                  <p:childTnLst>
                                    <p:animClr clrSpc="hsl" dir="ccw">
                                      <p:cBhvr>
                                        <p:cTn id="10" dur="500" fill="hold"/>
                                        <p:tgtEl>
                                          <p:spTgt spid="31"/>
                                        </p:tgtEl>
                                        <p:attrNameLst>
                                          <p:attrName>stroke.color</p:attrName>
                                        </p:attrNameLst>
                                      </p:cBhvr>
                                      <p:to>
                                        <a:srgbClr val="EA4A54"/>
                                      </p:to>
                                    </p:animClr>
                                    <p:set>
                                      <p:cBhvr>
                                        <p:cTn id="11" dur="500" fill="hold"/>
                                        <p:tgtEl>
                                          <p:spTgt spid="31"/>
                                        </p:tgtEl>
                                        <p:attrNameLst>
                                          <p:attrName>stroke.on</p:attrName>
                                        </p:attrNameLst>
                                      </p:cBhvr>
                                      <p:to>
                                        <p:strVal val="true"/>
                                      </p:to>
                                    </p:set>
                                  </p:childTnLst>
                                </p:cTn>
                              </p:par>
                              <p:par>
                                <p:cTn id="12" presetID="42" presetClass="path" presetSubtype="0" repeatCount="indefinite" accel="50000" decel="50000" autoRev="1" fill="hold" nodeType="withEffect">
                                  <p:stCondLst>
                                    <p:cond delay="0"/>
                                  </p:stCondLst>
                                  <p:endCondLst>
                                    <p:cond evt="onNext" delay="0">
                                      <p:tgtEl>
                                        <p:sldTgt/>
                                      </p:tgtEl>
                                    </p:cond>
                                  </p:endCondLst>
                                  <p:childTnLst>
                                    <p:animMotion origin="layout" path="M -1.25E-6 -3.7037E-6 L -0.10417 -0.12152 " pathEditMode="relative" rAng="0" ptsTypes="AA">
                                      <p:cBhvr>
                                        <p:cTn id="13" dur="1000" fill="hold"/>
                                        <p:tgtEl>
                                          <p:spTgt spid="25"/>
                                        </p:tgtEl>
                                        <p:attrNameLst>
                                          <p:attrName>ppt_x</p:attrName>
                                          <p:attrName>ppt_y</p:attrName>
                                        </p:attrNameLst>
                                      </p:cBhvr>
                                      <p:rCtr x="-5208" y="-6088"/>
                                    </p:animMotion>
                                  </p:childTnLst>
                                </p:cTn>
                              </p:par>
                              <p:par>
                                <p:cTn id="14" presetID="1" presetClass="entr" presetSubtype="0" fill="hold" nodeType="withEffect">
                                  <p:stCondLst>
                                    <p:cond delay="0"/>
                                  </p:stCondLst>
                                  <p:childTnLst>
                                    <p:set>
                                      <p:cBhvr>
                                        <p:cTn id="15" dur="1" fill="hold">
                                          <p:stCondLst>
                                            <p:cond delay="0"/>
                                          </p:stCondLst>
                                        </p:cTn>
                                        <p:tgtEl>
                                          <p:spTgt spid="49"/>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48"/>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7" presetClass="emph" presetSubtype="2" fill="hold" nodeType="clickEffect">
                                  <p:stCondLst>
                                    <p:cond delay="0"/>
                                  </p:stCondLst>
                                  <p:childTnLst>
                                    <p:animClr clrSpc="rgb" dir="cw">
                                      <p:cBhvr>
                                        <p:cTn id="21" dur="10" fill="hold"/>
                                        <p:tgtEl>
                                          <p:spTgt spid="31"/>
                                        </p:tgtEl>
                                        <p:attrNameLst>
                                          <p:attrName>stroke.color</p:attrName>
                                        </p:attrNameLst>
                                      </p:cBhvr>
                                      <p:to>
                                        <a:schemeClr val="bg2"/>
                                      </p:to>
                                    </p:animClr>
                                    <p:set>
                                      <p:cBhvr>
                                        <p:cTn id="22" dur="10" fill="hold"/>
                                        <p:tgtEl>
                                          <p:spTgt spid="31"/>
                                        </p:tgtEl>
                                        <p:attrNameLst>
                                          <p:attrName>stroke.on</p:attrName>
                                        </p:attrNameLst>
                                      </p:cBhvr>
                                      <p:to>
                                        <p:strVal val="true"/>
                                      </p:to>
                                    </p:set>
                                  </p:childTnLst>
                                </p:cTn>
                              </p:par>
                              <p:par>
                                <p:cTn id="23" presetID="7" presetClass="emph" presetSubtype="2" repeatCount="indefinite" autoRev="1" fill="hold" nodeType="withEffect">
                                  <p:stCondLst>
                                    <p:cond delay="0"/>
                                  </p:stCondLst>
                                  <p:endCondLst>
                                    <p:cond evt="onNext" delay="0">
                                      <p:tgtEl>
                                        <p:sldTgt/>
                                      </p:tgtEl>
                                    </p:cond>
                                  </p:endCondLst>
                                  <p:childTnLst>
                                    <p:animClr clrSpc="rgb" dir="cw">
                                      <p:cBhvr>
                                        <p:cTn id="24" dur="500" fill="hold"/>
                                        <p:tgtEl>
                                          <p:spTgt spid="29"/>
                                        </p:tgtEl>
                                        <p:attrNameLst>
                                          <p:attrName>stroke.color</p:attrName>
                                        </p:attrNameLst>
                                      </p:cBhvr>
                                      <p:to>
                                        <a:srgbClr val="EA4A54"/>
                                      </p:to>
                                    </p:animClr>
                                    <p:set>
                                      <p:cBhvr>
                                        <p:cTn id="25" dur="500" fill="hold"/>
                                        <p:tgtEl>
                                          <p:spTgt spid="29"/>
                                        </p:tgtEl>
                                        <p:attrNameLst>
                                          <p:attrName>stroke.on</p:attrName>
                                        </p:attrNameLst>
                                      </p:cBhvr>
                                      <p:to>
                                        <p:strVal val="true"/>
                                      </p:to>
                                    </p:set>
                                  </p:childTnLst>
                                </p:cTn>
                              </p:par>
                              <p:par>
                                <p:cTn id="26" presetID="7" presetClass="emph" presetSubtype="2" repeatCount="indefinite" autoRev="1" fill="hold" nodeType="withEffect">
                                  <p:stCondLst>
                                    <p:cond delay="0"/>
                                  </p:stCondLst>
                                  <p:endCondLst>
                                    <p:cond evt="onNext" delay="0">
                                      <p:tgtEl>
                                        <p:sldTgt/>
                                      </p:tgtEl>
                                    </p:cond>
                                  </p:endCondLst>
                                  <p:childTnLst>
                                    <p:animClr clrSpc="rgb" dir="cw">
                                      <p:cBhvr>
                                        <p:cTn id="27" dur="500" fill="hold"/>
                                        <p:tgtEl>
                                          <p:spTgt spid="8"/>
                                        </p:tgtEl>
                                        <p:attrNameLst>
                                          <p:attrName>stroke.color</p:attrName>
                                        </p:attrNameLst>
                                      </p:cBhvr>
                                      <p:to>
                                        <a:srgbClr val="EA4A54"/>
                                      </p:to>
                                    </p:animClr>
                                    <p:set>
                                      <p:cBhvr>
                                        <p:cTn id="28" dur="500" fill="hold"/>
                                        <p:tgtEl>
                                          <p:spTgt spid="8"/>
                                        </p:tgtEl>
                                        <p:attrNameLst>
                                          <p:attrName>stroke.on</p:attrName>
                                        </p:attrNameLst>
                                      </p:cBhvr>
                                      <p:to>
                                        <p:strVal val="true"/>
                                      </p:to>
                                    </p:set>
                                  </p:childTnLst>
                                </p:cTn>
                              </p:par>
                              <p:par>
                                <p:cTn id="29" presetID="0" presetClass="path" presetSubtype="0" repeatCount="indefinite" accel="50000" decel="50000" fill="hold" nodeType="withEffect">
                                  <p:stCondLst>
                                    <p:cond delay="0"/>
                                  </p:stCondLst>
                                  <p:endCondLst>
                                    <p:cond evt="onNext" delay="0">
                                      <p:tgtEl>
                                        <p:sldTgt/>
                                      </p:tgtEl>
                                    </p:cond>
                                  </p:endCondLst>
                                  <p:childTnLst>
                                    <p:animMotion origin="layout" path="M 0.01901 0.01968 L 0.14818 -0.02106 L 0.12839 -0.2081 L 0.01901 0.01968 Z " pathEditMode="relative" rAng="0" ptsTypes="AAAA">
                                      <p:cBhvr>
                                        <p:cTn id="30" dur="3000" fill="hold"/>
                                        <p:tgtEl>
                                          <p:spTgt spid="25"/>
                                        </p:tgtEl>
                                        <p:attrNameLst>
                                          <p:attrName>ppt_x</p:attrName>
                                          <p:attrName>ppt_y</p:attrName>
                                        </p:attrNameLst>
                                      </p:cBhvr>
                                      <p:rCtr x="6458" y="-11389"/>
                                    </p:animMotion>
                                  </p:childTnLst>
                                </p:cTn>
                              </p:par>
                              <p:par>
                                <p:cTn id="31" presetID="1" presetClass="entr" presetSubtype="0" fill="hold" nodeType="withEffect">
                                  <p:stCondLst>
                                    <p:cond delay="0"/>
                                  </p:stCondLst>
                                  <p:childTnLst>
                                    <p:set>
                                      <p:cBhvr>
                                        <p:cTn id="32" dur="1" fill="hold">
                                          <p:stCondLst>
                                            <p:cond delay="0"/>
                                          </p:stCondLst>
                                        </p:cTn>
                                        <p:tgtEl>
                                          <p:spTgt spid="5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8" presetClass="emph" presetSubtype="0" repeatCount="indefinite" fill="hold" nodeType="clickEffect">
                                  <p:stCondLst>
                                    <p:cond delay="0"/>
                                  </p:stCondLst>
                                  <p:endCondLst>
                                    <p:cond evt="onNext" delay="0">
                                      <p:tgtEl>
                                        <p:sldTgt/>
                                      </p:tgtEl>
                                    </p:cond>
                                  </p:endCondLst>
                                  <p:childTnLst>
                                    <p:animRot by="21600000">
                                      <p:cBhvr>
                                        <p:cTn id="38" dur="2000" fill="hold"/>
                                        <p:tgtEl>
                                          <p:spTgt spid="25"/>
                                        </p:tgtEl>
                                        <p:attrNameLst>
                                          <p:attrName>r</p:attrName>
                                        </p:attrNameLst>
                                      </p:cBhvr>
                                    </p:animRot>
                                  </p:childTnLst>
                                </p:cTn>
                              </p:par>
                              <p:par>
                                <p:cTn id="39" presetID="7" presetClass="emph" presetSubtype="2" fill="hold" nodeType="withEffect">
                                  <p:stCondLst>
                                    <p:cond delay="0"/>
                                  </p:stCondLst>
                                  <p:childTnLst>
                                    <p:animClr clrSpc="rgb" dir="cw">
                                      <p:cBhvr>
                                        <p:cTn id="40" dur="10" fill="hold"/>
                                        <p:tgtEl>
                                          <p:spTgt spid="29"/>
                                        </p:tgtEl>
                                        <p:attrNameLst>
                                          <p:attrName>stroke.color</p:attrName>
                                        </p:attrNameLst>
                                      </p:cBhvr>
                                      <p:to>
                                        <a:schemeClr val="bg2"/>
                                      </p:to>
                                    </p:animClr>
                                    <p:set>
                                      <p:cBhvr>
                                        <p:cTn id="41" dur="10" fill="hold"/>
                                        <p:tgtEl>
                                          <p:spTgt spid="29"/>
                                        </p:tgtEl>
                                        <p:attrNameLst>
                                          <p:attrName>stroke.on</p:attrName>
                                        </p:attrNameLst>
                                      </p:cBhvr>
                                      <p:to>
                                        <p:strVal val="true"/>
                                      </p:to>
                                    </p:set>
                                  </p:childTnLst>
                                </p:cTn>
                              </p:par>
                              <p:par>
                                <p:cTn id="42" presetID="7" presetClass="emph" presetSubtype="2" fill="hold" nodeType="withEffect">
                                  <p:stCondLst>
                                    <p:cond delay="0"/>
                                  </p:stCondLst>
                                  <p:childTnLst>
                                    <p:animClr clrSpc="rgb" dir="cw">
                                      <p:cBhvr>
                                        <p:cTn id="43" dur="10" fill="hold"/>
                                        <p:tgtEl>
                                          <p:spTgt spid="8"/>
                                        </p:tgtEl>
                                        <p:attrNameLst>
                                          <p:attrName>stroke.color</p:attrName>
                                        </p:attrNameLst>
                                      </p:cBhvr>
                                      <p:to>
                                        <a:schemeClr val="bg2"/>
                                      </p:to>
                                    </p:animClr>
                                    <p:set>
                                      <p:cBhvr>
                                        <p:cTn id="44" dur="10" fill="hold"/>
                                        <p:tgtEl>
                                          <p:spTgt spid="8"/>
                                        </p:tgtEl>
                                        <p:attrNameLst>
                                          <p:attrName>stroke.on</p:attrName>
                                        </p:attrNameLst>
                                      </p:cBhvr>
                                      <p:to>
                                        <p:strVal val="true"/>
                                      </p:to>
                                    </p:set>
                                  </p:childTnLst>
                                </p:cTn>
                              </p:par>
                              <p:par>
                                <p:cTn id="45" presetID="1" presetClass="entr" presetSubtype="0" fill="hold" nodeType="withEffect">
                                  <p:stCondLst>
                                    <p:cond delay="0"/>
                                  </p:stCondLst>
                                  <p:childTnLst>
                                    <p:set>
                                      <p:cBhvr>
                                        <p:cTn id="46" dur="1" fill="hold">
                                          <p:stCondLst>
                                            <p:cond delay="0"/>
                                          </p:stCondLst>
                                        </p:cTn>
                                        <p:tgtEl>
                                          <p:spTgt spid="43"/>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9"/>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6" presetClass="emph" presetSubtype="0" repeatCount="indefinite" autoRev="1" fill="hold" nodeType="clickEffect">
                                  <p:stCondLst>
                                    <p:cond delay="0"/>
                                  </p:stCondLst>
                                  <p:endCondLst>
                                    <p:cond evt="onNext" delay="0">
                                      <p:tgtEl>
                                        <p:sldTgt/>
                                      </p:tgtEl>
                                    </p:cond>
                                  </p:endCondLst>
                                  <p:childTnLst>
                                    <p:animScale>
                                      <p:cBhvr>
                                        <p:cTn id="52" dur="1000" fill="hold"/>
                                        <p:tgtEl>
                                          <p:spTgt spid="25"/>
                                        </p:tgtEl>
                                      </p:cBhvr>
                                      <p:by x="125000" y="125000"/>
                                    </p:animScale>
                                  </p:childTnLst>
                                </p:cTn>
                              </p:par>
                              <p:par>
                                <p:cTn id="53" presetID="1" presetClass="entr" presetSubtype="0" fill="hold" nodeType="withEffect">
                                  <p:stCondLst>
                                    <p:cond delay="0"/>
                                  </p:stCondLst>
                                  <p:childTnLst>
                                    <p:set>
                                      <p:cBhvr>
                                        <p:cTn id="54" dur="1" fill="hold">
                                          <p:stCondLst>
                                            <p:cond delay="0"/>
                                          </p:stCondLst>
                                        </p:cTn>
                                        <p:tgtEl>
                                          <p:spTgt spid="52"/>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47"/>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nodeType="clickEffect">
                                  <p:stCondLst>
                                    <p:cond delay="0"/>
                                  </p:stCondLst>
                                  <p:childTnLst>
                                    <p:set>
                                      <p:cBhvr>
                                        <p:cTn id="60" dur="1" fill="hold">
                                          <p:stCondLst>
                                            <p:cond delay="0"/>
                                          </p:stCondLst>
                                        </p:cTn>
                                        <p:tgtEl>
                                          <p:spTgt spid="62"/>
                                        </p:tgtEl>
                                        <p:attrNameLst>
                                          <p:attrName>style.visibility</p:attrName>
                                        </p:attrNameLst>
                                      </p:cBhvr>
                                      <p:to>
                                        <p:strVal val="visible"/>
                                      </p:to>
                                    </p:set>
                                    <p:animEffect transition="in" filter="fade">
                                      <p:cBhvr>
                                        <p:cTn id="61" dur="500"/>
                                        <p:tgtEl>
                                          <p:spTgt spid="62"/>
                                        </p:tgtEl>
                                      </p:cBhvr>
                                    </p:animEffect>
                                    <p:anim calcmode="lin" valueType="num">
                                      <p:cBhvr>
                                        <p:cTn id="62" dur="500" fill="hold"/>
                                        <p:tgtEl>
                                          <p:spTgt spid="62"/>
                                        </p:tgtEl>
                                        <p:attrNameLst>
                                          <p:attrName>ppt_x</p:attrName>
                                        </p:attrNameLst>
                                      </p:cBhvr>
                                      <p:tavLst>
                                        <p:tav tm="0">
                                          <p:val>
                                            <p:strVal val="#ppt_x"/>
                                          </p:val>
                                        </p:tav>
                                        <p:tav tm="100000">
                                          <p:val>
                                            <p:strVal val="#ppt_x"/>
                                          </p:val>
                                        </p:tav>
                                      </p:tavLst>
                                    </p:anim>
                                    <p:anim calcmode="lin" valueType="num">
                                      <p:cBhvr>
                                        <p:cTn id="63" dur="500" fill="hold"/>
                                        <p:tgtEl>
                                          <p:spTgt spid="62"/>
                                        </p:tgtEl>
                                        <p:attrNameLst>
                                          <p:attrName>ppt_y</p:attrName>
                                        </p:attrNameLst>
                                      </p:cBhvr>
                                      <p:tavLst>
                                        <p:tav tm="0">
                                          <p:val>
                                            <p:strVal val="#ppt_y+.1"/>
                                          </p:val>
                                        </p:tav>
                                        <p:tav tm="100000">
                                          <p:val>
                                            <p:strVal val="#ppt_y"/>
                                          </p:val>
                                        </p:tav>
                                      </p:tavLst>
                                    </p:anim>
                                  </p:childTnLst>
                                </p:cTn>
                              </p:par>
                              <p:par>
                                <p:cTn id="64" presetID="42" presetClass="entr" presetSubtype="0" fill="hold" grpId="0" nodeType="withEffect">
                                  <p:stCondLst>
                                    <p:cond delay="0"/>
                                  </p:stCondLst>
                                  <p:childTnLst>
                                    <p:set>
                                      <p:cBhvr>
                                        <p:cTn id="65" dur="1" fill="hold">
                                          <p:stCondLst>
                                            <p:cond delay="0"/>
                                          </p:stCondLst>
                                        </p:cTn>
                                        <p:tgtEl>
                                          <p:spTgt spid="61"/>
                                        </p:tgtEl>
                                        <p:attrNameLst>
                                          <p:attrName>style.visibility</p:attrName>
                                        </p:attrNameLst>
                                      </p:cBhvr>
                                      <p:to>
                                        <p:strVal val="visible"/>
                                      </p:to>
                                    </p:set>
                                    <p:animEffect transition="in" filter="fade">
                                      <p:cBhvr>
                                        <p:cTn id="66" dur="500"/>
                                        <p:tgtEl>
                                          <p:spTgt spid="61"/>
                                        </p:tgtEl>
                                      </p:cBhvr>
                                    </p:animEffect>
                                    <p:anim calcmode="lin" valueType="num">
                                      <p:cBhvr>
                                        <p:cTn id="67" dur="500" fill="hold"/>
                                        <p:tgtEl>
                                          <p:spTgt spid="61"/>
                                        </p:tgtEl>
                                        <p:attrNameLst>
                                          <p:attrName>ppt_x</p:attrName>
                                        </p:attrNameLst>
                                      </p:cBhvr>
                                      <p:tavLst>
                                        <p:tav tm="0">
                                          <p:val>
                                            <p:strVal val="#ppt_x"/>
                                          </p:val>
                                        </p:tav>
                                        <p:tav tm="100000">
                                          <p:val>
                                            <p:strVal val="#ppt_x"/>
                                          </p:val>
                                        </p:tav>
                                      </p:tavLst>
                                    </p:anim>
                                    <p:anim calcmode="lin" valueType="num">
                                      <p:cBhvr>
                                        <p:cTn id="68" dur="500" fill="hold"/>
                                        <p:tgtEl>
                                          <p:spTgt spid="61"/>
                                        </p:tgtEl>
                                        <p:attrNameLst>
                                          <p:attrName>ppt_y</p:attrName>
                                        </p:attrNameLst>
                                      </p:cBhvr>
                                      <p:tavLst>
                                        <p:tav tm="0">
                                          <p:val>
                                            <p:strVal val="#ppt_y+.1"/>
                                          </p:val>
                                        </p:tav>
                                        <p:tav tm="100000">
                                          <p:val>
                                            <p:strVal val="#ppt_y"/>
                                          </p:val>
                                        </p:tav>
                                      </p:tavLst>
                                    </p:anim>
                                  </p:childTnLst>
                                </p:cTn>
                              </p:par>
                              <p:par>
                                <p:cTn id="69" presetID="7" presetClass="emph" presetSubtype="2" repeatCount="indefinite" fill="hold" nodeType="withEffect">
                                  <p:stCondLst>
                                    <p:cond delay="0"/>
                                  </p:stCondLst>
                                  <p:childTnLst>
                                    <p:animClr clrSpc="rgb" dir="cw">
                                      <p:cBhvr>
                                        <p:cTn id="70" dur="500" fill="hold"/>
                                        <p:tgtEl>
                                          <p:spTgt spid="31"/>
                                        </p:tgtEl>
                                        <p:attrNameLst>
                                          <p:attrName>stroke.color</p:attrName>
                                        </p:attrNameLst>
                                      </p:cBhvr>
                                      <p:to>
                                        <a:srgbClr val="EA4A54"/>
                                      </p:to>
                                    </p:animClr>
                                    <p:set>
                                      <p:cBhvr>
                                        <p:cTn id="71" dur="500" fill="hold"/>
                                        <p:tgtEl>
                                          <p:spTgt spid="31"/>
                                        </p:tgtEl>
                                        <p:attrNameLst>
                                          <p:attrName>stroke.on</p:attrName>
                                        </p:attrNameLst>
                                      </p:cBhvr>
                                      <p:to>
                                        <p:strVal val="true"/>
                                      </p:to>
                                    </p:set>
                                  </p:childTnLst>
                                </p:cTn>
                              </p:par>
                              <p:par>
                                <p:cTn id="72" presetID="7" presetClass="emph" presetSubtype="2" repeatCount="indefinite" fill="hold" nodeType="withEffect">
                                  <p:stCondLst>
                                    <p:cond delay="0"/>
                                  </p:stCondLst>
                                  <p:endCondLst>
                                    <p:cond evt="onNext" delay="0">
                                      <p:tgtEl>
                                        <p:sldTgt/>
                                      </p:tgtEl>
                                    </p:cond>
                                  </p:endCondLst>
                                  <p:childTnLst>
                                    <p:animClr clrSpc="rgb" dir="cw">
                                      <p:cBhvr>
                                        <p:cTn id="73" dur="500" fill="hold"/>
                                        <p:tgtEl>
                                          <p:spTgt spid="29"/>
                                        </p:tgtEl>
                                        <p:attrNameLst>
                                          <p:attrName>stroke.color</p:attrName>
                                        </p:attrNameLst>
                                      </p:cBhvr>
                                      <p:to>
                                        <a:srgbClr val="EA4A54"/>
                                      </p:to>
                                    </p:animClr>
                                    <p:set>
                                      <p:cBhvr>
                                        <p:cTn id="74" dur="500" fill="hold"/>
                                        <p:tgtEl>
                                          <p:spTgt spid="29"/>
                                        </p:tgtEl>
                                        <p:attrNameLst>
                                          <p:attrName>stroke.on</p:attrName>
                                        </p:attrNameLst>
                                      </p:cBhvr>
                                      <p:to>
                                        <p:strVal val="true"/>
                                      </p:to>
                                    </p:set>
                                  </p:childTnLst>
                                </p:cTn>
                              </p:par>
                              <p:par>
                                <p:cTn id="75" presetID="7" presetClass="emph" presetSubtype="2" repeatCount="indefinite" fill="hold" nodeType="withEffect">
                                  <p:stCondLst>
                                    <p:cond delay="0"/>
                                  </p:stCondLst>
                                  <p:endCondLst>
                                    <p:cond evt="onNext" delay="0">
                                      <p:tgtEl>
                                        <p:sldTgt/>
                                      </p:tgtEl>
                                    </p:cond>
                                  </p:endCondLst>
                                  <p:childTnLst>
                                    <p:animClr clrSpc="rgb" dir="cw">
                                      <p:cBhvr>
                                        <p:cTn id="76" dur="500" fill="hold"/>
                                        <p:tgtEl>
                                          <p:spTgt spid="8"/>
                                        </p:tgtEl>
                                        <p:attrNameLst>
                                          <p:attrName>stroke.color</p:attrName>
                                        </p:attrNameLst>
                                      </p:cBhvr>
                                      <p:to>
                                        <a:srgbClr val="EA4A54"/>
                                      </p:to>
                                    </p:animClr>
                                    <p:set>
                                      <p:cBhvr>
                                        <p:cTn id="77" dur="500" fill="hold"/>
                                        <p:tgtEl>
                                          <p:spTgt spid="8"/>
                                        </p:tgtEl>
                                        <p:attrNameLst>
                                          <p:attrName>stroke.on</p:attrName>
                                        </p:attrNameLst>
                                      </p:cBhvr>
                                      <p:to>
                                        <p:strVal val="true"/>
                                      </p:to>
                                    </p:set>
                                  </p:childTnLst>
                                </p:cTn>
                              </p:par>
                              <p:par>
                                <p:cTn id="78" presetID="0" presetClass="path" presetSubtype="0" repeatCount="indefinite" accel="50000" decel="50000" fill="hold" nodeType="withEffect">
                                  <p:stCondLst>
                                    <p:cond delay="0"/>
                                  </p:stCondLst>
                                  <p:endCondLst>
                                    <p:cond evt="onNext" delay="0">
                                      <p:tgtEl>
                                        <p:sldTgt/>
                                      </p:tgtEl>
                                    </p:cond>
                                  </p:endCondLst>
                                  <p:childTnLst>
                                    <p:animMotion origin="layout" path="M 0.01953 0.03033 L 0.13047 -0.10972 L -0.01432 -0.07407 L -0.0069 -0.23726 L -0.10247 -0.16134 L -0.05495 -0.0037 L 0.01953 0.03033 Z " pathEditMode="relative" ptsTypes="AAAAAAA">
                                      <p:cBhvr>
                                        <p:cTn id="79" dur="5000" fill="hold"/>
                                        <p:tgtEl>
                                          <p:spTgt spid="25"/>
                                        </p:tgtEl>
                                        <p:attrNameLst>
                                          <p:attrName>ppt_x</p:attrName>
                                          <p:attrName>ppt_y</p:attrName>
                                        </p:attrNameLst>
                                      </p:cBhvr>
                                    </p:animMotion>
                                  </p:childTnLst>
                                </p:cTn>
                              </p:par>
                              <p:par>
                                <p:cTn id="80" presetID="1" presetClass="entr" presetSubtype="0" fill="hold" nodeType="withEffect">
                                  <p:stCondLst>
                                    <p:cond delay="0"/>
                                  </p:stCondLst>
                                  <p:childTnLst>
                                    <p:set>
                                      <p:cBhvr>
                                        <p:cTn id="81"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608747" y="1277059"/>
            <a:ext cx="10849205" cy="5202768"/>
          </a:xfrm>
        </p:spPr>
        <p:txBody>
          <a:bodyPr/>
          <a:lstStyle/>
          <a:p>
            <a:endParaRPr lang="en-US" altLang="zh-CN" dirty="0">
              <a:latin typeface="Comic Sans MS" panose="030F0702030302020204" pitchFamily="66" charset="0"/>
            </a:endParaRPr>
          </a:p>
          <a:p>
            <a:endParaRPr lang="en-US" altLang="zh-CN" dirty="0">
              <a:latin typeface="Comic Sans MS" panose="030F0702030302020204" pitchFamily="66" charset="0"/>
            </a:endParaRPr>
          </a:p>
          <a:p>
            <a:endParaRPr lang="en-US" altLang="zh-CN" dirty="0">
              <a:latin typeface="Comic Sans MS" panose="030F0702030302020204" pitchFamily="66" charset="0"/>
            </a:endParaRPr>
          </a:p>
          <a:p>
            <a:endParaRPr lang="en-US" altLang="zh-CN" dirty="0">
              <a:latin typeface="Comic Sans MS" panose="030F0702030302020204" pitchFamily="66" charset="0"/>
            </a:endParaRPr>
          </a:p>
          <a:p>
            <a:endParaRPr lang="en-US" altLang="zh-CN" dirty="0">
              <a:latin typeface="Comic Sans MS" panose="030F0702030302020204" pitchFamily="66" charset="0"/>
            </a:endParaRPr>
          </a:p>
          <a:p>
            <a:pPr marL="0" indent="0">
              <a:buNone/>
            </a:pPr>
            <a:endParaRPr lang="en-US" altLang="zh-CN" dirty="0">
              <a:latin typeface="Comic Sans MS" panose="030F0702030302020204" pitchFamily="66" charset="0"/>
            </a:endParaRPr>
          </a:p>
        </p:txBody>
      </p:sp>
      <p:sp>
        <p:nvSpPr>
          <p:cNvPr id="2" name="标题 1"/>
          <p:cNvSpPr>
            <a:spLocks noGrp="1"/>
          </p:cNvSpPr>
          <p:nvPr>
            <p:ph type="title"/>
          </p:nvPr>
        </p:nvSpPr>
        <p:spPr/>
        <p:txBody>
          <a:bodyPr/>
          <a:lstStyle/>
          <a:p>
            <a:r>
              <a:rPr lang="en-US" altLang="zh-CN" dirty="0">
                <a:latin typeface="Comic Sans MS" panose="030F0702030302020204" pitchFamily="66" charset="0"/>
              </a:rPr>
              <a:t>Our Design: Overview</a:t>
            </a:r>
            <a:endParaRPr lang="zh-CN" altLang="en-US" dirty="0">
              <a:latin typeface="Comic Sans MS" panose="030F0702030302020204" pitchFamily="66" charset="0"/>
            </a:endParaRPr>
          </a:p>
        </p:txBody>
      </p:sp>
      <p:sp>
        <p:nvSpPr>
          <p:cNvPr id="4" name="灯片编号占位符 3"/>
          <p:cNvSpPr>
            <a:spLocks noGrp="1"/>
          </p:cNvSpPr>
          <p:nvPr>
            <p:ph type="sldNum" sz="quarter" idx="12"/>
          </p:nvPr>
        </p:nvSpPr>
        <p:spPr/>
        <p:txBody>
          <a:bodyPr/>
          <a:lstStyle/>
          <a:p>
            <a:fld id="{87AB51E9-348C-4DC8-84CE-839F8B9DCC07}" type="slidenum">
              <a:rPr lang="en-US" altLang="zh-CN" smtClean="0">
                <a:latin typeface="Comic Sans MS" panose="030F0702030302020204" pitchFamily="66" charset="0"/>
              </a:rPr>
              <a:pPr/>
              <a:t>12</a:t>
            </a:fld>
            <a:endParaRPr lang="en-US" altLang="zh-CN" dirty="0">
              <a:latin typeface="Comic Sans MS" panose="030F0702030302020204" pitchFamily="66" charset="0"/>
            </a:endParaRPr>
          </a:p>
        </p:txBody>
      </p:sp>
      <p:pic>
        <p:nvPicPr>
          <p:cNvPr id="7" name="图片 6">
            <a:extLst>
              <a:ext uri="{FF2B5EF4-FFF2-40B4-BE49-F238E27FC236}">
                <a16:creationId xmlns:a16="http://schemas.microsoft.com/office/drawing/2014/main" id="{176F7DC7-714A-44E3-8E1A-6624E90E7F0C}"/>
              </a:ext>
            </a:extLst>
          </p:cNvPr>
          <p:cNvPicPr>
            <a:picLocks noChangeAspect="1"/>
          </p:cNvPicPr>
          <p:nvPr/>
        </p:nvPicPr>
        <p:blipFill>
          <a:blip r:embed="rId4"/>
          <a:stretch>
            <a:fillRect/>
          </a:stretch>
        </p:blipFill>
        <p:spPr>
          <a:xfrm>
            <a:off x="745033" y="1209930"/>
            <a:ext cx="10701934" cy="5090692"/>
          </a:xfrm>
          <a:prstGeom prst="rect">
            <a:avLst/>
          </a:prstGeom>
        </p:spPr>
      </p:pic>
      <p:sp>
        <p:nvSpPr>
          <p:cNvPr id="480" name="文本框 479">
            <a:extLst>
              <a:ext uri="{FF2B5EF4-FFF2-40B4-BE49-F238E27FC236}">
                <a16:creationId xmlns:a16="http://schemas.microsoft.com/office/drawing/2014/main" id="{31222C29-8FCD-4DCC-9F36-4AB80354FBE4}"/>
              </a:ext>
            </a:extLst>
          </p:cNvPr>
          <p:cNvSpPr txBox="1"/>
          <p:nvPr/>
        </p:nvSpPr>
        <p:spPr>
          <a:xfrm>
            <a:off x="3816485" y="6215151"/>
            <a:ext cx="4559031" cy="400110"/>
          </a:xfrm>
          <a:prstGeom prst="rect">
            <a:avLst/>
          </a:prstGeom>
          <a:noFill/>
        </p:spPr>
        <p:txBody>
          <a:bodyPr wrap="square" rtlCol="0">
            <a:spAutoFit/>
          </a:bodyPr>
          <a:lstStyle/>
          <a:p>
            <a:pPr algn="ctr"/>
            <a:r>
              <a:rPr lang="en-US" altLang="zh-CN" sz="2000" dirty="0">
                <a:latin typeface="Comic Sans MS" panose="030F0702030302020204" pitchFamily="66" charset="0"/>
                <a:ea typeface="+mj-ea"/>
              </a:rPr>
              <a:t>System Overview of </a:t>
            </a:r>
            <a:r>
              <a:rPr lang="en-US" altLang="zh-CN" sz="2000" b="1" dirty="0" err="1">
                <a:solidFill>
                  <a:srgbClr val="0CA1C9"/>
                </a:solidFill>
                <a:latin typeface="Comic Sans MS" panose="030F0702030302020204" pitchFamily="66" charset="0"/>
                <a:ea typeface="+mj-ea"/>
              </a:rPr>
              <a:t>FollowUpAR</a:t>
            </a:r>
            <a:endParaRPr lang="zh-CN" altLang="en-US" sz="2000" b="1" dirty="0">
              <a:solidFill>
                <a:srgbClr val="0CA1C9"/>
              </a:solidFill>
              <a:latin typeface="Comic Sans MS" panose="030F0702030302020204" pitchFamily="66" charset="0"/>
              <a:ea typeface="+mj-ea"/>
            </a:endParaRPr>
          </a:p>
        </p:txBody>
      </p:sp>
      <p:sp>
        <p:nvSpPr>
          <p:cNvPr id="8" name="矩形 7">
            <a:extLst>
              <a:ext uri="{FF2B5EF4-FFF2-40B4-BE49-F238E27FC236}">
                <a16:creationId xmlns:a16="http://schemas.microsoft.com/office/drawing/2014/main" id="{9FE52E29-18F7-4DBA-B11E-2E0F45921A31}"/>
              </a:ext>
            </a:extLst>
          </p:cNvPr>
          <p:cNvSpPr/>
          <p:nvPr/>
        </p:nvSpPr>
        <p:spPr>
          <a:xfrm>
            <a:off x="3287688" y="3212976"/>
            <a:ext cx="4104456" cy="1368152"/>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1" name="矩形 480">
            <a:extLst>
              <a:ext uri="{FF2B5EF4-FFF2-40B4-BE49-F238E27FC236}">
                <a16:creationId xmlns:a16="http://schemas.microsoft.com/office/drawing/2014/main" id="{46BE55A7-3120-48E8-BFF9-41AE56DE025D}"/>
              </a:ext>
            </a:extLst>
          </p:cNvPr>
          <p:cNvSpPr/>
          <p:nvPr/>
        </p:nvSpPr>
        <p:spPr>
          <a:xfrm>
            <a:off x="7392144" y="3180607"/>
            <a:ext cx="2664296" cy="2822970"/>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2" name="矩形 481">
            <a:extLst>
              <a:ext uri="{FF2B5EF4-FFF2-40B4-BE49-F238E27FC236}">
                <a16:creationId xmlns:a16="http://schemas.microsoft.com/office/drawing/2014/main" id="{6ECDDAD7-D9BD-441F-B8D8-A769BB0CC057}"/>
              </a:ext>
            </a:extLst>
          </p:cNvPr>
          <p:cNvSpPr/>
          <p:nvPr/>
        </p:nvSpPr>
        <p:spPr>
          <a:xfrm>
            <a:off x="3287688" y="4636575"/>
            <a:ext cx="4104456" cy="1368152"/>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351815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grpId="0" nodeType="clickEffect">
                                  <p:stCondLst>
                                    <p:cond delay="0"/>
                                  </p:stCondLst>
                                  <p:childTnLst>
                                    <p:animEffect transition="out" filter="wipe(left)">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par>
                          <p:cTn id="8" fill="hold">
                            <p:stCondLst>
                              <p:cond delay="500"/>
                            </p:stCondLst>
                            <p:childTnLst>
                              <p:par>
                                <p:cTn id="9" presetID="22" presetClass="exit" presetSubtype="8" fill="hold" grpId="0" nodeType="afterEffect">
                                  <p:stCondLst>
                                    <p:cond delay="0"/>
                                  </p:stCondLst>
                                  <p:childTnLst>
                                    <p:animEffect transition="out" filter="wipe(left)">
                                      <p:cBhvr>
                                        <p:cTn id="10" dur="500"/>
                                        <p:tgtEl>
                                          <p:spTgt spid="482"/>
                                        </p:tgtEl>
                                      </p:cBhvr>
                                    </p:animEffect>
                                    <p:set>
                                      <p:cBhvr>
                                        <p:cTn id="11" dur="1" fill="hold">
                                          <p:stCondLst>
                                            <p:cond delay="499"/>
                                          </p:stCondLst>
                                        </p:cTn>
                                        <p:tgtEl>
                                          <p:spTgt spid="482"/>
                                        </p:tgtEl>
                                        <p:attrNameLst>
                                          <p:attrName>style.visibility</p:attrName>
                                        </p:attrNameLst>
                                      </p:cBhvr>
                                      <p:to>
                                        <p:strVal val="hidden"/>
                                      </p:to>
                                    </p:set>
                                  </p:childTnLst>
                                </p:cTn>
                              </p:par>
                            </p:childTnLst>
                          </p:cTn>
                        </p:par>
                        <p:par>
                          <p:cTn id="12" fill="hold">
                            <p:stCondLst>
                              <p:cond delay="1000"/>
                            </p:stCondLst>
                            <p:childTnLst>
                              <p:par>
                                <p:cTn id="13" presetID="22" presetClass="exit" presetSubtype="8" fill="hold" grpId="0" nodeType="afterEffect">
                                  <p:stCondLst>
                                    <p:cond delay="0"/>
                                  </p:stCondLst>
                                  <p:childTnLst>
                                    <p:animEffect transition="out" filter="wipe(left)">
                                      <p:cBhvr>
                                        <p:cTn id="14" dur="500"/>
                                        <p:tgtEl>
                                          <p:spTgt spid="481"/>
                                        </p:tgtEl>
                                      </p:cBhvr>
                                    </p:animEffect>
                                    <p:set>
                                      <p:cBhvr>
                                        <p:cTn id="15" dur="1" fill="hold">
                                          <p:stCondLst>
                                            <p:cond delay="499"/>
                                          </p:stCondLst>
                                        </p:cTn>
                                        <p:tgtEl>
                                          <p:spTgt spid="48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81" grpId="0" animBg="1"/>
      <p:bldP spid="48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608747" y="1277059"/>
            <a:ext cx="10849205" cy="5202768"/>
          </a:xfrm>
        </p:spPr>
        <p:txBody>
          <a:bodyPr/>
          <a:lstStyle/>
          <a:p>
            <a:endParaRPr lang="en-US" altLang="zh-CN" dirty="0">
              <a:latin typeface="Comic Sans MS" panose="030F0702030302020204" pitchFamily="66" charset="0"/>
            </a:endParaRPr>
          </a:p>
          <a:p>
            <a:endParaRPr lang="en-US" altLang="zh-CN" dirty="0">
              <a:latin typeface="Comic Sans MS" panose="030F0702030302020204" pitchFamily="66" charset="0"/>
            </a:endParaRPr>
          </a:p>
          <a:p>
            <a:endParaRPr lang="en-US" altLang="zh-CN" dirty="0">
              <a:latin typeface="Comic Sans MS" panose="030F0702030302020204" pitchFamily="66" charset="0"/>
            </a:endParaRPr>
          </a:p>
          <a:p>
            <a:endParaRPr lang="en-US" altLang="zh-CN" dirty="0">
              <a:latin typeface="Comic Sans MS" panose="030F0702030302020204" pitchFamily="66" charset="0"/>
            </a:endParaRPr>
          </a:p>
          <a:p>
            <a:endParaRPr lang="en-US" altLang="zh-CN" dirty="0">
              <a:latin typeface="Comic Sans MS" panose="030F0702030302020204" pitchFamily="66" charset="0"/>
            </a:endParaRPr>
          </a:p>
          <a:p>
            <a:pPr marL="0" indent="0">
              <a:buNone/>
            </a:pPr>
            <a:endParaRPr lang="en-US" altLang="zh-CN" dirty="0">
              <a:latin typeface="Comic Sans MS" panose="030F0702030302020204" pitchFamily="66" charset="0"/>
            </a:endParaRPr>
          </a:p>
        </p:txBody>
      </p:sp>
      <p:sp>
        <p:nvSpPr>
          <p:cNvPr id="2" name="标题 1"/>
          <p:cNvSpPr>
            <a:spLocks noGrp="1"/>
          </p:cNvSpPr>
          <p:nvPr>
            <p:ph type="title"/>
          </p:nvPr>
        </p:nvSpPr>
        <p:spPr/>
        <p:txBody>
          <a:bodyPr/>
          <a:lstStyle/>
          <a:p>
            <a:r>
              <a:rPr lang="en-US" altLang="zh-CN" dirty="0">
                <a:latin typeface="Comic Sans MS" panose="030F0702030302020204" pitchFamily="66" charset="0"/>
              </a:rPr>
              <a:t>Our Design: Overview</a:t>
            </a:r>
            <a:endParaRPr lang="zh-CN" altLang="en-US" dirty="0">
              <a:latin typeface="Comic Sans MS" panose="030F0702030302020204" pitchFamily="66" charset="0"/>
            </a:endParaRPr>
          </a:p>
        </p:txBody>
      </p:sp>
      <p:sp>
        <p:nvSpPr>
          <p:cNvPr id="4" name="灯片编号占位符 3"/>
          <p:cNvSpPr>
            <a:spLocks noGrp="1"/>
          </p:cNvSpPr>
          <p:nvPr>
            <p:ph type="sldNum" sz="quarter" idx="12"/>
          </p:nvPr>
        </p:nvSpPr>
        <p:spPr/>
        <p:txBody>
          <a:bodyPr/>
          <a:lstStyle/>
          <a:p>
            <a:fld id="{87AB51E9-348C-4DC8-84CE-839F8B9DCC07}" type="slidenum">
              <a:rPr lang="en-US" altLang="zh-CN" smtClean="0">
                <a:latin typeface="Comic Sans MS" panose="030F0702030302020204" pitchFamily="66" charset="0"/>
              </a:rPr>
              <a:pPr/>
              <a:t>13</a:t>
            </a:fld>
            <a:endParaRPr lang="en-US" altLang="zh-CN" dirty="0">
              <a:latin typeface="Comic Sans MS" panose="030F0702030302020204" pitchFamily="66" charset="0"/>
            </a:endParaRPr>
          </a:p>
        </p:txBody>
      </p:sp>
      <p:pic>
        <p:nvPicPr>
          <p:cNvPr id="7" name="图片 6">
            <a:extLst>
              <a:ext uri="{FF2B5EF4-FFF2-40B4-BE49-F238E27FC236}">
                <a16:creationId xmlns:a16="http://schemas.microsoft.com/office/drawing/2014/main" id="{176F7DC7-714A-44E3-8E1A-6624E90E7F0C}"/>
              </a:ext>
            </a:extLst>
          </p:cNvPr>
          <p:cNvPicPr>
            <a:picLocks noChangeAspect="1"/>
          </p:cNvPicPr>
          <p:nvPr/>
        </p:nvPicPr>
        <p:blipFill>
          <a:blip r:embed="rId4"/>
          <a:stretch>
            <a:fillRect/>
          </a:stretch>
        </p:blipFill>
        <p:spPr>
          <a:xfrm>
            <a:off x="745033" y="1209930"/>
            <a:ext cx="10701934" cy="5090692"/>
          </a:xfrm>
          <a:prstGeom prst="rect">
            <a:avLst/>
          </a:prstGeom>
        </p:spPr>
      </p:pic>
      <p:sp>
        <p:nvSpPr>
          <p:cNvPr id="480" name="文本框 479">
            <a:extLst>
              <a:ext uri="{FF2B5EF4-FFF2-40B4-BE49-F238E27FC236}">
                <a16:creationId xmlns:a16="http://schemas.microsoft.com/office/drawing/2014/main" id="{31222C29-8FCD-4DCC-9F36-4AB80354FBE4}"/>
              </a:ext>
            </a:extLst>
          </p:cNvPr>
          <p:cNvSpPr txBox="1"/>
          <p:nvPr/>
        </p:nvSpPr>
        <p:spPr>
          <a:xfrm>
            <a:off x="3816485" y="6215151"/>
            <a:ext cx="4559031" cy="400110"/>
          </a:xfrm>
          <a:prstGeom prst="rect">
            <a:avLst/>
          </a:prstGeom>
          <a:noFill/>
        </p:spPr>
        <p:txBody>
          <a:bodyPr wrap="square" rtlCol="0">
            <a:spAutoFit/>
          </a:bodyPr>
          <a:lstStyle/>
          <a:p>
            <a:pPr algn="ctr"/>
            <a:r>
              <a:rPr lang="en-US" altLang="zh-CN" sz="2000" dirty="0">
                <a:latin typeface="Comic Sans MS" panose="030F0702030302020204" pitchFamily="66" charset="0"/>
                <a:ea typeface="+mj-ea"/>
              </a:rPr>
              <a:t>System Overview of </a:t>
            </a:r>
            <a:r>
              <a:rPr lang="en-US" altLang="zh-CN" sz="2000" b="1" dirty="0" err="1">
                <a:solidFill>
                  <a:srgbClr val="0CA1C9"/>
                </a:solidFill>
                <a:latin typeface="Comic Sans MS" panose="030F0702030302020204" pitchFamily="66" charset="0"/>
                <a:ea typeface="+mj-ea"/>
              </a:rPr>
              <a:t>FollowUpAR</a:t>
            </a:r>
            <a:endParaRPr lang="zh-CN" altLang="en-US" sz="2000" b="1" dirty="0">
              <a:solidFill>
                <a:srgbClr val="0CA1C9"/>
              </a:solidFill>
              <a:latin typeface="Comic Sans MS" panose="030F0702030302020204" pitchFamily="66" charset="0"/>
              <a:ea typeface="+mj-ea"/>
            </a:endParaRPr>
          </a:p>
        </p:txBody>
      </p:sp>
      <p:grpSp>
        <p:nvGrpSpPr>
          <p:cNvPr id="5" name="组合 4">
            <a:extLst>
              <a:ext uri="{FF2B5EF4-FFF2-40B4-BE49-F238E27FC236}">
                <a16:creationId xmlns:a16="http://schemas.microsoft.com/office/drawing/2014/main" id="{936963B6-6912-48F0-B329-6A3429CFE9A2}"/>
              </a:ext>
            </a:extLst>
          </p:cNvPr>
          <p:cNvGrpSpPr/>
          <p:nvPr/>
        </p:nvGrpSpPr>
        <p:grpSpPr>
          <a:xfrm>
            <a:off x="3503712" y="3933056"/>
            <a:ext cx="3600400" cy="1368152"/>
            <a:chOff x="2999656" y="3933056"/>
            <a:chExt cx="3766857" cy="1368152"/>
          </a:xfrm>
        </p:grpSpPr>
        <p:sp>
          <p:nvSpPr>
            <p:cNvPr id="11" name="圆角矩形 14">
              <a:extLst>
                <a:ext uri="{FF2B5EF4-FFF2-40B4-BE49-F238E27FC236}">
                  <a16:creationId xmlns:a16="http://schemas.microsoft.com/office/drawing/2014/main" id="{064E5B3C-5336-4FBE-8D3A-CEB463BCAC71}"/>
                </a:ext>
              </a:extLst>
            </p:cNvPr>
            <p:cNvSpPr/>
            <p:nvPr/>
          </p:nvSpPr>
          <p:spPr>
            <a:xfrm>
              <a:off x="2999656" y="3933056"/>
              <a:ext cx="3766857" cy="1368152"/>
            </a:xfrm>
            <a:prstGeom prst="roundRect">
              <a:avLst>
                <a:gd name="adj" fmla="val 13916"/>
              </a:avLst>
            </a:prstGeom>
            <a:solidFill>
              <a:schemeClr val="bg1">
                <a:alpha val="85000"/>
              </a:schemeClr>
            </a:solidFill>
            <a:ln w="38100">
              <a:solidFill>
                <a:srgbClr val="0CA1C9"/>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000" dirty="0">
                  <a:solidFill>
                    <a:schemeClr val="tx1"/>
                  </a:solidFill>
                  <a:latin typeface="Comic Sans MS" panose="030F0702030302020204" pitchFamily="66" charset="0"/>
                </a:rPr>
                <a:t>      </a:t>
              </a:r>
              <a:r>
                <a:rPr lang="en-US" altLang="zh-CN" sz="2000" b="1" dirty="0">
                  <a:solidFill>
                    <a:srgbClr val="EA4A54"/>
                  </a:solidFill>
                  <a:latin typeface="Comic Sans MS" panose="030F0702030302020204" pitchFamily="66" charset="0"/>
                </a:rPr>
                <a:t>C1:</a:t>
              </a:r>
              <a:r>
                <a:rPr lang="en-US" altLang="zh-CN" sz="2000" dirty="0">
                  <a:solidFill>
                    <a:schemeClr val="tx1"/>
                  </a:solidFill>
                  <a:latin typeface="Comic Sans MS" panose="030F0702030302020204" pitchFamily="66" charset="0"/>
                </a:rPr>
                <a:t> How to track the object’s pose &amp; </a:t>
              </a:r>
              <a:r>
                <a:rPr lang="en-US" altLang="zh-CN" sz="2000" b="1" dirty="0">
                  <a:solidFill>
                    <a:srgbClr val="EA4A54"/>
                  </a:solidFill>
                  <a:latin typeface="Comic Sans MS" panose="030F0702030302020204" pitchFamily="66" charset="0"/>
                </a:rPr>
                <a:t>profile the errors distribution </a:t>
              </a:r>
              <a:r>
                <a:rPr lang="en-US" altLang="zh-CN" sz="2000" dirty="0">
                  <a:solidFill>
                    <a:schemeClr val="tx1"/>
                  </a:solidFill>
                  <a:latin typeface="Comic Sans MS" panose="030F0702030302020204" pitchFamily="66" charset="0"/>
                </a:rPr>
                <a:t>of each module</a:t>
              </a:r>
              <a:endParaRPr lang="zh-CN" altLang="en-US" sz="2000" b="1" dirty="0">
                <a:solidFill>
                  <a:srgbClr val="0CA1C9"/>
                </a:solidFill>
                <a:latin typeface="Comic Sans MS" panose="030F0702030302020204" pitchFamily="66" charset="0"/>
              </a:endParaRPr>
            </a:p>
          </p:txBody>
        </p:sp>
        <p:sp>
          <p:nvSpPr>
            <p:cNvPr id="10" name="Freeform 59">
              <a:extLst>
                <a:ext uri="{FF2B5EF4-FFF2-40B4-BE49-F238E27FC236}">
                  <a16:creationId xmlns:a16="http://schemas.microsoft.com/office/drawing/2014/main" id="{3674A516-D0B5-4F3D-B52B-ED74A992A8B0}"/>
                </a:ext>
              </a:extLst>
            </p:cNvPr>
            <p:cNvSpPr>
              <a:spLocks noEditPoints="1"/>
            </p:cNvSpPr>
            <p:nvPr/>
          </p:nvSpPr>
          <p:spPr bwMode="auto">
            <a:xfrm>
              <a:off x="3150330" y="3965646"/>
              <a:ext cx="399128" cy="399458"/>
            </a:xfrm>
            <a:custGeom>
              <a:avLst/>
              <a:gdLst>
                <a:gd name="T0" fmla="*/ 256 w 512"/>
                <a:gd name="T1" fmla="*/ 512 h 512"/>
                <a:gd name="T2" fmla="*/ 512 w 512"/>
                <a:gd name="T3" fmla="*/ 256 h 512"/>
                <a:gd name="T4" fmla="*/ 256 w 512"/>
                <a:gd name="T5" fmla="*/ 0 h 512"/>
                <a:gd name="T6" fmla="*/ 0 w 512"/>
                <a:gd name="T7" fmla="*/ 256 h 512"/>
                <a:gd name="T8" fmla="*/ 256 w 512"/>
                <a:gd name="T9" fmla="*/ 512 h 512"/>
                <a:gd name="T10" fmla="*/ 256 w 512"/>
                <a:gd name="T11" fmla="*/ 48 h 512"/>
                <a:gd name="T12" fmla="*/ 464 w 512"/>
                <a:gd name="T13" fmla="*/ 256 h 512"/>
                <a:gd name="T14" fmla="*/ 256 w 512"/>
                <a:gd name="T15" fmla="*/ 464 h 512"/>
                <a:gd name="T16" fmla="*/ 48 w 512"/>
                <a:gd name="T17" fmla="*/ 256 h 512"/>
                <a:gd name="T18" fmla="*/ 256 w 512"/>
                <a:gd name="T19" fmla="*/ 48 h 512"/>
                <a:gd name="T20" fmla="*/ 373 w 512"/>
                <a:gd name="T21" fmla="*/ 301 h 512"/>
                <a:gd name="T22" fmla="*/ 384 w 512"/>
                <a:gd name="T23" fmla="*/ 339 h 512"/>
                <a:gd name="T24" fmla="*/ 166 w 512"/>
                <a:gd name="T25" fmla="*/ 403 h 512"/>
                <a:gd name="T26" fmla="*/ 154 w 512"/>
                <a:gd name="T27" fmla="*/ 365 h 512"/>
                <a:gd name="T28" fmla="*/ 373 w 512"/>
                <a:gd name="T29" fmla="*/ 301 h 512"/>
                <a:gd name="T30" fmla="*/ 128 w 512"/>
                <a:gd name="T31" fmla="*/ 160 h 512"/>
                <a:gd name="T32" fmla="*/ 160 w 512"/>
                <a:gd name="T33" fmla="*/ 128 h 512"/>
                <a:gd name="T34" fmla="*/ 192 w 512"/>
                <a:gd name="T35" fmla="*/ 160 h 512"/>
                <a:gd name="T36" fmla="*/ 160 w 512"/>
                <a:gd name="T37" fmla="*/ 192 h 512"/>
                <a:gd name="T38" fmla="*/ 128 w 512"/>
                <a:gd name="T39" fmla="*/ 160 h 512"/>
                <a:gd name="T40" fmla="*/ 320 w 512"/>
                <a:gd name="T41" fmla="*/ 160 h 512"/>
                <a:gd name="T42" fmla="*/ 352 w 512"/>
                <a:gd name="T43" fmla="*/ 128 h 512"/>
                <a:gd name="T44" fmla="*/ 384 w 512"/>
                <a:gd name="T45" fmla="*/ 160 h 512"/>
                <a:gd name="T46" fmla="*/ 352 w 512"/>
                <a:gd name="T47" fmla="*/ 192 h 512"/>
                <a:gd name="T48" fmla="*/ 320 w 512"/>
                <a:gd name="T49" fmla="*/ 16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12" h="512">
                  <a:moveTo>
                    <a:pt x="256" y="512"/>
                  </a:moveTo>
                  <a:cubicBezTo>
                    <a:pt x="397" y="512"/>
                    <a:pt x="512" y="397"/>
                    <a:pt x="512" y="256"/>
                  </a:cubicBezTo>
                  <a:cubicBezTo>
                    <a:pt x="512" y="115"/>
                    <a:pt x="397" y="0"/>
                    <a:pt x="256" y="0"/>
                  </a:cubicBezTo>
                  <a:cubicBezTo>
                    <a:pt x="115" y="0"/>
                    <a:pt x="0" y="115"/>
                    <a:pt x="0" y="256"/>
                  </a:cubicBezTo>
                  <a:cubicBezTo>
                    <a:pt x="0" y="397"/>
                    <a:pt x="115" y="512"/>
                    <a:pt x="256" y="512"/>
                  </a:cubicBezTo>
                  <a:close/>
                  <a:moveTo>
                    <a:pt x="256" y="48"/>
                  </a:moveTo>
                  <a:cubicBezTo>
                    <a:pt x="371" y="48"/>
                    <a:pt x="464" y="141"/>
                    <a:pt x="464" y="256"/>
                  </a:cubicBezTo>
                  <a:cubicBezTo>
                    <a:pt x="464" y="371"/>
                    <a:pt x="371" y="464"/>
                    <a:pt x="256" y="464"/>
                  </a:cubicBezTo>
                  <a:cubicBezTo>
                    <a:pt x="141" y="464"/>
                    <a:pt x="48" y="371"/>
                    <a:pt x="48" y="256"/>
                  </a:cubicBezTo>
                  <a:cubicBezTo>
                    <a:pt x="48" y="141"/>
                    <a:pt x="141" y="48"/>
                    <a:pt x="256" y="48"/>
                  </a:cubicBezTo>
                  <a:close/>
                  <a:moveTo>
                    <a:pt x="373" y="301"/>
                  </a:moveTo>
                  <a:cubicBezTo>
                    <a:pt x="384" y="339"/>
                    <a:pt x="384" y="339"/>
                    <a:pt x="384" y="339"/>
                  </a:cubicBezTo>
                  <a:cubicBezTo>
                    <a:pt x="166" y="403"/>
                    <a:pt x="166" y="403"/>
                    <a:pt x="166" y="403"/>
                  </a:cubicBezTo>
                  <a:cubicBezTo>
                    <a:pt x="154" y="365"/>
                    <a:pt x="154" y="365"/>
                    <a:pt x="154" y="365"/>
                  </a:cubicBezTo>
                  <a:lnTo>
                    <a:pt x="373" y="301"/>
                  </a:lnTo>
                  <a:close/>
                  <a:moveTo>
                    <a:pt x="128" y="160"/>
                  </a:moveTo>
                  <a:cubicBezTo>
                    <a:pt x="128" y="142"/>
                    <a:pt x="142" y="128"/>
                    <a:pt x="160" y="128"/>
                  </a:cubicBezTo>
                  <a:cubicBezTo>
                    <a:pt x="178" y="128"/>
                    <a:pt x="192" y="142"/>
                    <a:pt x="192" y="160"/>
                  </a:cubicBezTo>
                  <a:cubicBezTo>
                    <a:pt x="192" y="178"/>
                    <a:pt x="178" y="192"/>
                    <a:pt x="160" y="192"/>
                  </a:cubicBezTo>
                  <a:cubicBezTo>
                    <a:pt x="142" y="192"/>
                    <a:pt x="128" y="178"/>
                    <a:pt x="128" y="160"/>
                  </a:cubicBezTo>
                  <a:close/>
                  <a:moveTo>
                    <a:pt x="320" y="160"/>
                  </a:moveTo>
                  <a:cubicBezTo>
                    <a:pt x="320" y="142"/>
                    <a:pt x="334" y="128"/>
                    <a:pt x="352" y="128"/>
                  </a:cubicBezTo>
                  <a:cubicBezTo>
                    <a:pt x="370" y="128"/>
                    <a:pt x="384" y="142"/>
                    <a:pt x="384" y="160"/>
                  </a:cubicBezTo>
                  <a:cubicBezTo>
                    <a:pt x="384" y="178"/>
                    <a:pt x="370" y="192"/>
                    <a:pt x="352" y="192"/>
                  </a:cubicBezTo>
                  <a:cubicBezTo>
                    <a:pt x="334" y="192"/>
                    <a:pt x="320" y="178"/>
                    <a:pt x="320" y="160"/>
                  </a:cubicBezTo>
                  <a:close/>
                </a:path>
              </a:pathLst>
            </a:custGeom>
            <a:solidFill>
              <a:srgbClr val="EA4A54"/>
            </a:solidFill>
            <a:ln>
              <a:noFill/>
            </a:ln>
          </p:spPr>
          <p:txBody>
            <a:bodyPr vert="horz" wrap="square" lIns="68580" tIns="34290" rIns="68580" bIns="34290" numCol="1" anchor="t" anchorCtr="0" compatLnSpc="1">
              <a:prstTxWarp prst="textNoShape">
                <a:avLst/>
              </a:prstTxWarp>
            </a:bodyPr>
            <a:lstStyle/>
            <a:p>
              <a:endParaRPr lang="zh-CN" altLang="en-US" sz="1350">
                <a:solidFill>
                  <a:srgbClr val="2E2E2E"/>
                </a:solidFill>
              </a:endParaRPr>
            </a:p>
          </p:txBody>
        </p:sp>
      </p:grpSp>
      <p:grpSp>
        <p:nvGrpSpPr>
          <p:cNvPr id="6" name="组合 5">
            <a:extLst>
              <a:ext uri="{FF2B5EF4-FFF2-40B4-BE49-F238E27FC236}">
                <a16:creationId xmlns:a16="http://schemas.microsoft.com/office/drawing/2014/main" id="{1486FAA2-28AA-4478-92E3-94AA2A1D3E46}"/>
              </a:ext>
            </a:extLst>
          </p:cNvPr>
          <p:cNvGrpSpPr/>
          <p:nvPr/>
        </p:nvGrpSpPr>
        <p:grpSpPr>
          <a:xfrm>
            <a:off x="7464152" y="3933056"/>
            <a:ext cx="2736304" cy="1368152"/>
            <a:chOff x="7392144" y="3933056"/>
            <a:chExt cx="2736304" cy="1368152"/>
          </a:xfrm>
        </p:grpSpPr>
        <p:sp>
          <p:nvSpPr>
            <p:cNvPr id="16" name="圆角矩形 14">
              <a:extLst>
                <a:ext uri="{FF2B5EF4-FFF2-40B4-BE49-F238E27FC236}">
                  <a16:creationId xmlns:a16="http://schemas.microsoft.com/office/drawing/2014/main" id="{33E229BA-14BE-4343-8A92-12E4B9FFCAFC}"/>
                </a:ext>
              </a:extLst>
            </p:cNvPr>
            <p:cNvSpPr/>
            <p:nvPr/>
          </p:nvSpPr>
          <p:spPr>
            <a:xfrm>
              <a:off x="7392144" y="3933056"/>
              <a:ext cx="2736304" cy="1368152"/>
            </a:xfrm>
            <a:prstGeom prst="roundRect">
              <a:avLst>
                <a:gd name="adj" fmla="val 13916"/>
              </a:avLst>
            </a:prstGeom>
            <a:solidFill>
              <a:schemeClr val="bg1">
                <a:alpha val="85000"/>
              </a:schemeClr>
            </a:solidFill>
            <a:ln w="38100">
              <a:solidFill>
                <a:srgbClr val="0CA1C9"/>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000" dirty="0">
                  <a:solidFill>
                    <a:schemeClr val="tx1"/>
                  </a:solidFill>
                  <a:latin typeface="Comic Sans MS" panose="030F0702030302020204" pitchFamily="66" charset="0"/>
                </a:rPr>
                <a:t>      </a:t>
              </a:r>
              <a:r>
                <a:rPr lang="en-US" altLang="zh-CN" sz="2000" b="1" dirty="0">
                  <a:solidFill>
                    <a:srgbClr val="EA4A54"/>
                  </a:solidFill>
                  <a:latin typeface="Comic Sans MS" panose="030F0702030302020204" pitchFamily="66" charset="0"/>
                </a:rPr>
                <a:t>C2:</a:t>
              </a:r>
              <a:r>
                <a:rPr lang="en-US" altLang="zh-CN" sz="2000" dirty="0">
                  <a:solidFill>
                    <a:schemeClr val="tx1"/>
                  </a:solidFill>
                  <a:latin typeface="Comic Sans MS" panose="030F0702030302020204" pitchFamily="66" charset="0"/>
                </a:rPr>
                <a:t> How to fuse the </a:t>
              </a:r>
              <a:r>
                <a:rPr lang="en-US" altLang="zh-CN" sz="2000" b="1" dirty="0">
                  <a:solidFill>
                    <a:srgbClr val="EA4A54"/>
                  </a:solidFill>
                  <a:latin typeface="Comic Sans MS" panose="030F0702030302020204" pitchFamily="66" charset="0"/>
                </a:rPr>
                <a:t>heterogeneous</a:t>
              </a:r>
              <a:r>
                <a:rPr lang="en-US" altLang="zh-CN" sz="2000" dirty="0">
                  <a:solidFill>
                    <a:schemeClr val="tx1"/>
                  </a:solidFill>
                  <a:latin typeface="Comic Sans MS" panose="030F0702030302020204" pitchFamily="66" charset="0"/>
                </a:rPr>
                <a:t> data</a:t>
              </a:r>
              <a:endParaRPr lang="zh-CN" altLang="en-US" sz="2000" b="1" dirty="0">
                <a:solidFill>
                  <a:srgbClr val="0CA1C9"/>
                </a:solidFill>
                <a:latin typeface="Comic Sans MS" panose="030F0702030302020204" pitchFamily="66" charset="0"/>
              </a:endParaRPr>
            </a:p>
          </p:txBody>
        </p:sp>
        <p:sp>
          <p:nvSpPr>
            <p:cNvPr id="17" name="Freeform 59">
              <a:extLst>
                <a:ext uri="{FF2B5EF4-FFF2-40B4-BE49-F238E27FC236}">
                  <a16:creationId xmlns:a16="http://schemas.microsoft.com/office/drawing/2014/main" id="{14C81209-DAD4-4B94-A480-7402649755CB}"/>
                </a:ext>
              </a:extLst>
            </p:cNvPr>
            <p:cNvSpPr>
              <a:spLocks noEditPoints="1"/>
            </p:cNvSpPr>
            <p:nvPr/>
          </p:nvSpPr>
          <p:spPr bwMode="auto">
            <a:xfrm>
              <a:off x="7536160" y="4077072"/>
              <a:ext cx="388688" cy="399458"/>
            </a:xfrm>
            <a:custGeom>
              <a:avLst/>
              <a:gdLst>
                <a:gd name="T0" fmla="*/ 256 w 512"/>
                <a:gd name="T1" fmla="*/ 512 h 512"/>
                <a:gd name="T2" fmla="*/ 512 w 512"/>
                <a:gd name="T3" fmla="*/ 256 h 512"/>
                <a:gd name="T4" fmla="*/ 256 w 512"/>
                <a:gd name="T5" fmla="*/ 0 h 512"/>
                <a:gd name="T6" fmla="*/ 0 w 512"/>
                <a:gd name="T7" fmla="*/ 256 h 512"/>
                <a:gd name="T8" fmla="*/ 256 w 512"/>
                <a:gd name="T9" fmla="*/ 512 h 512"/>
                <a:gd name="T10" fmla="*/ 256 w 512"/>
                <a:gd name="T11" fmla="*/ 48 h 512"/>
                <a:gd name="T12" fmla="*/ 464 w 512"/>
                <a:gd name="T13" fmla="*/ 256 h 512"/>
                <a:gd name="T14" fmla="*/ 256 w 512"/>
                <a:gd name="T15" fmla="*/ 464 h 512"/>
                <a:gd name="T16" fmla="*/ 48 w 512"/>
                <a:gd name="T17" fmla="*/ 256 h 512"/>
                <a:gd name="T18" fmla="*/ 256 w 512"/>
                <a:gd name="T19" fmla="*/ 48 h 512"/>
                <a:gd name="T20" fmla="*/ 373 w 512"/>
                <a:gd name="T21" fmla="*/ 301 h 512"/>
                <a:gd name="T22" fmla="*/ 384 w 512"/>
                <a:gd name="T23" fmla="*/ 339 h 512"/>
                <a:gd name="T24" fmla="*/ 166 w 512"/>
                <a:gd name="T25" fmla="*/ 403 h 512"/>
                <a:gd name="T26" fmla="*/ 154 w 512"/>
                <a:gd name="T27" fmla="*/ 365 h 512"/>
                <a:gd name="T28" fmla="*/ 373 w 512"/>
                <a:gd name="T29" fmla="*/ 301 h 512"/>
                <a:gd name="T30" fmla="*/ 128 w 512"/>
                <a:gd name="T31" fmla="*/ 160 h 512"/>
                <a:gd name="T32" fmla="*/ 160 w 512"/>
                <a:gd name="T33" fmla="*/ 128 h 512"/>
                <a:gd name="T34" fmla="*/ 192 w 512"/>
                <a:gd name="T35" fmla="*/ 160 h 512"/>
                <a:gd name="T36" fmla="*/ 160 w 512"/>
                <a:gd name="T37" fmla="*/ 192 h 512"/>
                <a:gd name="T38" fmla="*/ 128 w 512"/>
                <a:gd name="T39" fmla="*/ 160 h 512"/>
                <a:gd name="T40" fmla="*/ 320 w 512"/>
                <a:gd name="T41" fmla="*/ 160 h 512"/>
                <a:gd name="T42" fmla="*/ 352 w 512"/>
                <a:gd name="T43" fmla="*/ 128 h 512"/>
                <a:gd name="T44" fmla="*/ 384 w 512"/>
                <a:gd name="T45" fmla="*/ 160 h 512"/>
                <a:gd name="T46" fmla="*/ 352 w 512"/>
                <a:gd name="T47" fmla="*/ 192 h 512"/>
                <a:gd name="T48" fmla="*/ 320 w 512"/>
                <a:gd name="T49" fmla="*/ 16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12" h="512">
                  <a:moveTo>
                    <a:pt x="256" y="512"/>
                  </a:moveTo>
                  <a:cubicBezTo>
                    <a:pt x="397" y="512"/>
                    <a:pt x="512" y="397"/>
                    <a:pt x="512" y="256"/>
                  </a:cubicBezTo>
                  <a:cubicBezTo>
                    <a:pt x="512" y="115"/>
                    <a:pt x="397" y="0"/>
                    <a:pt x="256" y="0"/>
                  </a:cubicBezTo>
                  <a:cubicBezTo>
                    <a:pt x="115" y="0"/>
                    <a:pt x="0" y="115"/>
                    <a:pt x="0" y="256"/>
                  </a:cubicBezTo>
                  <a:cubicBezTo>
                    <a:pt x="0" y="397"/>
                    <a:pt x="115" y="512"/>
                    <a:pt x="256" y="512"/>
                  </a:cubicBezTo>
                  <a:close/>
                  <a:moveTo>
                    <a:pt x="256" y="48"/>
                  </a:moveTo>
                  <a:cubicBezTo>
                    <a:pt x="371" y="48"/>
                    <a:pt x="464" y="141"/>
                    <a:pt x="464" y="256"/>
                  </a:cubicBezTo>
                  <a:cubicBezTo>
                    <a:pt x="464" y="371"/>
                    <a:pt x="371" y="464"/>
                    <a:pt x="256" y="464"/>
                  </a:cubicBezTo>
                  <a:cubicBezTo>
                    <a:pt x="141" y="464"/>
                    <a:pt x="48" y="371"/>
                    <a:pt x="48" y="256"/>
                  </a:cubicBezTo>
                  <a:cubicBezTo>
                    <a:pt x="48" y="141"/>
                    <a:pt x="141" y="48"/>
                    <a:pt x="256" y="48"/>
                  </a:cubicBezTo>
                  <a:close/>
                  <a:moveTo>
                    <a:pt x="373" y="301"/>
                  </a:moveTo>
                  <a:cubicBezTo>
                    <a:pt x="384" y="339"/>
                    <a:pt x="384" y="339"/>
                    <a:pt x="384" y="339"/>
                  </a:cubicBezTo>
                  <a:cubicBezTo>
                    <a:pt x="166" y="403"/>
                    <a:pt x="166" y="403"/>
                    <a:pt x="166" y="403"/>
                  </a:cubicBezTo>
                  <a:cubicBezTo>
                    <a:pt x="154" y="365"/>
                    <a:pt x="154" y="365"/>
                    <a:pt x="154" y="365"/>
                  </a:cubicBezTo>
                  <a:lnTo>
                    <a:pt x="373" y="301"/>
                  </a:lnTo>
                  <a:close/>
                  <a:moveTo>
                    <a:pt x="128" y="160"/>
                  </a:moveTo>
                  <a:cubicBezTo>
                    <a:pt x="128" y="142"/>
                    <a:pt x="142" y="128"/>
                    <a:pt x="160" y="128"/>
                  </a:cubicBezTo>
                  <a:cubicBezTo>
                    <a:pt x="178" y="128"/>
                    <a:pt x="192" y="142"/>
                    <a:pt x="192" y="160"/>
                  </a:cubicBezTo>
                  <a:cubicBezTo>
                    <a:pt x="192" y="178"/>
                    <a:pt x="178" y="192"/>
                    <a:pt x="160" y="192"/>
                  </a:cubicBezTo>
                  <a:cubicBezTo>
                    <a:pt x="142" y="192"/>
                    <a:pt x="128" y="178"/>
                    <a:pt x="128" y="160"/>
                  </a:cubicBezTo>
                  <a:close/>
                  <a:moveTo>
                    <a:pt x="320" y="160"/>
                  </a:moveTo>
                  <a:cubicBezTo>
                    <a:pt x="320" y="142"/>
                    <a:pt x="334" y="128"/>
                    <a:pt x="352" y="128"/>
                  </a:cubicBezTo>
                  <a:cubicBezTo>
                    <a:pt x="370" y="128"/>
                    <a:pt x="384" y="142"/>
                    <a:pt x="384" y="160"/>
                  </a:cubicBezTo>
                  <a:cubicBezTo>
                    <a:pt x="384" y="178"/>
                    <a:pt x="370" y="192"/>
                    <a:pt x="352" y="192"/>
                  </a:cubicBezTo>
                  <a:cubicBezTo>
                    <a:pt x="334" y="192"/>
                    <a:pt x="320" y="178"/>
                    <a:pt x="320" y="160"/>
                  </a:cubicBezTo>
                  <a:close/>
                </a:path>
              </a:pathLst>
            </a:custGeom>
            <a:solidFill>
              <a:srgbClr val="EA4A54"/>
            </a:solidFill>
            <a:ln>
              <a:noFill/>
            </a:ln>
          </p:spPr>
          <p:txBody>
            <a:bodyPr vert="horz" wrap="square" lIns="68580" tIns="34290" rIns="68580" bIns="34290" numCol="1" anchor="t" anchorCtr="0" compatLnSpc="1">
              <a:prstTxWarp prst="textNoShape">
                <a:avLst/>
              </a:prstTxWarp>
            </a:bodyPr>
            <a:lstStyle/>
            <a:p>
              <a:endParaRPr lang="zh-CN" altLang="en-US" sz="1350">
                <a:solidFill>
                  <a:srgbClr val="2E2E2E"/>
                </a:solidFill>
              </a:endParaRPr>
            </a:p>
          </p:txBody>
        </p:sp>
      </p:grpSp>
    </p:spTree>
    <p:custDataLst>
      <p:tags r:id="rId1"/>
    </p:custDataLst>
    <p:extLst>
      <p:ext uri="{BB962C8B-B14F-4D97-AF65-F5344CB8AC3E}">
        <p14:creationId xmlns:p14="http://schemas.microsoft.com/office/powerpoint/2010/main" val="2480072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608747" y="1277059"/>
            <a:ext cx="10849205" cy="5202768"/>
          </a:xfrm>
        </p:spPr>
        <p:txBody>
          <a:bodyPr/>
          <a:lstStyle/>
          <a:p>
            <a:r>
              <a:rPr lang="en-US" altLang="zh-CN" dirty="0" err="1">
                <a:latin typeface="Comic Sans MS" panose="030F0702030302020204" pitchFamily="66" charset="0"/>
              </a:rPr>
              <a:t>mmWave</a:t>
            </a:r>
            <a:r>
              <a:rPr lang="en-US" altLang="zh-CN" dirty="0">
                <a:latin typeface="Comic Sans MS" panose="030F0702030302020204" pitchFamily="66" charset="0"/>
              </a:rPr>
              <a:t>-radar-based </a:t>
            </a:r>
            <a:r>
              <a:rPr lang="en-US" altLang="zh-CN" b="1" dirty="0">
                <a:solidFill>
                  <a:srgbClr val="0CA1C9"/>
                </a:solidFill>
                <a:latin typeface="Comic Sans MS" panose="030F0702030302020204" pitchFamily="66" charset="0"/>
              </a:rPr>
              <a:t>object motion tracking</a:t>
            </a:r>
            <a:endParaRPr lang="en-US" altLang="zh-CN" dirty="0">
              <a:solidFill>
                <a:srgbClr val="0CA1C9"/>
              </a:solidFill>
              <a:latin typeface="Comic Sans MS" panose="030F0702030302020204" pitchFamily="66" charset="0"/>
            </a:endParaRPr>
          </a:p>
          <a:p>
            <a:endParaRPr lang="en-US" altLang="zh-CN" dirty="0">
              <a:latin typeface="Comic Sans MS" panose="030F0702030302020204" pitchFamily="66" charset="0"/>
            </a:endParaRPr>
          </a:p>
          <a:p>
            <a:endParaRPr lang="en-US" altLang="zh-CN" dirty="0">
              <a:latin typeface="Comic Sans MS" panose="030F0702030302020204" pitchFamily="66" charset="0"/>
            </a:endParaRPr>
          </a:p>
          <a:p>
            <a:endParaRPr lang="en-US" altLang="zh-CN" dirty="0">
              <a:latin typeface="Comic Sans MS" panose="030F0702030302020204" pitchFamily="66" charset="0"/>
            </a:endParaRPr>
          </a:p>
          <a:p>
            <a:pPr marL="0" indent="0">
              <a:buNone/>
            </a:pPr>
            <a:endParaRPr lang="en-US" altLang="zh-CN" dirty="0">
              <a:latin typeface="Comic Sans MS" panose="030F0702030302020204" pitchFamily="66" charset="0"/>
            </a:endParaRPr>
          </a:p>
        </p:txBody>
      </p:sp>
      <p:sp>
        <p:nvSpPr>
          <p:cNvPr id="2" name="标题 1"/>
          <p:cNvSpPr>
            <a:spLocks noGrp="1"/>
          </p:cNvSpPr>
          <p:nvPr>
            <p:ph type="title"/>
          </p:nvPr>
        </p:nvSpPr>
        <p:spPr/>
        <p:txBody>
          <a:bodyPr/>
          <a:lstStyle/>
          <a:p>
            <a:r>
              <a:rPr lang="en-US" altLang="zh-CN" dirty="0">
                <a:latin typeface="Comic Sans MS" panose="030F0702030302020204" pitchFamily="66" charset="0"/>
              </a:rPr>
              <a:t>Our Design: Radar Tracking Model</a:t>
            </a:r>
            <a:endParaRPr lang="zh-CN" altLang="en-US" dirty="0">
              <a:latin typeface="Comic Sans MS" panose="030F0702030302020204" pitchFamily="66" charset="0"/>
            </a:endParaRPr>
          </a:p>
        </p:txBody>
      </p:sp>
      <p:sp>
        <p:nvSpPr>
          <p:cNvPr id="4" name="灯片编号占位符 3"/>
          <p:cNvSpPr>
            <a:spLocks noGrp="1"/>
          </p:cNvSpPr>
          <p:nvPr>
            <p:ph type="sldNum" sz="quarter" idx="12"/>
          </p:nvPr>
        </p:nvSpPr>
        <p:spPr/>
        <p:txBody>
          <a:bodyPr/>
          <a:lstStyle/>
          <a:p>
            <a:fld id="{87AB51E9-348C-4DC8-84CE-839F8B9DCC07}" type="slidenum">
              <a:rPr lang="en-US" altLang="zh-CN" smtClean="0">
                <a:latin typeface="Comic Sans MS" panose="030F0702030302020204" pitchFamily="66" charset="0"/>
              </a:rPr>
              <a:pPr/>
              <a:t>14</a:t>
            </a:fld>
            <a:endParaRPr lang="en-US" altLang="zh-CN" dirty="0">
              <a:latin typeface="Comic Sans MS" panose="030F0702030302020204" pitchFamily="66" charset="0"/>
            </a:endParaRPr>
          </a:p>
        </p:txBody>
      </p:sp>
      <p:cxnSp>
        <p:nvCxnSpPr>
          <p:cNvPr id="36" name="直接箭头连接符 35">
            <a:extLst>
              <a:ext uri="{FF2B5EF4-FFF2-40B4-BE49-F238E27FC236}">
                <a16:creationId xmlns:a16="http://schemas.microsoft.com/office/drawing/2014/main" id="{46682959-47BA-4375-85E5-CE72D118CA4E}"/>
              </a:ext>
            </a:extLst>
          </p:cNvPr>
          <p:cNvCxnSpPr>
            <a:cxnSpLocks/>
          </p:cNvCxnSpPr>
          <p:nvPr/>
        </p:nvCxnSpPr>
        <p:spPr>
          <a:xfrm flipH="1" flipV="1">
            <a:off x="1668237" y="2705071"/>
            <a:ext cx="2850147" cy="1660691"/>
          </a:xfrm>
          <a:prstGeom prst="straightConnector1">
            <a:avLst/>
          </a:prstGeom>
          <a:ln w="38100">
            <a:solidFill>
              <a:schemeClr val="bg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38" name="图片 37">
            <a:extLst>
              <a:ext uri="{FF2B5EF4-FFF2-40B4-BE49-F238E27FC236}">
                <a16:creationId xmlns:a16="http://schemas.microsoft.com/office/drawing/2014/main" id="{D07BA8EE-E35F-4D1C-BA74-C63F409E663B}"/>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9976" b="89984" l="1666" r="89976">
                        <a14:foregroundMark x1="9116" y1="24192" x2="8389" y2="24192"/>
                        <a14:foregroundMark x1="4353" y1="23748" x2="3476" y2="23300"/>
                        <a14:foregroundMark x1="10600" y1="26939" x2="4640" y2="23894"/>
                        <a14:foregroundMark x1="7268" y1="23142" x2="6541" y2="22779"/>
                        <a14:foregroundMark x1="7965" y1="22859" x2="6965" y2="22577"/>
                        <a14:foregroundMark x1="72078" y1="32027" x2="73652" y2="31543"/>
                        <a14:foregroundMark x1="73137" y1="31381" x2="73985" y2="31179"/>
                        <a14:foregroundMark x1="73925" y1="31462" x2="74712" y2="31462"/>
                        <a14:foregroundMark x1="70594" y1="33522" x2="71018" y2="34410"/>
                        <a14:foregroundMark x1="2423" y1="21446" x2="2090" y2="21446"/>
                        <a14:foregroundMark x1="44791" y1="28635" x2="42217" y2="24354"/>
                        <a14:foregroundMark x1="44912" y1="27221" x2="45427" y2="27868"/>
                        <a14:foregroundMark x1="43580" y1="25969" x2="41732" y2="22940"/>
                        <a14:backgroundMark x1="52665" y1="16882" x2="53574" y2="35420"/>
                        <a14:backgroundMark x1="9812" y1="14742" x2="13083" y2="20759"/>
                        <a14:backgroundMark x1="13083" y1="20759" x2="13083" y2="20679"/>
                        <a14:backgroundMark x1="45003" y1="14620" x2="33222" y2="23223"/>
                        <a14:backgroundMark x1="53089" y1="20194" x2="75045" y2="21405"/>
                        <a14:backgroundMark x1="75045" y1="21405" x2="98455" y2="21042"/>
                        <a14:backgroundMark x1="81587" y1="29685" x2="78225" y2="36712"/>
                        <a14:backgroundMark x1="78225" y1="36712" x2="77075" y2="47254"/>
                        <a14:backgroundMark x1="77075" y1="47254" x2="77408" y2="49031"/>
                        <a14:backgroundMark x1="75409" y1="32593" x2="75560" y2="46971"/>
                        <a14:backgroundMark x1="40733" y1="65428" x2="40733" y2="65428"/>
                        <a14:backgroundMark x1="1726" y1="23627" x2="2483" y2="31462"/>
                        <a14:backgroundMark x1="2483" y1="31462" x2="3210" y2="32795"/>
                        <a14:backgroundMark x1="33283" y1="27383" x2="38038" y2="37884"/>
                        <a14:backgroundMark x1="54846" y1="32108" x2="49394" y2="51696"/>
                        <a14:backgroundMark x1="3362" y1="24556" x2="4270" y2="24637"/>
                        <a14:backgroundMark x1="3725" y1="23910" x2="1787" y2="23223"/>
                        <a14:backgroundMark x1="4058" y1="24192" x2="4846" y2="25121"/>
                        <a14:backgroundMark x1="77256" y1="37036" x2="73440" y2="36551"/>
                        <a14:backgroundMark x1="73077" y1="34410" x2="71714" y2="37803"/>
                        <a14:backgroundMark x1="73955" y1="32916" x2="78831" y2="35541"/>
                        <a14:backgroundMark x1="78831" y1="35541" x2="78831" y2="35541"/>
                        <a14:backgroundMark x1="73107" y1="33320" x2="72623" y2="33885"/>
                      </a14:backgroundRemoval>
                    </a14:imgEffect>
                  </a14:imgLayer>
                </a14:imgProps>
              </a:ext>
              <a:ext uri="{28A0092B-C50C-407E-A947-70E740481C1C}">
                <a14:useLocalDpi xmlns:a14="http://schemas.microsoft.com/office/drawing/2010/main" val="0"/>
              </a:ext>
            </a:extLst>
          </a:blip>
          <a:srcRect t="19464" r="24103" b="13749"/>
          <a:stretch/>
        </p:blipFill>
        <p:spPr>
          <a:xfrm rot="20262342">
            <a:off x="180077" y="2522841"/>
            <a:ext cx="2159083" cy="1424956"/>
          </a:xfrm>
          <a:prstGeom prst="rect">
            <a:avLst/>
          </a:prstGeom>
        </p:spPr>
      </p:pic>
      <p:cxnSp>
        <p:nvCxnSpPr>
          <p:cNvPr id="40" name="直接箭头连接符 39">
            <a:extLst>
              <a:ext uri="{FF2B5EF4-FFF2-40B4-BE49-F238E27FC236}">
                <a16:creationId xmlns:a16="http://schemas.microsoft.com/office/drawing/2014/main" id="{A5E70DDC-784E-4427-9662-E1537808C57B}"/>
              </a:ext>
            </a:extLst>
          </p:cNvPr>
          <p:cNvCxnSpPr/>
          <p:nvPr/>
        </p:nvCxnSpPr>
        <p:spPr>
          <a:xfrm flipH="1">
            <a:off x="1746801" y="4365762"/>
            <a:ext cx="2736304" cy="504056"/>
          </a:xfrm>
          <a:prstGeom prst="straightConnector1">
            <a:avLst/>
          </a:prstGeom>
          <a:ln w="38100">
            <a:solidFill>
              <a:schemeClr val="bg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1" name="直接箭头连接符 40">
            <a:extLst>
              <a:ext uri="{FF2B5EF4-FFF2-40B4-BE49-F238E27FC236}">
                <a16:creationId xmlns:a16="http://schemas.microsoft.com/office/drawing/2014/main" id="{0A01D50A-FFE1-4BF4-89F6-C607EC1435F9}"/>
              </a:ext>
            </a:extLst>
          </p:cNvPr>
          <p:cNvCxnSpPr>
            <a:cxnSpLocks/>
          </p:cNvCxnSpPr>
          <p:nvPr/>
        </p:nvCxnSpPr>
        <p:spPr>
          <a:xfrm flipH="1" flipV="1">
            <a:off x="4131541" y="2089475"/>
            <a:ext cx="374999" cy="2291691"/>
          </a:xfrm>
          <a:prstGeom prst="straightConnector1">
            <a:avLst/>
          </a:prstGeom>
          <a:ln w="38100">
            <a:solidFill>
              <a:schemeClr val="bg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42" name="Picture 2" descr="Sketch Mobile Phone Human Hand ⬇ Vector Image by © alekseimakarov | Vector  Stock 247348598">
            <a:extLst>
              <a:ext uri="{FF2B5EF4-FFF2-40B4-BE49-F238E27FC236}">
                <a16:creationId xmlns:a16="http://schemas.microsoft.com/office/drawing/2014/main" id="{00E85FB7-0DE1-4C66-8849-CD646C0CA701}"/>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b="6951"/>
          <a:stretch/>
        </p:blipFill>
        <p:spPr bwMode="auto">
          <a:xfrm>
            <a:off x="3763025" y="3462311"/>
            <a:ext cx="2260967" cy="3135041"/>
          </a:xfrm>
          <a:prstGeom prst="rect">
            <a:avLst/>
          </a:prstGeom>
          <a:noFill/>
          <a:extLst>
            <a:ext uri="{909E8E84-426E-40DD-AFC4-6F175D3DCCD1}">
              <a14:hiddenFill xmlns:a14="http://schemas.microsoft.com/office/drawing/2010/main">
                <a:solidFill>
                  <a:srgbClr val="FFFFFF"/>
                </a:solidFill>
              </a14:hiddenFill>
            </a:ext>
          </a:extLst>
        </p:spPr>
      </p:pic>
      <p:sp>
        <p:nvSpPr>
          <p:cNvPr id="45" name="文本框 44">
            <a:extLst>
              <a:ext uri="{FF2B5EF4-FFF2-40B4-BE49-F238E27FC236}">
                <a16:creationId xmlns:a16="http://schemas.microsoft.com/office/drawing/2014/main" id="{5F3CC07E-3346-428E-A21C-564CB7C735DF}"/>
              </a:ext>
            </a:extLst>
          </p:cNvPr>
          <p:cNvSpPr txBox="1"/>
          <p:nvPr/>
        </p:nvSpPr>
        <p:spPr>
          <a:xfrm>
            <a:off x="4332592" y="4336779"/>
            <a:ext cx="488208" cy="400110"/>
          </a:xfrm>
          <a:prstGeom prst="rect">
            <a:avLst/>
          </a:prstGeom>
          <a:noFill/>
        </p:spPr>
        <p:txBody>
          <a:bodyPr wrap="square" rtlCol="0">
            <a:spAutoFit/>
          </a:bodyPr>
          <a:lstStyle/>
          <a:p>
            <a:pPr algn="ctr"/>
            <a:r>
              <a:rPr lang="en-US" altLang="zh-CN" sz="2000" dirty="0">
                <a:latin typeface="Comic Sans MS" panose="030F0702030302020204" pitchFamily="66" charset="0"/>
                <a:ea typeface="+mj-ea"/>
              </a:rPr>
              <a:t>O</a:t>
            </a:r>
            <a:endParaRPr lang="zh-CN" altLang="en-US" sz="2000" dirty="0">
              <a:latin typeface="Comic Sans MS" panose="030F0702030302020204" pitchFamily="66" charset="0"/>
              <a:ea typeface="+mj-ea"/>
            </a:endParaRPr>
          </a:p>
        </p:txBody>
      </p:sp>
      <p:sp>
        <p:nvSpPr>
          <p:cNvPr id="46" name="文本框 45">
            <a:extLst>
              <a:ext uri="{FF2B5EF4-FFF2-40B4-BE49-F238E27FC236}">
                <a16:creationId xmlns:a16="http://schemas.microsoft.com/office/drawing/2014/main" id="{CDA7CB4E-32F1-47A7-B9A2-288A74EF71B3}"/>
              </a:ext>
            </a:extLst>
          </p:cNvPr>
          <p:cNvSpPr txBox="1"/>
          <p:nvPr/>
        </p:nvSpPr>
        <p:spPr>
          <a:xfrm>
            <a:off x="1562304" y="4858639"/>
            <a:ext cx="488208" cy="400110"/>
          </a:xfrm>
          <a:prstGeom prst="rect">
            <a:avLst/>
          </a:prstGeom>
          <a:noFill/>
        </p:spPr>
        <p:txBody>
          <a:bodyPr wrap="square" rtlCol="0">
            <a:spAutoFit/>
          </a:bodyPr>
          <a:lstStyle/>
          <a:p>
            <a:pPr algn="ctr"/>
            <a:r>
              <a:rPr lang="en-US" altLang="zh-CN" sz="2000" dirty="0">
                <a:latin typeface="Comic Sans MS" panose="030F0702030302020204" pitchFamily="66" charset="0"/>
                <a:ea typeface="+mj-ea"/>
              </a:rPr>
              <a:t>X</a:t>
            </a:r>
            <a:endParaRPr lang="zh-CN" altLang="en-US" sz="2000" dirty="0">
              <a:latin typeface="Comic Sans MS" panose="030F0702030302020204" pitchFamily="66" charset="0"/>
              <a:ea typeface="+mj-ea"/>
            </a:endParaRPr>
          </a:p>
        </p:txBody>
      </p:sp>
      <p:sp>
        <p:nvSpPr>
          <p:cNvPr id="48" name="文本框 47">
            <a:extLst>
              <a:ext uri="{FF2B5EF4-FFF2-40B4-BE49-F238E27FC236}">
                <a16:creationId xmlns:a16="http://schemas.microsoft.com/office/drawing/2014/main" id="{55CC4B57-AED4-4EDA-855E-5CAE8B2AAA3B}"/>
              </a:ext>
            </a:extLst>
          </p:cNvPr>
          <p:cNvSpPr txBox="1"/>
          <p:nvPr/>
        </p:nvSpPr>
        <p:spPr>
          <a:xfrm>
            <a:off x="4128071" y="1867727"/>
            <a:ext cx="488208" cy="400110"/>
          </a:xfrm>
          <a:prstGeom prst="rect">
            <a:avLst/>
          </a:prstGeom>
          <a:noFill/>
        </p:spPr>
        <p:txBody>
          <a:bodyPr wrap="square" rtlCol="0">
            <a:spAutoFit/>
          </a:bodyPr>
          <a:lstStyle/>
          <a:p>
            <a:pPr algn="ctr"/>
            <a:r>
              <a:rPr lang="en-US" altLang="zh-CN" sz="2000" dirty="0">
                <a:latin typeface="Comic Sans MS" panose="030F0702030302020204" pitchFamily="66" charset="0"/>
                <a:ea typeface="+mj-ea"/>
              </a:rPr>
              <a:t>Y</a:t>
            </a:r>
            <a:endParaRPr lang="zh-CN" altLang="en-US" sz="2000" dirty="0">
              <a:latin typeface="Comic Sans MS" panose="030F0702030302020204" pitchFamily="66" charset="0"/>
              <a:ea typeface="+mj-ea"/>
            </a:endParaRPr>
          </a:p>
        </p:txBody>
      </p:sp>
      <p:sp>
        <p:nvSpPr>
          <p:cNvPr id="49" name="文本框 48">
            <a:extLst>
              <a:ext uri="{FF2B5EF4-FFF2-40B4-BE49-F238E27FC236}">
                <a16:creationId xmlns:a16="http://schemas.microsoft.com/office/drawing/2014/main" id="{814E3502-4FDE-448A-BCF1-551284555D76}"/>
              </a:ext>
            </a:extLst>
          </p:cNvPr>
          <p:cNvSpPr txBox="1"/>
          <p:nvPr/>
        </p:nvSpPr>
        <p:spPr>
          <a:xfrm>
            <a:off x="1543789" y="2356069"/>
            <a:ext cx="488208" cy="400110"/>
          </a:xfrm>
          <a:prstGeom prst="rect">
            <a:avLst/>
          </a:prstGeom>
          <a:noFill/>
        </p:spPr>
        <p:txBody>
          <a:bodyPr wrap="square" rtlCol="0">
            <a:spAutoFit/>
          </a:bodyPr>
          <a:lstStyle/>
          <a:p>
            <a:pPr algn="ctr"/>
            <a:r>
              <a:rPr lang="en-US" altLang="zh-CN" sz="2000" dirty="0">
                <a:latin typeface="Comic Sans MS" panose="030F0702030302020204" pitchFamily="66" charset="0"/>
                <a:ea typeface="+mj-ea"/>
              </a:rPr>
              <a:t>Z</a:t>
            </a:r>
            <a:endParaRPr lang="zh-CN" altLang="en-US" sz="2000" dirty="0">
              <a:latin typeface="Comic Sans MS" panose="030F0702030302020204" pitchFamily="66" charset="0"/>
              <a:ea typeface="+mj-ea"/>
            </a:endParaRPr>
          </a:p>
        </p:txBody>
      </p:sp>
      <p:cxnSp>
        <p:nvCxnSpPr>
          <p:cNvPr id="50" name="直接箭头连接符 49">
            <a:extLst>
              <a:ext uri="{FF2B5EF4-FFF2-40B4-BE49-F238E27FC236}">
                <a16:creationId xmlns:a16="http://schemas.microsoft.com/office/drawing/2014/main" id="{EB02A016-0CCD-449B-BC3D-4A853B471724}"/>
              </a:ext>
            </a:extLst>
          </p:cNvPr>
          <p:cNvCxnSpPr>
            <a:cxnSpLocks/>
          </p:cNvCxnSpPr>
          <p:nvPr/>
        </p:nvCxnSpPr>
        <p:spPr>
          <a:xfrm flipH="1" flipV="1">
            <a:off x="1814952" y="3390659"/>
            <a:ext cx="2655301" cy="990507"/>
          </a:xfrm>
          <a:prstGeom prst="straightConnector1">
            <a:avLst/>
          </a:prstGeom>
          <a:ln w="38100">
            <a:solidFill>
              <a:srgbClr val="EA4A54"/>
            </a:solidFill>
            <a:tailEnd type="triangle" w="lg" len="lg"/>
          </a:ln>
        </p:spPr>
        <p:style>
          <a:lnRef idx="1">
            <a:schemeClr val="accent1"/>
          </a:lnRef>
          <a:fillRef idx="0">
            <a:schemeClr val="accent1"/>
          </a:fillRef>
          <a:effectRef idx="0">
            <a:schemeClr val="accent1"/>
          </a:effectRef>
          <a:fontRef idx="minor">
            <a:schemeClr val="tx1"/>
          </a:fontRef>
        </p:style>
      </p:cxnSp>
      <p:sp>
        <p:nvSpPr>
          <p:cNvPr id="51" name="Freeform 243">
            <a:extLst>
              <a:ext uri="{FF2B5EF4-FFF2-40B4-BE49-F238E27FC236}">
                <a16:creationId xmlns:a16="http://schemas.microsoft.com/office/drawing/2014/main" id="{E9A31612-A5A8-4FFF-8398-1CB6E11E643D}"/>
              </a:ext>
            </a:extLst>
          </p:cNvPr>
          <p:cNvSpPr>
            <a:spLocks noEditPoints="1"/>
          </p:cNvSpPr>
          <p:nvPr/>
        </p:nvSpPr>
        <p:spPr bwMode="auto">
          <a:xfrm rot="14838504">
            <a:off x="3419860" y="3219644"/>
            <a:ext cx="456967" cy="456968"/>
          </a:xfrm>
          <a:custGeom>
            <a:avLst/>
            <a:gdLst>
              <a:gd name="T0" fmla="*/ 0 w 512"/>
              <a:gd name="T1" fmla="*/ 448 h 512"/>
              <a:gd name="T2" fmla="*/ 64 w 512"/>
              <a:gd name="T3" fmla="*/ 384 h 512"/>
              <a:gd name="T4" fmla="*/ 128 w 512"/>
              <a:gd name="T5" fmla="*/ 448 h 512"/>
              <a:gd name="T6" fmla="*/ 64 w 512"/>
              <a:gd name="T7" fmla="*/ 512 h 512"/>
              <a:gd name="T8" fmla="*/ 0 w 512"/>
              <a:gd name="T9" fmla="*/ 448 h 512"/>
              <a:gd name="T10" fmla="*/ 96 w 512"/>
              <a:gd name="T11" fmla="*/ 0 h 512"/>
              <a:gd name="T12" fmla="*/ 96 w 512"/>
              <a:gd name="T13" fmla="*/ 64 h 512"/>
              <a:gd name="T14" fmla="*/ 448 w 512"/>
              <a:gd name="T15" fmla="*/ 416 h 512"/>
              <a:gd name="T16" fmla="*/ 512 w 512"/>
              <a:gd name="T17" fmla="*/ 416 h 512"/>
              <a:gd name="T18" fmla="*/ 96 w 512"/>
              <a:gd name="T19" fmla="*/ 0 h 512"/>
              <a:gd name="T20" fmla="*/ 96 w 512"/>
              <a:gd name="T21" fmla="*/ 128 h 512"/>
              <a:gd name="T22" fmla="*/ 96 w 512"/>
              <a:gd name="T23" fmla="*/ 128 h 512"/>
              <a:gd name="T24" fmla="*/ 96 w 512"/>
              <a:gd name="T25" fmla="*/ 192 h 512"/>
              <a:gd name="T26" fmla="*/ 96 w 512"/>
              <a:gd name="T27" fmla="*/ 192 h 512"/>
              <a:gd name="T28" fmla="*/ 320 w 512"/>
              <a:gd name="T29" fmla="*/ 416 h 512"/>
              <a:gd name="T30" fmla="*/ 384 w 512"/>
              <a:gd name="T31" fmla="*/ 416 h 512"/>
              <a:gd name="T32" fmla="*/ 96 w 512"/>
              <a:gd name="T33" fmla="*/ 128 h 512"/>
              <a:gd name="T34" fmla="*/ 96 w 512"/>
              <a:gd name="T35" fmla="*/ 256 h 512"/>
              <a:gd name="T36" fmla="*/ 96 w 512"/>
              <a:gd name="T37" fmla="*/ 256 h 512"/>
              <a:gd name="T38" fmla="*/ 96 w 512"/>
              <a:gd name="T39" fmla="*/ 320 h 512"/>
              <a:gd name="T40" fmla="*/ 96 w 512"/>
              <a:gd name="T41" fmla="*/ 320 h 512"/>
              <a:gd name="T42" fmla="*/ 192 w 512"/>
              <a:gd name="T43" fmla="*/ 416 h 512"/>
              <a:gd name="T44" fmla="*/ 256 w 512"/>
              <a:gd name="T45" fmla="*/ 416 h 512"/>
              <a:gd name="T46" fmla="*/ 96 w 512"/>
              <a:gd name="T47" fmla="*/ 256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12" h="512">
                <a:moveTo>
                  <a:pt x="0" y="448"/>
                </a:moveTo>
                <a:cubicBezTo>
                  <a:pt x="0" y="413"/>
                  <a:pt x="29" y="384"/>
                  <a:pt x="64" y="384"/>
                </a:cubicBezTo>
                <a:cubicBezTo>
                  <a:pt x="99" y="384"/>
                  <a:pt x="128" y="413"/>
                  <a:pt x="128" y="448"/>
                </a:cubicBezTo>
                <a:cubicBezTo>
                  <a:pt x="128" y="483"/>
                  <a:pt x="99" y="512"/>
                  <a:pt x="64" y="512"/>
                </a:cubicBezTo>
                <a:cubicBezTo>
                  <a:pt x="29" y="512"/>
                  <a:pt x="0" y="483"/>
                  <a:pt x="0" y="448"/>
                </a:cubicBezTo>
                <a:close/>
                <a:moveTo>
                  <a:pt x="96" y="0"/>
                </a:moveTo>
                <a:cubicBezTo>
                  <a:pt x="96" y="64"/>
                  <a:pt x="96" y="64"/>
                  <a:pt x="96" y="64"/>
                </a:cubicBezTo>
                <a:cubicBezTo>
                  <a:pt x="290" y="64"/>
                  <a:pt x="448" y="222"/>
                  <a:pt x="448" y="416"/>
                </a:cubicBezTo>
                <a:cubicBezTo>
                  <a:pt x="512" y="416"/>
                  <a:pt x="512" y="416"/>
                  <a:pt x="512" y="416"/>
                </a:cubicBezTo>
                <a:cubicBezTo>
                  <a:pt x="512" y="186"/>
                  <a:pt x="326" y="0"/>
                  <a:pt x="96" y="0"/>
                </a:cubicBezTo>
                <a:close/>
                <a:moveTo>
                  <a:pt x="96" y="128"/>
                </a:moveTo>
                <a:cubicBezTo>
                  <a:pt x="96" y="128"/>
                  <a:pt x="96" y="128"/>
                  <a:pt x="96" y="128"/>
                </a:cubicBezTo>
                <a:cubicBezTo>
                  <a:pt x="96" y="192"/>
                  <a:pt x="96" y="192"/>
                  <a:pt x="96" y="192"/>
                </a:cubicBezTo>
                <a:cubicBezTo>
                  <a:pt x="96" y="192"/>
                  <a:pt x="96" y="192"/>
                  <a:pt x="96" y="192"/>
                </a:cubicBezTo>
                <a:cubicBezTo>
                  <a:pt x="220" y="192"/>
                  <a:pt x="320" y="292"/>
                  <a:pt x="320" y="416"/>
                </a:cubicBezTo>
                <a:cubicBezTo>
                  <a:pt x="384" y="416"/>
                  <a:pt x="384" y="416"/>
                  <a:pt x="384" y="416"/>
                </a:cubicBezTo>
                <a:cubicBezTo>
                  <a:pt x="384" y="257"/>
                  <a:pt x="255" y="128"/>
                  <a:pt x="96" y="128"/>
                </a:cubicBezTo>
                <a:close/>
                <a:moveTo>
                  <a:pt x="96" y="256"/>
                </a:moveTo>
                <a:cubicBezTo>
                  <a:pt x="96" y="256"/>
                  <a:pt x="96" y="256"/>
                  <a:pt x="96" y="256"/>
                </a:cubicBezTo>
                <a:cubicBezTo>
                  <a:pt x="96" y="320"/>
                  <a:pt x="96" y="320"/>
                  <a:pt x="96" y="320"/>
                </a:cubicBezTo>
                <a:cubicBezTo>
                  <a:pt x="96" y="320"/>
                  <a:pt x="96" y="320"/>
                  <a:pt x="96" y="320"/>
                </a:cubicBezTo>
                <a:cubicBezTo>
                  <a:pt x="149" y="320"/>
                  <a:pt x="192" y="363"/>
                  <a:pt x="192" y="416"/>
                </a:cubicBezTo>
                <a:cubicBezTo>
                  <a:pt x="256" y="416"/>
                  <a:pt x="256" y="416"/>
                  <a:pt x="256" y="416"/>
                </a:cubicBezTo>
                <a:cubicBezTo>
                  <a:pt x="256" y="328"/>
                  <a:pt x="185" y="256"/>
                  <a:pt x="96" y="256"/>
                </a:cubicBezTo>
                <a:close/>
              </a:path>
            </a:pathLst>
          </a:custGeom>
          <a:solidFill>
            <a:srgbClr val="EA4A54"/>
          </a:solidFill>
          <a:ln>
            <a:noFill/>
          </a:ln>
        </p:spPr>
        <p:txBody>
          <a:bodyPr vert="horz" wrap="square" lIns="68580" tIns="34290" rIns="68580" bIns="34290" numCol="1" anchor="t" anchorCtr="0" compatLnSpc="1">
            <a:prstTxWarp prst="textNoShape">
              <a:avLst/>
            </a:prstTxWarp>
          </a:bodyPr>
          <a:lstStyle/>
          <a:p>
            <a:endParaRPr lang="zh-CN" altLang="en-US" sz="1350">
              <a:solidFill>
                <a:srgbClr val="2E2E2E"/>
              </a:solidFill>
            </a:endParaRPr>
          </a:p>
        </p:txBody>
      </p:sp>
      <p:pic>
        <p:nvPicPr>
          <p:cNvPr id="16" name="图片 15">
            <a:extLst>
              <a:ext uri="{FF2B5EF4-FFF2-40B4-BE49-F238E27FC236}">
                <a16:creationId xmlns:a16="http://schemas.microsoft.com/office/drawing/2014/main" id="{B92823BE-2D24-47C3-85EE-1755B1B50257}"/>
              </a:ext>
            </a:extLst>
          </p:cNvPr>
          <p:cNvPicPr>
            <a:picLocks noChangeAspect="1"/>
          </p:cNvPicPr>
          <p:nvPr/>
        </p:nvPicPr>
        <p:blipFill>
          <a:blip r:embed="rId7"/>
          <a:stretch>
            <a:fillRect/>
          </a:stretch>
        </p:blipFill>
        <p:spPr>
          <a:xfrm>
            <a:off x="6118200" y="1961420"/>
            <a:ext cx="2654634" cy="2306734"/>
          </a:xfrm>
          <a:prstGeom prst="rect">
            <a:avLst/>
          </a:prstGeom>
        </p:spPr>
      </p:pic>
      <p:pic>
        <p:nvPicPr>
          <p:cNvPr id="19" name="图片 18">
            <a:extLst>
              <a:ext uri="{FF2B5EF4-FFF2-40B4-BE49-F238E27FC236}">
                <a16:creationId xmlns:a16="http://schemas.microsoft.com/office/drawing/2014/main" id="{0F33023E-EC8F-463F-A7CD-F60649715D72}"/>
              </a:ext>
            </a:extLst>
          </p:cNvPr>
          <p:cNvPicPr>
            <a:picLocks noChangeAspect="1"/>
          </p:cNvPicPr>
          <p:nvPr/>
        </p:nvPicPr>
        <p:blipFill>
          <a:blip r:embed="rId8"/>
          <a:stretch>
            <a:fillRect/>
          </a:stretch>
        </p:blipFill>
        <p:spPr>
          <a:xfrm>
            <a:off x="6200802" y="4430343"/>
            <a:ext cx="2547791" cy="2049484"/>
          </a:xfrm>
          <a:prstGeom prst="rect">
            <a:avLst/>
          </a:prstGeom>
        </p:spPr>
      </p:pic>
      <mc:AlternateContent xmlns:mc="http://schemas.openxmlformats.org/markup-compatibility/2006" xmlns:a14="http://schemas.microsoft.com/office/drawing/2010/main">
        <mc:Choice Requires="a14">
          <p:sp>
            <p:nvSpPr>
              <p:cNvPr id="55" name="文本框 54">
                <a:extLst>
                  <a:ext uri="{FF2B5EF4-FFF2-40B4-BE49-F238E27FC236}">
                    <a16:creationId xmlns:a16="http://schemas.microsoft.com/office/drawing/2014/main" id="{6829CF1C-56A1-4D4A-B3DA-1206D00782C7}"/>
                  </a:ext>
                </a:extLst>
              </p:cNvPr>
              <p:cNvSpPr txBox="1"/>
              <p:nvPr/>
            </p:nvSpPr>
            <p:spPr>
              <a:xfrm>
                <a:off x="8869547" y="2641355"/>
                <a:ext cx="2802693" cy="1015663"/>
              </a:xfrm>
              <a:prstGeom prst="rect">
                <a:avLst/>
              </a:prstGeom>
              <a:noFill/>
            </p:spPr>
            <p:txBody>
              <a:bodyPr wrap="square" rtlCol="0">
                <a:spAutoFit/>
              </a:bodyPr>
              <a:lstStyle/>
              <a:p>
                <a:pPr algn="ctr"/>
                <a:r>
                  <a:rPr lang="en-US" altLang="zh-CN" sz="2000" dirty="0">
                    <a:latin typeface="Comic Sans MS" panose="030F0702030302020204" pitchFamily="66" charset="0"/>
                    <a:ea typeface="+mj-ea"/>
                  </a:rPr>
                  <a:t>Calculate distance </a:t>
                </a:r>
                <a14:m>
                  <m:oMath xmlns:m="http://schemas.openxmlformats.org/officeDocument/2006/math">
                    <m:r>
                      <a:rPr lang="en-US" altLang="zh-CN" sz="2000" b="0" i="1" smtClean="0">
                        <a:solidFill>
                          <a:srgbClr val="EA4A54"/>
                        </a:solidFill>
                        <a:latin typeface="Cambria Math" panose="02040503050406030204" pitchFamily="18" charset="0"/>
                        <a:ea typeface="+mj-ea"/>
                      </a:rPr>
                      <m:t>𝐷</m:t>
                    </m:r>
                  </m:oMath>
                </a14:m>
                <a:r>
                  <a:rPr lang="en-US" altLang="zh-CN" sz="2000" b="0" dirty="0">
                    <a:solidFill>
                      <a:srgbClr val="EA4A54"/>
                    </a:solidFill>
                    <a:latin typeface="Comic Sans MS" panose="030F0702030302020204" pitchFamily="66" charset="0"/>
                    <a:ea typeface="+mj-ea"/>
                  </a:rPr>
                  <a:t> </a:t>
                </a:r>
                <a:r>
                  <a:rPr lang="en-US" altLang="zh-CN" sz="2000" b="0" dirty="0">
                    <a:latin typeface="Comic Sans MS" panose="030F0702030302020204" pitchFamily="66" charset="0"/>
                    <a:ea typeface="+mj-ea"/>
                  </a:rPr>
                  <a:t>by applying the </a:t>
                </a:r>
                <a:r>
                  <a:rPr lang="en-US" altLang="zh-CN" sz="2000" dirty="0">
                    <a:latin typeface="Comic Sans MS" panose="030F0702030302020204" pitchFamily="66" charset="0"/>
                    <a:ea typeface="+mj-ea"/>
                  </a:rPr>
                  <a:t>Range-FFT operation</a:t>
                </a:r>
                <a:endParaRPr lang="zh-CN" altLang="en-US" sz="2000" dirty="0">
                  <a:latin typeface="Comic Sans MS" panose="030F0702030302020204" pitchFamily="66" charset="0"/>
                  <a:ea typeface="+mj-ea"/>
                </a:endParaRPr>
              </a:p>
            </p:txBody>
          </p:sp>
        </mc:Choice>
        <mc:Fallback xmlns="">
          <p:sp>
            <p:nvSpPr>
              <p:cNvPr id="55" name="文本框 54">
                <a:extLst>
                  <a:ext uri="{FF2B5EF4-FFF2-40B4-BE49-F238E27FC236}">
                    <a16:creationId xmlns:a16="http://schemas.microsoft.com/office/drawing/2014/main" id="{6829CF1C-56A1-4D4A-B3DA-1206D00782C7}"/>
                  </a:ext>
                </a:extLst>
              </p:cNvPr>
              <p:cNvSpPr txBox="1">
                <a:spLocks noRot="1" noChangeAspect="1" noMove="1" noResize="1" noEditPoints="1" noAdjustHandles="1" noChangeArrowheads="1" noChangeShapeType="1" noTextEdit="1"/>
              </p:cNvSpPr>
              <p:nvPr/>
            </p:nvSpPr>
            <p:spPr>
              <a:xfrm>
                <a:off x="8869547" y="2641355"/>
                <a:ext cx="2802693" cy="1015663"/>
              </a:xfrm>
              <a:prstGeom prst="rect">
                <a:avLst/>
              </a:prstGeom>
              <a:blipFill>
                <a:blip r:embed="rId9"/>
                <a:stretch>
                  <a:fillRect t="-2994" b="-958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9" name="文本框 58">
                <a:extLst>
                  <a:ext uri="{FF2B5EF4-FFF2-40B4-BE49-F238E27FC236}">
                    <a16:creationId xmlns:a16="http://schemas.microsoft.com/office/drawing/2014/main" id="{C756BE0F-C61A-4195-B7FA-1608857A8BB7}"/>
                  </a:ext>
                </a:extLst>
              </p:cNvPr>
              <p:cNvSpPr txBox="1"/>
              <p:nvPr/>
            </p:nvSpPr>
            <p:spPr>
              <a:xfrm>
                <a:off x="1197136" y="3762675"/>
                <a:ext cx="2904601" cy="400110"/>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n-US" altLang="zh-CN" sz="2000" b="0" i="1" dirty="0" smtClean="0">
                          <a:solidFill>
                            <a:srgbClr val="EA4A54"/>
                          </a:solidFill>
                          <a:latin typeface="Cambria Math" panose="02040503050406030204" pitchFamily="18" charset="0"/>
                          <a:ea typeface="+mj-ea"/>
                        </a:rPr>
                        <m:t>𝐷</m:t>
                      </m:r>
                      <m:r>
                        <a:rPr lang="en-US" altLang="zh-CN" sz="2000" b="0" i="1" dirty="0" smtClean="0">
                          <a:solidFill>
                            <a:srgbClr val="EA4A54"/>
                          </a:solidFill>
                          <a:latin typeface="Cambria Math" panose="02040503050406030204" pitchFamily="18" charset="0"/>
                          <a:ea typeface="+mj-ea"/>
                        </a:rPr>
                        <m:t>⋅</m:t>
                      </m:r>
                      <m:acc>
                        <m:accPr>
                          <m:chr m:val="⃗"/>
                          <m:ctrlPr>
                            <a:rPr lang="en-US" altLang="zh-CN" sz="2000" b="1" i="1" dirty="0" smtClean="0">
                              <a:solidFill>
                                <a:srgbClr val="EA4A54"/>
                              </a:solidFill>
                              <a:latin typeface="Cambria Math" panose="02040503050406030204" pitchFamily="18" charset="0"/>
                              <a:ea typeface="+mj-ea"/>
                            </a:rPr>
                          </m:ctrlPr>
                        </m:accPr>
                        <m:e>
                          <m:r>
                            <a:rPr lang="en-US" altLang="zh-CN" sz="2000" b="1" i="1" dirty="0" smtClean="0">
                              <a:solidFill>
                                <a:srgbClr val="EA4A54"/>
                              </a:solidFill>
                              <a:latin typeface="Cambria Math" panose="02040503050406030204" pitchFamily="18" charset="0"/>
                              <a:ea typeface="+mj-ea"/>
                            </a:rPr>
                            <m:t>𝒏</m:t>
                          </m:r>
                        </m:e>
                      </m:acc>
                    </m:oMath>
                  </m:oMathPara>
                </a14:m>
                <a:endParaRPr lang="zh-CN" altLang="en-US" sz="2000" b="1" dirty="0">
                  <a:solidFill>
                    <a:srgbClr val="EA4A54"/>
                  </a:solidFill>
                  <a:latin typeface="Comic Sans MS" panose="030F0702030302020204" pitchFamily="66" charset="0"/>
                  <a:ea typeface="+mj-ea"/>
                </a:endParaRPr>
              </a:p>
            </p:txBody>
          </p:sp>
        </mc:Choice>
        <mc:Fallback xmlns="">
          <p:sp>
            <p:nvSpPr>
              <p:cNvPr id="59" name="文本框 58">
                <a:extLst>
                  <a:ext uri="{FF2B5EF4-FFF2-40B4-BE49-F238E27FC236}">
                    <a16:creationId xmlns:a16="http://schemas.microsoft.com/office/drawing/2014/main" id="{C756BE0F-C61A-4195-B7FA-1608857A8BB7}"/>
                  </a:ext>
                </a:extLst>
              </p:cNvPr>
              <p:cNvSpPr txBox="1">
                <a:spLocks noRot="1" noChangeAspect="1" noMove="1" noResize="1" noEditPoints="1" noAdjustHandles="1" noChangeArrowheads="1" noChangeShapeType="1" noTextEdit="1"/>
              </p:cNvSpPr>
              <p:nvPr/>
            </p:nvSpPr>
            <p:spPr>
              <a:xfrm>
                <a:off x="1197136" y="3762675"/>
                <a:ext cx="2904601" cy="400110"/>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1" name="文本框 60">
                <a:extLst>
                  <a:ext uri="{FF2B5EF4-FFF2-40B4-BE49-F238E27FC236}">
                    <a16:creationId xmlns:a16="http://schemas.microsoft.com/office/drawing/2014/main" id="{CAA2E79F-9A9F-4764-A620-3AFE01958283}"/>
                  </a:ext>
                </a:extLst>
              </p:cNvPr>
              <p:cNvSpPr txBox="1"/>
              <p:nvPr/>
            </p:nvSpPr>
            <p:spPr>
              <a:xfrm>
                <a:off x="8869547" y="5015095"/>
                <a:ext cx="2802693" cy="1015663"/>
              </a:xfrm>
              <a:prstGeom prst="rect">
                <a:avLst/>
              </a:prstGeom>
              <a:noFill/>
            </p:spPr>
            <p:txBody>
              <a:bodyPr wrap="square" rtlCol="0">
                <a:spAutoFit/>
              </a:bodyPr>
              <a:lstStyle/>
              <a:p>
                <a:pPr algn="ctr"/>
                <a:r>
                  <a:rPr lang="en-US" altLang="zh-CN" sz="2000" dirty="0">
                    <a:latin typeface="Comic Sans MS" panose="030F0702030302020204" pitchFamily="66" charset="0"/>
                    <a:ea typeface="+mj-ea"/>
                  </a:rPr>
                  <a:t>Calculate direction vector </a:t>
                </a:r>
                <a14:m>
                  <m:oMath xmlns:m="http://schemas.openxmlformats.org/officeDocument/2006/math">
                    <m:acc>
                      <m:accPr>
                        <m:chr m:val="⃗"/>
                        <m:ctrlPr>
                          <a:rPr lang="en-US" altLang="zh-CN" sz="2000" b="1" i="1" smtClean="0">
                            <a:solidFill>
                              <a:srgbClr val="EA4A54"/>
                            </a:solidFill>
                            <a:latin typeface="Cambria Math" panose="02040503050406030204" pitchFamily="18" charset="0"/>
                            <a:ea typeface="+mj-ea"/>
                          </a:rPr>
                        </m:ctrlPr>
                      </m:accPr>
                      <m:e>
                        <m:r>
                          <a:rPr lang="en-US" altLang="zh-CN" sz="2000" b="1" i="1" smtClean="0">
                            <a:solidFill>
                              <a:srgbClr val="EA4A54"/>
                            </a:solidFill>
                            <a:latin typeface="Cambria Math" panose="02040503050406030204" pitchFamily="18" charset="0"/>
                            <a:ea typeface="+mj-ea"/>
                          </a:rPr>
                          <m:t>𝒏</m:t>
                        </m:r>
                      </m:e>
                    </m:acc>
                  </m:oMath>
                </a14:m>
                <a:r>
                  <a:rPr lang="en-US" altLang="zh-CN" sz="2000" b="0" dirty="0">
                    <a:solidFill>
                      <a:srgbClr val="EA4A54"/>
                    </a:solidFill>
                    <a:latin typeface="Comic Sans MS" panose="030F0702030302020204" pitchFamily="66" charset="0"/>
                    <a:ea typeface="+mj-ea"/>
                  </a:rPr>
                  <a:t> </a:t>
                </a:r>
                <a:r>
                  <a:rPr lang="en-US" altLang="zh-CN" sz="2000" b="0" dirty="0">
                    <a:latin typeface="Comic Sans MS" panose="030F0702030302020204" pitchFamily="66" charset="0"/>
                    <a:ea typeface="+mj-ea"/>
                  </a:rPr>
                  <a:t>by resolving multiple </a:t>
                </a:r>
                <a:r>
                  <a:rPr lang="en-US" altLang="zh-CN" sz="2000" b="0" dirty="0" err="1">
                    <a:latin typeface="Comic Sans MS" panose="030F0702030302020204" pitchFamily="66" charset="0"/>
                    <a:ea typeface="+mj-ea"/>
                  </a:rPr>
                  <a:t>AoA</a:t>
                </a:r>
                <a:endParaRPr lang="zh-CN" altLang="en-US" sz="2000" dirty="0">
                  <a:latin typeface="Comic Sans MS" panose="030F0702030302020204" pitchFamily="66" charset="0"/>
                  <a:ea typeface="+mj-ea"/>
                </a:endParaRPr>
              </a:p>
            </p:txBody>
          </p:sp>
        </mc:Choice>
        <mc:Fallback xmlns="">
          <p:sp>
            <p:nvSpPr>
              <p:cNvPr id="61" name="文本框 60">
                <a:extLst>
                  <a:ext uri="{FF2B5EF4-FFF2-40B4-BE49-F238E27FC236}">
                    <a16:creationId xmlns:a16="http://schemas.microsoft.com/office/drawing/2014/main" id="{CAA2E79F-9A9F-4764-A620-3AFE01958283}"/>
                  </a:ext>
                </a:extLst>
              </p:cNvPr>
              <p:cNvSpPr txBox="1">
                <a:spLocks noRot="1" noChangeAspect="1" noMove="1" noResize="1" noEditPoints="1" noAdjustHandles="1" noChangeArrowheads="1" noChangeShapeType="1" noTextEdit="1"/>
              </p:cNvSpPr>
              <p:nvPr/>
            </p:nvSpPr>
            <p:spPr>
              <a:xfrm>
                <a:off x="8869547" y="5015095"/>
                <a:ext cx="2802693" cy="1015663"/>
              </a:xfrm>
              <a:prstGeom prst="rect">
                <a:avLst/>
              </a:prstGeom>
              <a:blipFill>
                <a:blip r:embed="rId11"/>
                <a:stretch>
                  <a:fillRect t="-3614" r="-2826" b="-10241"/>
                </a:stretch>
              </a:blipFill>
            </p:spPr>
            <p:txBody>
              <a:bodyPr/>
              <a:lstStyle/>
              <a:p>
                <a:r>
                  <a:rPr lang="en-US">
                    <a:noFill/>
                  </a:rPr>
                  <a:t> </a:t>
                </a:r>
              </a:p>
            </p:txBody>
          </p:sp>
        </mc:Fallback>
      </mc:AlternateContent>
    </p:spTree>
    <p:custDataLst>
      <p:tags r:id="rId1"/>
    </p:custDataLst>
    <p:extLst>
      <p:ext uri="{BB962C8B-B14F-4D97-AF65-F5344CB8AC3E}">
        <p14:creationId xmlns:p14="http://schemas.microsoft.com/office/powerpoint/2010/main" val="3929565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55" grpId="0"/>
      <p:bldP spid="59" grpId="0"/>
      <p:bldP spid="6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608747" y="1277059"/>
            <a:ext cx="10849205" cy="5202768"/>
          </a:xfrm>
        </p:spPr>
        <p:txBody>
          <a:bodyPr/>
          <a:lstStyle/>
          <a:p>
            <a:r>
              <a:rPr lang="en-US" altLang="zh-CN" dirty="0" err="1">
                <a:latin typeface="Comic Sans MS" panose="030F0702030302020204" pitchFamily="66" charset="0"/>
              </a:rPr>
              <a:t>mmWave</a:t>
            </a:r>
            <a:r>
              <a:rPr lang="en-US" altLang="zh-CN" dirty="0">
                <a:latin typeface="Comic Sans MS" panose="030F0702030302020204" pitchFamily="66" charset="0"/>
              </a:rPr>
              <a:t>-radar </a:t>
            </a:r>
            <a:r>
              <a:rPr lang="en-US" altLang="zh-CN" b="1" dirty="0">
                <a:solidFill>
                  <a:srgbClr val="0CA1C9"/>
                </a:solidFill>
                <a:latin typeface="Comic Sans MS" panose="030F0702030302020204" pitchFamily="66" charset="0"/>
              </a:rPr>
              <a:t>error analysis from physical-level</a:t>
            </a:r>
            <a:endParaRPr lang="en-US" altLang="zh-CN" dirty="0">
              <a:solidFill>
                <a:srgbClr val="0CA1C9"/>
              </a:solidFill>
              <a:latin typeface="Comic Sans MS" panose="030F0702030302020204" pitchFamily="66" charset="0"/>
            </a:endParaRPr>
          </a:p>
          <a:p>
            <a:endParaRPr lang="en-US" altLang="zh-CN" dirty="0">
              <a:latin typeface="Comic Sans MS" panose="030F0702030302020204" pitchFamily="66" charset="0"/>
            </a:endParaRPr>
          </a:p>
          <a:p>
            <a:endParaRPr lang="en-US" altLang="zh-CN" dirty="0">
              <a:latin typeface="Comic Sans MS" panose="030F0702030302020204" pitchFamily="66" charset="0"/>
            </a:endParaRPr>
          </a:p>
          <a:p>
            <a:endParaRPr lang="en-US" altLang="zh-CN" dirty="0">
              <a:latin typeface="Comic Sans MS" panose="030F0702030302020204" pitchFamily="66" charset="0"/>
            </a:endParaRPr>
          </a:p>
          <a:p>
            <a:pPr marL="0" indent="0">
              <a:buNone/>
            </a:pPr>
            <a:endParaRPr lang="en-US" altLang="zh-CN" dirty="0">
              <a:latin typeface="Comic Sans MS" panose="030F0702030302020204" pitchFamily="66" charset="0"/>
            </a:endParaRPr>
          </a:p>
        </p:txBody>
      </p:sp>
      <p:sp>
        <p:nvSpPr>
          <p:cNvPr id="2" name="标题 1"/>
          <p:cNvSpPr>
            <a:spLocks noGrp="1"/>
          </p:cNvSpPr>
          <p:nvPr>
            <p:ph type="title"/>
          </p:nvPr>
        </p:nvSpPr>
        <p:spPr/>
        <p:txBody>
          <a:bodyPr/>
          <a:lstStyle/>
          <a:p>
            <a:r>
              <a:rPr lang="en-US" altLang="zh-CN" dirty="0">
                <a:latin typeface="Comic Sans MS" panose="030F0702030302020204" pitchFamily="66" charset="0"/>
              </a:rPr>
              <a:t>Our Design: Radar Tracking Model</a:t>
            </a:r>
            <a:endParaRPr lang="zh-CN" altLang="en-US" dirty="0">
              <a:latin typeface="Comic Sans MS" panose="030F0702030302020204" pitchFamily="66" charset="0"/>
            </a:endParaRPr>
          </a:p>
        </p:txBody>
      </p:sp>
      <p:sp>
        <p:nvSpPr>
          <p:cNvPr id="4" name="灯片编号占位符 3"/>
          <p:cNvSpPr>
            <a:spLocks noGrp="1"/>
          </p:cNvSpPr>
          <p:nvPr>
            <p:ph type="sldNum" sz="quarter" idx="12"/>
          </p:nvPr>
        </p:nvSpPr>
        <p:spPr/>
        <p:txBody>
          <a:bodyPr/>
          <a:lstStyle/>
          <a:p>
            <a:fld id="{87AB51E9-348C-4DC8-84CE-839F8B9DCC07}" type="slidenum">
              <a:rPr lang="en-US" altLang="zh-CN" smtClean="0">
                <a:latin typeface="Comic Sans MS" panose="030F0702030302020204" pitchFamily="66" charset="0"/>
              </a:rPr>
              <a:pPr/>
              <a:t>15</a:t>
            </a:fld>
            <a:endParaRPr lang="en-US" altLang="zh-CN" dirty="0">
              <a:latin typeface="Comic Sans MS" panose="030F0702030302020204" pitchFamily="66" charset="0"/>
            </a:endParaRPr>
          </a:p>
        </p:txBody>
      </p:sp>
      <p:sp>
        <p:nvSpPr>
          <p:cNvPr id="23" name="文本框 22">
            <a:extLst>
              <a:ext uri="{FF2B5EF4-FFF2-40B4-BE49-F238E27FC236}">
                <a16:creationId xmlns:a16="http://schemas.microsoft.com/office/drawing/2014/main" id="{F5AFEE5D-0F67-4EDD-9322-8C8A69985EF7}"/>
              </a:ext>
            </a:extLst>
          </p:cNvPr>
          <p:cNvSpPr txBox="1"/>
          <p:nvPr/>
        </p:nvSpPr>
        <p:spPr>
          <a:xfrm>
            <a:off x="1984222" y="5834999"/>
            <a:ext cx="2232248" cy="400110"/>
          </a:xfrm>
          <a:prstGeom prst="rect">
            <a:avLst/>
          </a:prstGeom>
          <a:noFill/>
        </p:spPr>
        <p:txBody>
          <a:bodyPr wrap="square" rtlCol="0">
            <a:spAutoFit/>
          </a:bodyPr>
          <a:lstStyle/>
          <a:p>
            <a:pPr algn="ctr"/>
            <a:r>
              <a:rPr lang="en-US" altLang="zh-CN" sz="2000" dirty="0" err="1">
                <a:latin typeface="Comic Sans MS" panose="030F0702030302020204" pitchFamily="66" charset="0"/>
                <a:ea typeface="+mj-ea"/>
              </a:rPr>
              <a:t>mmWave</a:t>
            </a:r>
            <a:r>
              <a:rPr lang="en-US" altLang="zh-CN" sz="2000" dirty="0">
                <a:latin typeface="Comic Sans MS" panose="030F0702030302020204" pitchFamily="66" charset="0"/>
                <a:ea typeface="+mj-ea"/>
              </a:rPr>
              <a:t> Radar</a:t>
            </a:r>
            <a:endParaRPr lang="zh-CN" altLang="en-US" sz="2000" dirty="0">
              <a:latin typeface="Comic Sans MS" panose="030F0702030302020204" pitchFamily="66" charset="0"/>
              <a:ea typeface="+mj-ea"/>
            </a:endParaRPr>
          </a:p>
        </p:txBody>
      </p:sp>
      <p:pic>
        <p:nvPicPr>
          <p:cNvPr id="1026" name="Picture 2" descr="The Pixel 4&amp;#39;s Soli Radar can be enabled in any region thanks to a hidden  debug feature - NotebookCheck.net News">
            <a:extLst>
              <a:ext uri="{FF2B5EF4-FFF2-40B4-BE49-F238E27FC236}">
                <a16:creationId xmlns:a16="http://schemas.microsoft.com/office/drawing/2014/main" id="{F770EE37-833A-4F28-AD00-2AAFCE899ED6}"/>
              </a:ext>
            </a:extLst>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66228" y="1839968"/>
            <a:ext cx="3471626" cy="2169766"/>
          </a:xfrm>
          <a:prstGeom prst="rect">
            <a:avLst/>
          </a:prstGeom>
          <a:noFill/>
          <a:extLst>
            <a:ext uri="{909E8E84-426E-40DD-AFC4-6F175D3DCCD1}">
              <a14:hiddenFill xmlns:a14="http://schemas.microsoft.com/office/drawing/2010/main">
                <a:solidFill>
                  <a:srgbClr val="FFFFFF"/>
                </a:solidFill>
              </a14:hiddenFill>
            </a:ext>
          </a:extLst>
        </p:spPr>
      </p:pic>
      <p:pic>
        <p:nvPicPr>
          <p:cNvPr id="8" name="图片 7" descr="电子设备&#10;&#10;中度可信度描述已自动生成">
            <a:extLst>
              <a:ext uri="{FF2B5EF4-FFF2-40B4-BE49-F238E27FC236}">
                <a16:creationId xmlns:a16="http://schemas.microsoft.com/office/drawing/2014/main" id="{2EA26148-216A-4D83-98C8-35800C03B59E}"/>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420567" y="4062319"/>
            <a:ext cx="3359558" cy="1720095"/>
          </a:xfrm>
          <a:prstGeom prst="rect">
            <a:avLst/>
          </a:prstGeom>
        </p:spPr>
      </p:pic>
      <p:sp>
        <p:nvSpPr>
          <p:cNvPr id="29" name="圆角矩形 14">
            <a:extLst>
              <a:ext uri="{FF2B5EF4-FFF2-40B4-BE49-F238E27FC236}">
                <a16:creationId xmlns:a16="http://schemas.microsoft.com/office/drawing/2014/main" id="{FA30234B-2BB3-47B2-88B4-0AE7CC9A9091}"/>
              </a:ext>
            </a:extLst>
          </p:cNvPr>
          <p:cNvSpPr/>
          <p:nvPr/>
        </p:nvSpPr>
        <p:spPr>
          <a:xfrm>
            <a:off x="5808589" y="2015318"/>
            <a:ext cx="5187303" cy="999635"/>
          </a:xfrm>
          <a:prstGeom prst="roundRect">
            <a:avLst>
              <a:gd name="adj" fmla="val 13916"/>
            </a:avLst>
          </a:prstGeom>
          <a:solidFill>
            <a:schemeClr val="bg1"/>
          </a:solidFill>
          <a:ln w="38100">
            <a:solidFill>
              <a:srgbClr val="0CA1C9"/>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400" dirty="0">
                <a:solidFill>
                  <a:schemeClr val="tx1"/>
                </a:solidFill>
                <a:latin typeface="Comic Sans MS" panose="030F0702030302020204" pitchFamily="66" charset="0"/>
              </a:rPr>
              <a:t>      Do measurement errors simply follow a </a:t>
            </a:r>
            <a:r>
              <a:rPr lang="en-US" altLang="zh-CN" sz="2400" b="1" dirty="0">
                <a:solidFill>
                  <a:srgbClr val="EA4A54"/>
                </a:solidFill>
                <a:latin typeface="Comic Sans MS" panose="030F0702030302020204" pitchFamily="66" charset="0"/>
              </a:rPr>
              <a:t>Normal Distribution</a:t>
            </a:r>
            <a:r>
              <a:rPr lang="en-US" altLang="zh-CN" sz="2400" dirty="0">
                <a:solidFill>
                  <a:schemeClr val="tx1"/>
                </a:solidFill>
                <a:latin typeface="Comic Sans MS" panose="030F0702030302020204" pitchFamily="66" charset="0"/>
              </a:rPr>
              <a:t>?</a:t>
            </a:r>
            <a:endParaRPr lang="zh-CN" altLang="en-US" sz="2400" b="1" dirty="0">
              <a:solidFill>
                <a:srgbClr val="0CA1C9"/>
              </a:solidFill>
              <a:latin typeface="Comic Sans MS" panose="030F0702030302020204" pitchFamily="66" charset="0"/>
            </a:endParaRPr>
          </a:p>
        </p:txBody>
      </p:sp>
      <p:pic>
        <p:nvPicPr>
          <p:cNvPr id="30" name="Picture 8" descr="Google Logo White Png, Wrong Cross Transparent Background, HD Png Download  (#5589266), PNG Images on PngArea">
            <a:extLst>
              <a:ext uri="{FF2B5EF4-FFF2-40B4-BE49-F238E27FC236}">
                <a16:creationId xmlns:a16="http://schemas.microsoft.com/office/drawing/2014/main" id="{5E81984B-1DCB-46B5-B806-2235DAB211B7}"/>
              </a:ext>
            </a:extLst>
          </p:cNvPr>
          <p:cNvPicPr>
            <a:picLocks noChangeAspect="1" noChangeArrowheads="1"/>
          </p:cNvPicPr>
          <p:nvPr/>
        </p:nvPicPr>
        <p:blipFill>
          <a:blip r:embed="rId6"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5951984" y="2015319"/>
            <a:ext cx="512511" cy="549586"/>
          </a:xfrm>
          <a:prstGeom prst="rect">
            <a:avLst/>
          </a:prstGeom>
          <a:noFill/>
          <a:extLst>
            <a:ext uri="{909E8E84-426E-40DD-AFC4-6F175D3DCCD1}">
              <a14:hiddenFill xmlns:a14="http://schemas.microsoft.com/office/drawing/2010/main">
                <a:solidFill>
                  <a:srgbClr val="FFFFFF"/>
                </a:solidFill>
              </a14:hiddenFill>
            </a:ext>
          </a:extLst>
        </p:spPr>
      </p:pic>
      <p:sp>
        <p:nvSpPr>
          <p:cNvPr id="31" name="文本框 30">
            <a:extLst>
              <a:ext uri="{FF2B5EF4-FFF2-40B4-BE49-F238E27FC236}">
                <a16:creationId xmlns:a16="http://schemas.microsoft.com/office/drawing/2014/main" id="{945330B0-4E08-4F48-B125-A5C49A9F2548}"/>
              </a:ext>
            </a:extLst>
          </p:cNvPr>
          <p:cNvSpPr txBox="1"/>
          <p:nvPr/>
        </p:nvSpPr>
        <p:spPr>
          <a:xfrm>
            <a:off x="5518409" y="4812100"/>
            <a:ext cx="2222891" cy="400110"/>
          </a:xfrm>
          <a:custGeom>
            <a:avLst/>
            <a:gdLst>
              <a:gd name="connsiteX0" fmla="*/ 0 w 2222891"/>
              <a:gd name="connsiteY0" fmla="*/ 0 h 400110"/>
              <a:gd name="connsiteX1" fmla="*/ 533494 w 2222891"/>
              <a:gd name="connsiteY1" fmla="*/ 0 h 400110"/>
              <a:gd name="connsiteX2" fmla="*/ 1022530 w 2222891"/>
              <a:gd name="connsiteY2" fmla="*/ 0 h 400110"/>
              <a:gd name="connsiteX3" fmla="*/ 1622710 w 2222891"/>
              <a:gd name="connsiteY3" fmla="*/ 0 h 400110"/>
              <a:gd name="connsiteX4" fmla="*/ 2222891 w 2222891"/>
              <a:gd name="connsiteY4" fmla="*/ 0 h 400110"/>
              <a:gd name="connsiteX5" fmla="*/ 2222891 w 2222891"/>
              <a:gd name="connsiteY5" fmla="*/ 400110 h 400110"/>
              <a:gd name="connsiteX6" fmla="*/ 1711626 w 2222891"/>
              <a:gd name="connsiteY6" fmla="*/ 400110 h 400110"/>
              <a:gd name="connsiteX7" fmla="*/ 1200361 w 2222891"/>
              <a:gd name="connsiteY7" fmla="*/ 400110 h 400110"/>
              <a:gd name="connsiteX8" fmla="*/ 600181 w 2222891"/>
              <a:gd name="connsiteY8" fmla="*/ 400110 h 400110"/>
              <a:gd name="connsiteX9" fmla="*/ 0 w 2222891"/>
              <a:gd name="connsiteY9" fmla="*/ 400110 h 400110"/>
              <a:gd name="connsiteX10" fmla="*/ 0 w 2222891"/>
              <a:gd name="connsiteY10" fmla="*/ 0 h 400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22891" h="400110" extrusionOk="0">
                <a:moveTo>
                  <a:pt x="0" y="0"/>
                </a:moveTo>
                <a:cubicBezTo>
                  <a:pt x="111781" y="-2856"/>
                  <a:pt x="355298" y="17025"/>
                  <a:pt x="533494" y="0"/>
                </a:cubicBezTo>
                <a:cubicBezTo>
                  <a:pt x="711690" y="-17025"/>
                  <a:pt x="830214" y="-6929"/>
                  <a:pt x="1022530" y="0"/>
                </a:cubicBezTo>
                <a:cubicBezTo>
                  <a:pt x="1214846" y="6929"/>
                  <a:pt x="1390465" y="12242"/>
                  <a:pt x="1622710" y="0"/>
                </a:cubicBezTo>
                <a:cubicBezTo>
                  <a:pt x="1854955" y="-12242"/>
                  <a:pt x="2024895" y="-23418"/>
                  <a:pt x="2222891" y="0"/>
                </a:cubicBezTo>
                <a:cubicBezTo>
                  <a:pt x="2234511" y="88236"/>
                  <a:pt x="2233037" y="309932"/>
                  <a:pt x="2222891" y="400110"/>
                </a:cubicBezTo>
                <a:cubicBezTo>
                  <a:pt x="2087332" y="399438"/>
                  <a:pt x="1910209" y="385405"/>
                  <a:pt x="1711626" y="400110"/>
                </a:cubicBezTo>
                <a:cubicBezTo>
                  <a:pt x="1513043" y="414815"/>
                  <a:pt x="1449224" y="378601"/>
                  <a:pt x="1200361" y="400110"/>
                </a:cubicBezTo>
                <a:cubicBezTo>
                  <a:pt x="951498" y="421619"/>
                  <a:pt x="793518" y="379710"/>
                  <a:pt x="600181" y="400110"/>
                </a:cubicBezTo>
                <a:cubicBezTo>
                  <a:pt x="406844" y="420510"/>
                  <a:pt x="149652" y="380474"/>
                  <a:pt x="0" y="400110"/>
                </a:cubicBezTo>
                <a:cubicBezTo>
                  <a:pt x="4306" y="228309"/>
                  <a:pt x="-14020" y="145186"/>
                  <a:pt x="0" y="0"/>
                </a:cubicBezTo>
                <a:close/>
              </a:path>
            </a:pathLst>
          </a:custGeom>
          <a:noFill/>
          <a:ln w="22225">
            <a:solidFill>
              <a:srgbClr val="EA4A54"/>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txBody>
          <a:bodyPr wrap="square" rtlCol="0">
            <a:spAutoFit/>
          </a:bodyPr>
          <a:lstStyle/>
          <a:p>
            <a:pPr algn="ctr"/>
            <a:r>
              <a:rPr lang="en-US" altLang="zh-CN" sz="2000" dirty="0">
                <a:latin typeface="Comic Sans MS" panose="030F0702030302020204" pitchFamily="66" charset="0"/>
                <a:ea typeface="+mj-ea"/>
              </a:rPr>
              <a:t>Thermal Noise</a:t>
            </a:r>
            <a:endParaRPr lang="zh-CN" altLang="en-US" sz="2000" dirty="0">
              <a:latin typeface="Comic Sans MS" panose="030F0702030302020204" pitchFamily="66" charset="0"/>
              <a:ea typeface="+mj-ea"/>
            </a:endParaRPr>
          </a:p>
        </p:txBody>
      </p:sp>
      <p:grpSp>
        <p:nvGrpSpPr>
          <p:cNvPr id="9" name="组合 8">
            <a:extLst>
              <a:ext uri="{FF2B5EF4-FFF2-40B4-BE49-F238E27FC236}">
                <a16:creationId xmlns:a16="http://schemas.microsoft.com/office/drawing/2014/main" id="{2D9571CE-D1C0-4053-9CAA-B1B6A9196FA2}"/>
              </a:ext>
            </a:extLst>
          </p:cNvPr>
          <p:cNvGrpSpPr/>
          <p:nvPr/>
        </p:nvGrpSpPr>
        <p:grpSpPr>
          <a:xfrm>
            <a:off x="5808589" y="3356992"/>
            <a:ext cx="5187303" cy="1208450"/>
            <a:chOff x="5808589" y="3538940"/>
            <a:chExt cx="5187303" cy="1208450"/>
          </a:xfrm>
        </p:grpSpPr>
        <p:sp>
          <p:nvSpPr>
            <p:cNvPr id="32" name="圆角矩形 14">
              <a:extLst>
                <a:ext uri="{FF2B5EF4-FFF2-40B4-BE49-F238E27FC236}">
                  <a16:creationId xmlns:a16="http://schemas.microsoft.com/office/drawing/2014/main" id="{09339BE0-545E-4B7F-9C88-1F6A68DD7FE5}"/>
                </a:ext>
              </a:extLst>
            </p:cNvPr>
            <p:cNvSpPr/>
            <p:nvPr/>
          </p:nvSpPr>
          <p:spPr>
            <a:xfrm>
              <a:off x="5808589" y="3552933"/>
              <a:ext cx="5187303" cy="1194457"/>
            </a:xfrm>
            <a:prstGeom prst="roundRect">
              <a:avLst>
                <a:gd name="adj" fmla="val 13916"/>
              </a:avLst>
            </a:prstGeom>
            <a:solidFill>
              <a:schemeClr val="bg1"/>
            </a:solidFill>
            <a:ln w="38100">
              <a:solidFill>
                <a:srgbClr val="0CA1C9"/>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400" dirty="0">
                  <a:solidFill>
                    <a:schemeClr val="tx1"/>
                  </a:solidFill>
                  <a:latin typeface="Comic Sans MS" panose="030F0702030302020204" pitchFamily="66" charset="0"/>
                </a:rPr>
                <a:t>      We systematically analyze the error distribution from physical-level and propose </a:t>
              </a:r>
              <a:r>
                <a:rPr lang="en-US" altLang="zh-CN" sz="2400" b="1" dirty="0">
                  <a:solidFill>
                    <a:srgbClr val="0CA1C9"/>
                  </a:solidFill>
                  <a:latin typeface="Comic Sans MS" panose="030F0702030302020204" pitchFamily="66" charset="0"/>
                </a:rPr>
                <a:t>PRED</a:t>
              </a:r>
              <a:r>
                <a:rPr lang="en-US" altLang="zh-CN" sz="2400" dirty="0">
                  <a:solidFill>
                    <a:schemeClr val="tx1"/>
                  </a:solidFill>
                  <a:latin typeface="Comic Sans MS" panose="030F0702030302020204" pitchFamily="66" charset="0"/>
                </a:rPr>
                <a:t>!</a:t>
              </a:r>
              <a:endParaRPr lang="zh-CN" altLang="en-US" sz="2400" b="1" dirty="0">
                <a:solidFill>
                  <a:srgbClr val="0CA1C9"/>
                </a:solidFill>
                <a:latin typeface="Comic Sans MS" panose="030F0702030302020204" pitchFamily="66" charset="0"/>
              </a:endParaRPr>
            </a:p>
          </p:txBody>
        </p:sp>
        <p:pic>
          <p:nvPicPr>
            <p:cNvPr id="33" name="图片 32" descr="图片包含 游戏机, 伞, 雨, 风筝&#10;&#10;描述已自动生成">
              <a:extLst>
                <a:ext uri="{FF2B5EF4-FFF2-40B4-BE49-F238E27FC236}">
                  <a16:creationId xmlns:a16="http://schemas.microsoft.com/office/drawing/2014/main" id="{1B005948-9C30-46FE-AC95-9E21B73FA341}"/>
                </a:ext>
              </a:extLst>
            </p:cNvPr>
            <p:cNvPicPr>
              <a:picLocks noChangeAspect="1"/>
            </p:cNvPicPr>
            <p:nvPr/>
          </p:nvPicPr>
          <p:blipFill>
            <a:blip r:embed="rId7" cstate="print">
              <a:extLst>
                <a:ext uri="{BEBA8EAE-BF5A-486C-A8C5-ECC9F3942E4B}">
                  <a14:imgProps xmlns:a14="http://schemas.microsoft.com/office/drawing/2010/main">
                    <a14:imgLayer r:embed="rId8">
                      <a14:imgEffect>
                        <a14:colorTemperature colorTemp="5300"/>
                      </a14:imgEffect>
                    </a14:imgLayer>
                  </a14:imgProps>
                </a:ext>
                <a:ext uri="{28A0092B-C50C-407E-A947-70E740481C1C}">
                  <a14:useLocalDpi xmlns:a14="http://schemas.microsoft.com/office/drawing/2010/main" val="0"/>
                </a:ext>
              </a:extLst>
            </a:blip>
            <a:stretch>
              <a:fillRect/>
            </a:stretch>
          </p:blipFill>
          <p:spPr>
            <a:xfrm>
              <a:off x="5913067" y="3538940"/>
              <a:ext cx="652742" cy="652742"/>
            </a:xfrm>
            <a:prstGeom prst="rect">
              <a:avLst/>
            </a:prstGeom>
          </p:spPr>
        </p:pic>
      </p:grpSp>
      <p:sp>
        <p:nvSpPr>
          <p:cNvPr id="35" name="文本框 34">
            <a:extLst>
              <a:ext uri="{FF2B5EF4-FFF2-40B4-BE49-F238E27FC236}">
                <a16:creationId xmlns:a16="http://schemas.microsoft.com/office/drawing/2014/main" id="{F5F278D5-328F-43F5-85FF-719ECEB69239}"/>
              </a:ext>
            </a:extLst>
          </p:cNvPr>
          <p:cNvSpPr txBox="1"/>
          <p:nvPr/>
        </p:nvSpPr>
        <p:spPr>
          <a:xfrm>
            <a:off x="5518409" y="5434889"/>
            <a:ext cx="2222891" cy="400110"/>
          </a:xfrm>
          <a:custGeom>
            <a:avLst/>
            <a:gdLst>
              <a:gd name="connsiteX0" fmla="*/ 0 w 2222891"/>
              <a:gd name="connsiteY0" fmla="*/ 0 h 400110"/>
              <a:gd name="connsiteX1" fmla="*/ 533494 w 2222891"/>
              <a:gd name="connsiteY1" fmla="*/ 0 h 400110"/>
              <a:gd name="connsiteX2" fmla="*/ 1022530 w 2222891"/>
              <a:gd name="connsiteY2" fmla="*/ 0 h 400110"/>
              <a:gd name="connsiteX3" fmla="*/ 1622710 w 2222891"/>
              <a:gd name="connsiteY3" fmla="*/ 0 h 400110"/>
              <a:gd name="connsiteX4" fmla="*/ 2222891 w 2222891"/>
              <a:gd name="connsiteY4" fmla="*/ 0 h 400110"/>
              <a:gd name="connsiteX5" fmla="*/ 2222891 w 2222891"/>
              <a:gd name="connsiteY5" fmla="*/ 400110 h 400110"/>
              <a:gd name="connsiteX6" fmla="*/ 1711626 w 2222891"/>
              <a:gd name="connsiteY6" fmla="*/ 400110 h 400110"/>
              <a:gd name="connsiteX7" fmla="*/ 1200361 w 2222891"/>
              <a:gd name="connsiteY7" fmla="*/ 400110 h 400110"/>
              <a:gd name="connsiteX8" fmla="*/ 600181 w 2222891"/>
              <a:gd name="connsiteY8" fmla="*/ 400110 h 400110"/>
              <a:gd name="connsiteX9" fmla="*/ 0 w 2222891"/>
              <a:gd name="connsiteY9" fmla="*/ 400110 h 400110"/>
              <a:gd name="connsiteX10" fmla="*/ 0 w 2222891"/>
              <a:gd name="connsiteY10" fmla="*/ 0 h 400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22891" h="400110" extrusionOk="0">
                <a:moveTo>
                  <a:pt x="0" y="0"/>
                </a:moveTo>
                <a:cubicBezTo>
                  <a:pt x="111781" y="-2856"/>
                  <a:pt x="355298" y="17025"/>
                  <a:pt x="533494" y="0"/>
                </a:cubicBezTo>
                <a:cubicBezTo>
                  <a:pt x="711690" y="-17025"/>
                  <a:pt x="830214" y="-6929"/>
                  <a:pt x="1022530" y="0"/>
                </a:cubicBezTo>
                <a:cubicBezTo>
                  <a:pt x="1214846" y="6929"/>
                  <a:pt x="1390465" y="12242"/>
                  <a:pt x="1622710" y="0"/>
                </a:cubicBezTo>
                <a:cubicBezTo>
                  <a:pt x="1854955" y="-12242"/>
                  <a:pt x="2024895" y="-23418"/>
                  <a:pt x="2222891" y="0"/>
                </a:cubicBezTo>
                <a:cubicBezTo>
                  <a:pt x="2234511" y="88236"/>
                  <a:pt x="2233037" y="309932"/>
                  <a:pt x="2222891" y="400110"/>
                </a:cubicBezTo>
                <a:cubicBezTo>
                  <a:pt x="2087332" y="399438"/>
                  <a:pt x="1910209" y="385405"/>
                  <a:pt x="1711626" y="400110"/>
                </a:cubicBezTo>
                <a:cubicBezTo>
                  <a:pt x="1513043" y="414815"/>
                  <a:pt x="1449224" y="378601"/>
                  <a:pt x="1200361" y="400110"/>
                </a:cubicBezTo>
                <a:cubicBezTo>
                  <a:pt x="951498" y="421619"/>
                  <a:pt x="793518" y="379710"/>
                  <a:pt x="600181" y="400110"/>
                </a:cubicBezTo>
                <a:cubicBezTo>
                  <a:pt x="406844" y="420510"/>
                  <a:pt x="149652" y="380474"/>
                  <a:pt x="0" y="400110"/>
                </a:cubicBezTo>
                <a:cubicBezTo>
                  <a:pt x="4306" y="228309"/>
                  <a:pt x="-14020" y="145186"/>
                  <a:pt x="0" y="0"/>
                </a:cubicBezTo>
                <a:close/>
              </a:path>
            </a:pathLst>
          </a:custGeom>
          <a:noFill/>
          <a:ln w="22225">
            <a:solidFill>
              <a:srgbClr val="EA4A54"/>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txBody>
          <a:bodyPr wrap="square" rtlCol="0">
            <a:spAutoFit/>
          </a:bodyPr>
          <a:lstStyle/>
          <a:p>
            <a:pPr algn="ctr"/>
            <a:r>
              <a:rPr lang="en-US" altLang="zh-CN" sz="2000" dirty="0">
                <a:latin typeface="Comic Sans MS" panose="030F0702030302020204" pitchFamily="66" charset="0"/>
                <a:ea typeface="+mj-ea"/>
              </a:rPr>
              <a:t>AWSG Channels</a:t>
            </a:r>
            <a:endParaRPr lang="zh-CN" altLang="en-US" sz="2000" dirty="0">
              <a:latin typeface="Comic Sans MS" panose="030F0702030302020204" pitchFamily="66" charset="0"/>
              <a:ea typeface="+mj-ea"/>
            </a:endParaRPr>
          </a:p>
        </p:txBody>
      </p:sp>
      <p:sp>
        <p:nvSpPr>
          <p:cNvPr id="37" name="文本框 36">
            <a:extLst>
              <a:ext uri="{FF2B5EF4-FFF2-40B4-BE49-F238E27FC236}">
                <a16:creationId xmlns:a16="http://schemas.microsoft.com/office/drawing/2014/main" id="{F35697AA-4F45-4D7C-B0D7-BC77E92FDF65}"/>
              </a:ext>
            </a:extLst>
          </p:cNvPr>
          <p:cNvSpPr txBox="1"/>
          <p:nvPr/>
        </p:nvSpPr>
        <p:spPr>
          <a:xfrm>
            <a:off x="5518409" y="6057678"/>
            <a:ext cx="2222891" cy="400110"/>
          </a:xfrm>
          <a:custGeom>
            <a:avLst/>
            <a:gdLst>
              <a:gd name="connsiteX0" fmla="*/ 0 w 2222891"/>
              <a:gd name="connsiteY0" fmla="*/ 0 h 400110"/>
              <a:gd name="connsiteX1" fmla="*/ 533494 w 2222891"/>
              <a:gd name="connsiteY1" fmla="*/ 0 h 400110"/>
              <a:gd name="connsiteX2" fmla="*/ 1022530 w 2222891"/>
              <a:gd name="connsiteY2" fmla="*/ 0 h 400110"/>
              <a:gd name="connsiteX3" fmla="*/ 1622710 w 2222891"/>
              <a:gd name="connsiteY3" fmla="*/ 0 h 400110"/>
              <a:gd name="connsiteX4" fmla="*/ 2222891 w 2222891"/>
              <a:gd name="connsiteY4" fmla="*/ 0 h 400110"/>
              <a:gd name="connsiteX5" fmla="*/ 2222891 w 2222891"/>
              <a:gd name="connsiteY5" fmla="*/ 400110 h 400110"/>
              <a:gd name="connsiteX6" fmla="*/ 1711626 w 2222891"/>
              <a:gd name="connsiteY6" fmla="*/ 400110 h 400110"/>
              <a:gd name="connsiteX7" fmla="*/ 1200361 w 2222891"/>
              <a:gd name="connsiteY7" fmla="*/ 400110 h 400110"/>
              <a:gd name="connsiteX8" fmla="*/ 600181 w 2222891"/>
              <a:gd name="connsiteY8" fmla="*/ 400110 h 400110"/>
              <a:gd name="connsiteX9" fmla="*/ 0 w 2222891"/>
              <a:gd name="connsiteY9" fmla="*/ 400110 h 400110"/>
              <a:gd name="connsiteX10" fmla="*/ 0 w 2222891"/>
              <a:gd name="connsiteY10" fmla="*/ 0 h 400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22891" h="400110" extrusionOk="0">
                <a:moveTo>
                  <a:pt x="0" y="0"/>
                </a:moveTo>
                <a:cubicBezTo>
                  <a:pt x="111781" y="-2856"/>
                  <a:pt x="355298" y="17025"/>
                  <a:pt x="533494" y="0"/>
                </a:cubicBezTo>
                <a:cubicBezTo>
                  <a:pt x="711690" y="-17025"/>
                  <a:pt x="830214" y="-6929"/>
                  <a:pt x="1022530" y="0"/>
                </a:cubicBezTo>
                <a:cubicBezTo>
                  <a:pt x="1214846" y="6929"/>
                  <a:pt x="1390465" y="12242"/>
                  <a:pt x="1622710" y="0"/>
                </a:cubicBezTo>
                <a:cubicBezTo>
                  <a:pt x="1854955" y="-12242"/>
                  <a:pt x="2024895" y="-23418"/>
                  <a:pt x="2222891" y="0"/>
                </a:cubicBezTo>
                <a:cubicBezTo>
                  <a:pt x="2234511" y="88236"/>
                  <a:pt x="2233037" y="309932"/>
                  <a:pt x="2222891" y="400110"/>
                </a:cubicBezTo>
                <a:cubicBezTo>
                  <a:pt x="2087332" y="399438"/>
                  <a:pt x="1910209" y="385405"/>
                  <a:pt x="1711626" y="400110"/>
                </a:cubicBezTo>
                <a:cubicBezTo>
                  <a:pt x="1513043" y="414815"/>
                  <a:pt x="1449224" y="378601"/>
                  <a:pt x="1200361" y="400110"/>
                </a:cubicBezTo>
                <a:cubicBezTo>
                  <a:pt x="951498" y="421619"/>
                  <a:pt x="793518" y="379710"/>
                  <a:pt x="600181" y="400110"/>
                </a:cubicBezTo>
                <a:cubicBezTo>
                  <a:pt x="406844" y="420510"/>
                  <a:pt x="149652" y="380474"/>
                  <a:pt x="0" y="400110"/>
                </a:cubicBezTo>
                <a:cubicBezTo>
                  <a:pt x="4306" y="228309"/>
                  <a:pt x="-14020" y="145186"/>
                  <a:pt x="0" y="0"/>
                </a:cubicBezTo>
                <a:close/>
              </a:path>
            </a:pathLst>
          </a:custGeom>
          <a:noFill/>
          <a:ln w="22225">
            <a:solidFill>
              <a:srgbClr val="EA4A54"/>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txBody>
          <a:bodyPr wrap="square" rtlCol="0">
            <a:spAutoFit/>
          </a:bodyPr>
          <a:lstStyle/>
          <a:p>
            <a:pPr algn="ctr"/>
            <a:r>
              <a:rPr lang="en-US" altLang="zh-CN" sz="2000" dirty="0">
                <a:latin typeface="Comic Sans MS" panose="030F0702030302020204" pitchFamily="66" charset="0"/>
                <a:ea typeface="+mj-ea"/>
              </a:rPr>
              <a:t>Sampling Error</a:t>
            </a:r>
            <a:endParaRPr lang="zh-CN" altLang="en-US" sz="2000" dirty="0">
              <a:latin typeface="Comic Sans MS" panose="030F0702030302020204" pitchFamily="66" charset="0"/>
              <a:ea typeface="+mj-ea"/>
            </a:endParaRPr>
          </a:p>
        </p:txBody>
      </p:sp>
      <p:sp>
        <p:nvSpPr>
          <p:cNvPr id="11" name="右大括号 10">
            <a:extLst>
              <a:ext uri="{FF2B5EF4-FFF2-40B4-BE49-F238E27FC236}">
                <a16:creationId xmlns:a16="http://schemas.microsoft.com/office/drawing/2014/main" id="{07F681C5-E0EE-4C25-8DAA-D8697D0C162F}"/>
              </a:ext>
            </a:extLst>
          </p:cNvPr>
          <p:cNvSpPr/>
          <p:nvPr/>
        </p:nvSpPr>
        <p:spPr>
          <a:xfrm>
            <a:off x="7824192" y="4812100"/>
            <a:ext cx="288032" cy="1645688"/>
          </a:xfrm>
          <a:prstGeom prst="rightBrace">
            <a:avLst/>
          </a:prstGeom>
          <a:ln w="19050">
            <a:solidFill>
              <a:srgbClr val="0CA1C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3" name="文本框 42">
            <a:extLst>
              <a:ext uri="{FF2B5EF4-FFF2-40B4-BE49-F238E27FC236}">
                <a16:creationId xmlns:a16="http://schemas.microsoft.com/office/drawing/2014/main" id="{49198F9A-3E89-48AC-BBB3-7E2817110BED}"/>
              </a:ext>
            </a:extLst>
          </p:cNvPr>
          <p:cNvSpPr txBox="1"/>
          <p:nvPr/>
        </p:nvSpPr>
        <p:spPr>
          <a:xfrm>
            <a:off x="8157866" y="4737644"/>
            <a:ext cx="3264753" cy="707886"/>
          </a:xfrm>
          <a:prstGeom prst="rect">
            <a:avLst/>
          </a:prstGeom>
          <a:noFill/>
        </p:spPr>
        <p:txBody>
          <a:bodyPr wrap="square" rtlCol="0">
            <a:spAutoFit/>
          </a:bodyPr>
          <a:lstStyle/>
          <a:p>
            <a:pPr algn="ctr"/>
            <a:r>
              <a:rPr lang="en-US" altLang="zh-CN" sz="2000" b="1" dirty="0">
                <a:solidFill>
                  <a:srgbClr val="0CA1C9"/>
                </a:solidFill>
                <a:latin typeface="Comic Sans MS" panose="030F0702030302020204" pitchFamily="66" charset="0"/>
                <a:ea typeface="+mj-ea"/>
              </a:rPr>
              <a:t>PRED</a:t>
            </a:r>
            <a:r>
              <a:rPr lang="en-US" altLang="zh-CN" sz="2000" dirty="0">
                <a:latin typeface="Comic Sans MS" panose="030F0702030302020204" pitchFamily="66" charset="0"/>
                <a:ea typeface="+mj-ea"/>
              </a:rPr>
              <a:t>: Physical-level Radar Error Distribution</a:t>
            </a:r>
            <a:r>
              <a:rPr lang="en-US" altLang="zh-CN" sz="2000" baseline="30000" dirty="0">
                <a:latin typeface="Comic Sans MS" panose="030F0702030302020204" pitchFamily="66" charset="0"/>
                <a:ea typeface="+mj-ea"/>
              </a:rPr>
              <a:t>1</a:t>
            </a:r>
            <a:endParaRPr lang="zh-CN" altLang="en-US" sz="2000" dirty="0">
              <a:latin typeface="Comic Sans MS" panose="030F0702030302020204" pitchFamily="66" charset="0"/>
              <a:ea typeface="+mj-ea"/>
            </a:endParaRPr>
          </a:p>
        </p:txBody>
      </p:sp>
      <p:pic>
        <p:nvPicPr>
          <p:cNvPr id="13" name="图片 12">
            <a:extLst>
              <a:ext uri="{FF2B5EF4-FFF2-40B4-BE49-F238E27FC236}">
                <a16:creationId xmlns:a16="http://schemas.microsoft.com/office/drawing/2014/main" id="{281D5BB7-C244-40F3-84B5-8956DA8A33E3}"/>
              </a:ext>
            </a:extLst>
          </p:cNvPr>
          <p:cNvPicPr>
            <a:picLocks noChangeAspect="1"/>
          </p:cNvPicPr>
          <p:nvPr/>
        </p:nvPicPr>
        <p:blipFill>
          <a:blip r:embed="rId9"/>
          <a:stretch>
            <a:fillRect/>
          </a:stretch>
        </p:blipFill>
        <p:spPr>
          <a:xfrm>
            <a:off x="8400843" y="5467419"/>
            <a:ext cx="2844800" cy="869712"/>
          </a:xfrm>
          <a:prstGeom prst="rect">
            <a:avLst/>
          </a:prstGeom>
        </p:spPr>
      </p:pic>
      <p:sp>
        <p:nvSpPr>
          <p:cNvPr id="44" name="文本框 43">
            <a:extLst>
              <a:ext uri="{FF2B5EF4-FFF2-40B4-BE49-F238E27FC236}">
                <a16:creationId xmlns:a16="http://schemas.microsoft.com/office/drawing/2014/main" id="{1500DBA4-BE90-41F3-B707-31858B7EC1DD}"/>
              </a:ext>
            </a:extLst>
          </p:cNvPr>
          <p:cNvSpPr txBox="1"/>
          <p:nvPr/>
        </p:nvSpPr>
        <p:spPr>
          <a:xfrm>
            <a:off x="671397" y="6380843"/>
            <a:ext cx="5424603" cy="276999"/>
          </a:xfrm>
          <a:prstGeom prst="rect">
            <a:avLst/>
          </a:prstGeom>
          <a:noFill/>
        </p:spPr>
        <p:txBody>
          <a:bodyPr wrap="square" rtlCol="0">
            <a:spAutoFit/>
          </a:bodyPr>
          <a:lstStyle/>
          <a:p>
            <a:r>
              <a:rPr lang="en-US" altLang="zh-CN" sz="1200" baseline="30000" dirty="0">
                <a:solidFill>
                  <a:schemeClr val="bg2">
                    <a:lumMod val="75000"/>
                  </a:schemeClr>
                </a:solidFill>
                <a:latin typeface="Comic Sans MS" panose="030F0702030302020204" pitchFamily="66" charset="0"/>
                <a:ea typeface="+mj-ea"/>
              </a:rPr>
              <a:t>1</a:t>
            </a:r>
            <a:r>
              <a:rPr lang="en-US" altLang="zh-CN" sz="1200" dirty="0">
                <a:solidFill>
                  <a:schemeClr val="bg2">
                    <a:lumMod val="75000"/>
                  </a:schemeClr>
                </a:solidFill>
                <a:latin typeface="Comic Sans MS" panose="030F0702030302020204" pitchFamily="66" charset="0"/>
                <a:ea typeface="+mj-ea"/>
              </a:rPr>
              <a:t>Refer to Section 3.1 and Appendix A in our paper for more details</a:t>
            </a:r>
            <a:endParaRPr lang="zh-CN" altLang="en-US" sz="1200" dirty="0">
              <a:solidFill>
                <a:schemeClr val="bg2">
                  <a:lumMod val="75000"/>
                </a:schemeClr>
              </a:solidFill>
              <a:latin typeface="Comic Sans MS" panose="030F0702030302020204" pitchFamily="66" charset="0"/>
              <a:ea typeface="+mj-ea"/>
            </a:endParaRPr>
          </a:p>
        </p:txBody>
      </p:sp>
    </p:spTree>
    <p:custDataLst>
      <p:tags r:id="rId1"/>
    </p:custDataLst>
    <p:extLst>
      <p:ext uri="{BB962C8B-B14F-4D97-AF65-F5344CB8AC3E}">
        <p14:creationId xmlns:p14="http://schemas.microsoft.com/office/powerpoint/2010/main" val="3754203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250"/>
                                        <p:tgtEl>
                                          <p:spTgt spid="30"/>
                                        </p:tgtEl>
                                        <p:attrNameLst>
                                          <p:attrName>ppt_y</p:attrName>
                                        </p:attrNameLst>
                                      </p:cBhvr>
                                      <p:tavLst>
                                        <p:tav tm="0">
                                          <p:val>
                                            <p:strVal val="#ppt_y+#ppt_h*1.125000"/>
                                          </p:val>
                                        </p:tav>
                                        <p:tav tm="100000">
                                          <p:val>
                                            <p:strVal val="#ppt_y"/>
                                          </p:val>
                                        </p:tav>
                                      </p:tavLst>
                                    </p:anim>
                                    <p:animEffect transition="in" filter="wipe(up)">
                                      <p:cBhvr>
                                        <p:cTn id="8" dur="250"/>
                                        <p:tgtEl>
                                          <p:spTgt spid="30"/>
                                        </p:tgtEl>
                                      </p:cBhvr>
                                    </p:animEffect>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anim calcmode="lin" valueType="num">
                                      <p:cBhvr>
                                        <p:cTn id="14" dur="500" fill="hold"/>
                                        <p:tgtEl>
                                          <p:spTgt spid="9"/>
                                        </p:tgtEl>
                                        <p:attrNameLst>
                                          <p:attrName>ppt_x</p:attrName>
                                        </p:attrNameLst>
                                      </p:cBhvr>
                                      <p:tavLst>
                                        <p:tav tm="0">
                                          <p:val>
                                            <p:strVal val="#ppt_x"/>
                                          </p:val>
                                        </p:tav>
                                        <p:tav tm="100000">
                                          <p:val>
                                            <p:strVal val="#ppt_x"/>
                                          </p:val>
                                        </p:tav>
                                      </p:tavLst>
                                    </p:anim>
                                    <p:anim calcmode="lin" valueType="num">
                                      <p:cBhvr>
                                        <p:cTn id="15"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31"/>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37"/>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43"/>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5" grpId="0" animBg="1"/>
      <p:bldP spid="37" grpId="0" animBg="1"/>
      <p:bldP spid="11" grpId="0" animBg="1"/>
      <p:bldP spid="43" grpId="0"/>
      <p:bldP spid="4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608747" y="1277059"/>
            <a:ext cx="10849205" cy="5202768"/>
          </a:xfrm>
        </p:spPr>
        <p:txBody>
          <a:bodyPr/>
          <a:lstStyle/>
          <a:p>
            <a:r>
              <a:rPr lang="en-US" altLang="zh-CN" dirty="0">
                <a:latin typeface="Comic Sans MS" panose="030F0702030302020204" pitchFamily="66" charset="0"/>
              </a:rPr>
              <a:t>Vision-based </a:t>
            </a:r>
            <a:r>
              <a:rPr lang="en-US" altLang="zh-CN" b="1" dirty="0">
                <a:solidFill>
                  <a:srgbClr val="0CA1C9"/>
                </a:solidFill>
                <a:latin typeface="Comic Sans MS" panose="030F0702030302020204" pitchFamily="66" charset="0"/>
              </a:rPr>
              <a:t>object pose tracking </a:t>
            </a:r>
            <a:r>
              <a:rPr lang="en-US" altLang="zh-CN" dirty="0">
                <a:latin typeface="Comic Sans MS" panose="030F0702030302020204" pitchFamily="66" charset="0"/>
              </a:rPr>
              <a:t>&amp;</a:t>
            </a:r>
            <a:r>
              <a:rPr lang="en-US" altLang="zh-CN" b="1" dirty="0">
                <a:solidFill>
                  <a:srgbClr val="0CA1C9"/>
                </a:solidFill>
                <a:latin typeface="Comic Sans MS" panose="030F0702030302020204" pitchFamily="66" charset="0"/>
              </a:rPr>
              <a:t> error distribution</a:t>
            </a:r>
            <a:endParaRPr lang="en-US" altLang="zh-CN" dirty="0">
              <a:solidFill>
                <a:srgbClr val="0CA1C9"/>
              </a:solidFill>
              <a:latin typeface="Comic Sans MS" panose="030F0702030302020204" pitchFamily="66" charset="0"/>
            </a:endParaRPr>
          </a:p>
          <a:p>
            <a:endParaRPr lang="en-US" altLang="zh-CN" dirty="0">
              <a:latin typeface="Comic Sans MS" panose="030F0702030302020204" pitchFamily="66" charset="0"/>
            </a:endParaRPr>
          </a:p>
          <a:p>
            <a:endParaRPr lang="en-US" altLang="zh-CN" dirty="0">
              <a:latin typeface="Comic Sans MS" panose="030F0702030302020204" pitchFamily="66" charset="0"/>
            </a:endParaRPr>
          </a:p>
          <a:p>
            <a:endParaRPr lang="en-US" altLang="zh-CN" dirty="0">
              <a:latin typeface="Comic Sans MS" panose="030F0702030302020204" pitchFamily="66" charset="0"/>
            </a:endParaRPr>
          </a:p>
          <a:p>
            <a:pPr marL="0" indent="0">
              <a:buNone/>
            </a:pPr>
            <a:endParaRPr lang="en-US" altLang="zh-CN" dirty="0">
              <a:latin typeface="Comic Sans MS" panose="030F0702030302020204" pitchFamily="66" charset="0"/>
            </a:endParaRPr>
          </a:p>
        </p:txBody>
      </p:sp>
      <p:sp>
        <p:nvSpPr>
          <p:cNvPr id="2" name="标题 1"/>
          <p:cNvSpPr>
            <a:spLocks noGrp="1"/>
          </p:cNvSpPr>
          <p:nvPr>
            <p:ph type="title"/>
          </p:nvPr>
        </p:nvSpPr>
        <p:spPr/>
        <p:txBody>
          <a:bodyPr/>
          <a:lstStyle/>
          <a:p>
            <a:r>
              <a:rPr lang="en-US" altLang="zh-CN" dirty="0">
                <a:latin typeface="Comic Sans MS" panose="030F0702030302020204" pitchFamily="66" charset="0"/>
              </a:rPr>
              <a:t>Our Design: Camera Tracking Model</a:t>
            </a:r>
            <a:endParaRPr lang="zh-CN" altLang="en-US" dirty="0">
              <a:latin typeface="Comic Sans MS" panose="030F0702030302020204" pitchFamily="66" charset="0"/>
            </a:endParaRPr>
          </a:p>
        </p:txBody>
      </p:sp>
      <p:sp>
        <p:nvSpPr>
          <p:cNvPr id="4" name="灯片编号占位符 3"/>
          <p:cNvSpPr>
            <a:spLocks noGrp="1"/>
          </p:cNvSpPr>
          <p:nvPr>
            <p:ph type="sldNum" sz="quarter" idx="12"/>
          </p:nvPr>
        </p:nvSpPr>
        <p:spPr/>
        <p:txBody>
          <a:bodyPr/>
          <a:lstStyle/>
          <a:p>
            <a:fld id="{87AB51E9-348C-4DC8-84CE-839F8B9DCC07}" type="slidenum">
              <a:rPr lang="en-US" altLang="zh-CN" smtClean="0">
                <a:latin typeface="Comic Sans MS" panose="030F0702030302020204" pitchFamily="66" charset="0"/>
              </a:rPr>
              <a:pPr/>
              <a:t>16</a:t>
            </a:fld>
            <a:endParaRPr lang="en-US" altLang="zh-CN" dirty="0">
              <a:latin typeface="Comic Sans MS" panose="030F0702030302020204" pitchFamily="66" charset="0"/>
            </a:endParaRPr>
          </a:p>
        </p:txBody>
      </p:sp>
      <p:cxnSp>
        <p:nvCxnSpPr>
          <p:cNvPr id="36" name="直接箭头连接符 35">
            <a:extLst>
              <a:ext uri="{FF2B5EF4-FFF2-40B4-BE49-F238E27FC236}">
                <a16:creationId xmlns:a16="http://schemas.microsoft.com/office/drawing/2014/main" id="{46682959-47BA-4375-85E5-CE72D118CA4E}"/>
              </a:ext>
            </a:extLst>
          </p:cNvPr>
          <p:cNvCxnSpPr>
            <a:cxnSpLocks/>
          </p:cNvCxnSpPr>
          <p:nvPr/>
        </p:nvCxnSpPr>
        <p:spPr>
          <a:xfrm flipH="1" flipV="1">
            <a:off x="1668237" y="2705071"/>
            <a:ext cx="2850147" cy="1660691"/>
          </a:xfrm>
          <a:prstGeom prst="straightConnector1">
            <a:avLst/>
          </a:prstGeom>
          <a:ln w="38100">
            <a:solidFill>
              <a:schemeClr val="bg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38" name="图片 37">
            <a:extLst>
              <a:ext uri="{FF2B5EF4-FFF2-40B4-BE49-F238E27FC236}">
                <a16:creationId xmlns:a16="http://schemas.microsoft.com/office/drawing/2014/main" id="{D07BA8EE-E35F-4D1C-BA74-C63F409E663B}"/>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9976" b="89984" l="1666" r="89976">
                        <a14:foregroundMark x1="9116" y1="24192" x2="8389" y2="24192"/>
                        <a14:foregroundMark x1="4353" y1="23748" x2="3476" y2="23300"/>
                        <a14:foregroundMark x1="10600" y1="26939" x2="4640" y2="23894"/>
                        <a14:foregroundMark x1="7268" y1="23142" x2="6541" y2="22779"/>
                        <a14:foregroundMark x1="7965" y1="22859" x2="6965" y2="22577"/>
                        <a14:foregroundMark x1="72078" y1="32027" x2="73652" y2="31543"/>
                        <a14:foregroundMark x1="73137" y1="31381" x2="73985" y2="31179"/>
                        <a14:foregroundMark x1="73925" y1="31462" x2="74712" y2="31462"/>
                        <a14:foregroundMark x1="70594" y1="33522" x2="71018" y2="34410"/>
                        <a14:foregroundMark x1="2423" y1="21446" x2="2090" y2="21446"/>
                        <a14:foregroundMark x1="44791" y1="28635" x2="42217" y2="24354"/>
                        <a14:foregroundMark x1="44912" y1="27221" x2="45427" y2="27868"/>
                        <a14:foregroundMark x1="43580" y1="25969" x2="41732" y2="22940"/>
                        <a14:backgroundMark x1="52665" y1="16882" x2="53574" y2="35420"/>
                        <a14:backgroundMark x1="9812" y1="14742" x2="13083" y2="20759"/>
                        <a14:backgroundMark x1="13083" y1="20759" x2="13083" y2="20679"/>
                        <a14:backgroundMark x1="45003" y1="14620" x2="33222" y2="23223"/>
                        <a14:backgroundMark x1="53089" y1="20194" x2="75045" y2="21405"/>
                        <a14:backgroundMark x1="75045" y1="21405" x2="98455" y2="21042"/>
                        <a14:backgroundMark x1="81587" y1="29685" x2="78225" y2="36712"/>
                        <a14:backgroundMark x1="78225" y1="36712" x2="77075" y2="47254"/>
                        <a14:backgroundMark x1="77075" y1="47254" x2="77408" y2="49031"/>
                        <a14:backgroundMark x1="75409" y1="32593" x2="75560" y2="46971"/>
                        <a14:backgroundMark x1="40733" y1="65428" x2="40733" y2="65428"/>
                        <a14:backgroundMark x1="1726" y1="23627" x2="2483" y2="31462"/>
                        <a14:backgroundMark x1="2483" y1="31462" x2="3210" y2="32795"/>
                        <a14:backgroundMark x1="33283" y1="27383" x2="38038" y2="37884"/>
                        <a14:backgroundMark x1="54846" y1="32108" x2="49394" y2="51696"/>
                        <a14:backgroundMark x1="3362" y1="24556" x2="4270" y2="24637"/>
                        <a14:backgroundMark x1="3725" y1="23910" x2="1787" y2="23223"/>
                        <a14:backgroundMark x1="4058" y1="24192" x2="4846" y2="25121"/>
                        <a14:backgroundMark x1="77256" y1="37036" x2="73440" y2="36551"/>
                        <a14:backgroundMark x1="73077" y1="34410" x2="71714" y2="37803"/>
                        <a14:backgroundMark x1="73955" y1="32916" x2="78831" y2="35541"/>
                        <a14:backgroundMark x1="78831" y1="35541" x2="78831" y2="35541"/>
                        <a14:backgroundMark x1="73107" y1="33320" x2="72623" y2="33885"/>
                      </a14:backgroundRemoval>
                    </a14:imgEffect>
                  </a14:imgLayer>
                </a14:imgProps>
              </a:ext>
              <a:ext uri="{28A0092B-C50C-407E-A947-70E740481C1C}">
                <a14:useLocalDpi xmlns:a14="http://schemas.microsoft.com/office/drawing/2010/main" val="0"/>
              </a:ext>
            </a:extLst>
          </a:blip>
          <a:srcRect t="19464" r="24103" b="13749"/>
          <a:stretch/>
        </p:blipFill>
        <p:spPr>
          <a:xfrm rot="20262342">
            <a:off x="180077" y="2522841"/>
            <a:ext cx="2159083" cy="1424956"/>
          </a:xfrm>
          <a:prstGeom prst="rect">
            <a:avLst/>
          </a:prstGeom>
        </p:spPr>
      </p:pic>
      <p:cxnSp>
        <p:nvCxnSpPr>
          <p:cNvPr id="40" name="直接箭头连接符 39">
            <a:extLst>
              <a:ext uri="{FF2B5EF4-FFF2-40B4-BE49-F238E27FC236}">
                <a16:creationId xmlns:a16="http://schemas.microsoft.com/office/drawing/2014/main" id="{A5E70DDC-784E-4427-9662-E1537808C57B}"/>
              </a:ext>
            </a:extLst>
          </p:cNvPr>
          <p:cNvCxnSpPr/>
          <p:nvPr/>
        </p:nvCxnSpPr>
        <p:spPr>
          <a:xfrm flipH="1">
            <a:off x="1746801" y="4365762"/>
            <a:ext cx="2736304" cy="504056"/>
          </a:xfrm>
          <a:prstGeom prst="straightConnector1">
            <a:avLst/>
          </a:prstGeom>
          <a:ln w="38100">
            <a:solidFill>
              <a:schemeClr val="bg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1" name="直接箭头连接符 40">
            <a:extLst>
              <a:ext uri="{FF2B5EF4-FFF2-40B4-BE49-F238E27FC236}">
                <a16:creationId xmlns:a16="http://schemas.microsoft.com/office/drawing/2014/main" id="{0A01D50A-FFE1-4BF4-89F6-C607EC1435F9}"/>
              </a:ext>
            </a:extLst>
          </p:cNvPr>
          <p:cNvCxnSpPr>
            <a:cxnSpLocks/>
          </p:cNvCxnSpPr>
          <p:nvPr/>
        </p:nvCxnSpPr>
        <p:spPr>
          <a:xfrm flipH="1" flipV="1">
            <a:off x="4131541" y="2089475"/>
            <a:ext cx="374999" cy="2291691"/>
          </a:xfrm>
          <a:prstGeom prst="straightConnector1">
            <a:avLst/>
          </a:prstGeom>
          <a:ln w="38100">
            <a:solidFill>
              <a:schemeClr val="bg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42" name="Picture 2" descr="Sketch Mobile Phone Human Hand ⬇ Vector Image by © alekseimakarov | Vector  Stock 247348598">
            <a:extLst>
              <a:ext uri="{FF2B5EF4-FFF2-40B4-BE49-F238E27FC236}">
                <a16:creationId xmlns:a16="http://schemas.microsoft.com/office/drawing/2014/main" id="{00E85FB7-0DE1-4C66-8849-CD646C0CA701}"/>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b="6951"/>
          <a:stretch/>
        </p:blipFill>
        <p:spPr bwMode="auto">
          <a:xfrm>
            <a:off x="3763025" y="3462311"/>
            <a:ext cx="2260967" cy="3135041"/>
          </a:xfrm>
          <a:prstGeom prst="rect">
            <a:avLst/>
          </a:prstGeom>
          <a:noFill/>
          <a:extLst>
            <a:ext uri="{909E8E84-426E-40DD-AFC4-6F175D3DCCD1}">
              <a14:hiddenFill xmlns:a14="http://schemas.microsoft.com/office/drawing/2010/main">
                <a:solidFill>
                  <a:srgbClr val="FFFFFF"/>
                </a:solidFill>
              </a14:hiddenFill>
            </a:ext>
          </a:extLst>
        </p:spPr>
      </p:pic>
      <p:sp>
        <p:nvSpPr>
          <p:cNvPr id="45" name="文本框 44">
            <a:extLst>
              <a:ext uri="{FF2B5EF4-FFF2-40B4-BE49-F238E27FC236}">
                <a16:creationId xmlns:a16="http://schemas.microsoft.com/office/drawing/2014/main" id="{5F3CC07E-3346-428E-A21C-564CB7C735DF}"/>
              </a:ext>
            </a:extLst>
          </p:cNvPr>
          <p:cNvSpPr txBox="1"/>
          <p:nvPr/>
        </p:nvSpPr>
        <p:spPr>
          <a:xfrm>
            <a:off x="4332592" y="4336779"/>
            <a:ext cx="488208" cy="400110"/>
          </a:xfrm>
          <a:prstGeom prst="rect">
            <a:avLst/>
          </a:prstGeom>
          <a:noFill/>
        </p:spPr>
        <p:txBody>
          <a:bodyPr wrap="square" rtlCol="0">
            <a:spAutoFit/>
          </a:bodyPr>
          <a:lstStyle/>
          <a:p>
            <a:pPr algn="ctr"/>
            <a:r>
              <a:rPr lang="en-US" altLang="zh-CN" sz="2000" dirty="0">
                <a:latin typeface="Comic Sans MS" panose="030F0702030302020204" pitchFamily="66" charset="0"/>
                <a:ea typeface="+mj-ea"/>
              </a:rPr>
              <a:t>O</a:t>
            </a:r>
            <a:endParaRPr lang="zh-CN" altLang="en-US" sz="2000" dirty="0">
              <a:latin typeface="Comic Sans MS" panose="030F0702030302020204" pitchFamily="66" charset="0"/>
              <a:ea typeface="+mj-ea"/>
            </a:endParaRPr>
          </a:p>
        </p:txBody>
      </p:sp>
      <p:sp>
        <p:nvSpPr>
          <p:cNvPr id="46" name="文本框 45">
            <a:extLst>
              <a:ext uri="{FF2B5EF4-FFF2-40B4-BE49-F238E27FC236}">
                <a16:creationId xmlns:a16="http://schemas.microsoft.com/office/drawing/2014/main" id="{CDA7CB4E-32F1-47A7-B9A2-288A74EF71B3}"/>
              </a:ext>
            </a:extLst>
          </p:cNvPr>
          <p:cNvSpPr txBox="1"/>
          <p:nvPr/>
        </p:nvSpPr>
        <p:spPr>
          <a:xfrm>
            <a:off x="1562304" y="4858639"/>
            <a:ext cx="488208" cy="400110"/>
          </a:xfrm>
          <a:prstGeom prst="rect">
            <a:avLst/>
          </a:prstGeom>
          <a:noFill/>
        </p:spPr>
        <p:txBody>
          <a:bodyPr wrap="square" rtlCol="0">
            <a:spAutoFit/>
          </a:bodyPr>
          <a:lstStyle/>
          <a:p>
            <a:pPr algn="ctr"/>
            <a:r>
              <a:rPr lang="en-US" altLang="zh-CN" sz="2000" dirty="0">
                <a:latin typeface="Comic Sans MS" panose="030F0702030302020204" pitchFamily="66" charset="0"/>
                <a:ea typeface="+mj-ea"/>
              </a:rPr>
              <a:t>X</a:t>
            </a:r>
            <a:endParaRPr lang="zh-CN" altLang="en-US" sz="2000" dirty="0">
              <a:latin typeface="Comic Sans MS" panose="030F0702030302020204" pitchFamily="66" charset="0"/>
              <a:ea typeface="+mj-ea"/>
            </a:endParaRPr>
          </a:p>
        </p:txBody>
      </p:sp>
      <p:sp>
        <p:nvSpPr>
          <p:cNvPr id="48" name="文本框 47">
            <a:extLst>
              <a:ext uri="{FF2B5EF4-FFF2-40B4-BE49-F238E27FC236}">
                <a16:creationId xmlns:a16="http://schemas.microsoft.com/office/drawing/2014/main" id="{55CC4B57-AED4-4EDA-855E-5CAE8B2AAA3B}"/>
              </a:ext>
            </a:extLst>
          </p:cNvPr>
          <p:cNvSpPr txBox="1"/>
          <p:nvPr/>
        </p:nvSpPr>
        <p:spPr>
          <a:xfrm>
            <a:off x="4128071" y="1867727"/>
            <a:ext cx="488208" cy="400110"/>
          </a:xfrm>
          <a:prstGeom prst="rect">
            <a:avLst/>
          </a:prstGeom>
          <a:noFill/>
        </p:spPr>
        <p:txBody>
          <a:bodyPr wrap="square" rtlCol="0">
            <a:spAutoFit/>
          </a:bodyPr>
          <a:lstStyle/>
          <a:p>
            <a:pPr algn="ctr"/>
            <a:r>
              <a:rPr lang="en-US" altLang="zh-CN" sz="2000" dirty="0">
                <a:latin typeface="Comic Sans MS" panose="030F0702030302020204" pitchFamily="66" charset="0"/>
                <a:ea typeface="+mj-ea"/>
              </a:rPr>
              <a:t>Y</a:t>
            </a:r>
            <a:endParaRPr lang="zh-CN" altLang="en-US" sz="2000" dirty="0">
              <a:latin typeface="Comic Sans MS" panose="030F0702030302020204" pitchFamily="66" charset="0"/>
              <a:ea typeface="+mj-ea"/>
            </a:endParaRPr>
          </a:p>
        </p:txBody>
      </p:sp>
      <p:sp>
        <p:nvSpPr>
          <p:cNvPr id="49" name="文本框 48">
            <a:extLst>
              <a:ext uri="{FF2B5EF4-FFF2-40B4-BE49-F238E27FC236}">
                <a16:creationId xmlns:a16="http://schemas.microsoft.com/office/drawing/2014/main" id="{814E3502-4FDE-448A-BCF1-551284555D76}"/>
              </a:ext>
            </a:extLst>
          </p:cNvPr>
          <p:cNvSpPr txBox="1"/>
          <p:nvPr/>
        </p:nvSpPr>
        <p:spPr>
          <a:xfrm>
            <a:off x="1543789" y="2356069"/>
            <a:ext cx="488208" cy="400110"/>
          </a:xfrm>
          <a:prstGeom prst="rect">
            <a:avLst/>
          </a:prstGeom>
          <a:noFill/>
        </p:spPr>
        <p:txBody>
          <a:bodyPr wrap="square" rtlCol="0">
            <a:spAutoFit/>
          </a:bodyPr>
          <a:lstStyle/>
          <a:p>
            <a:pPr algn="ctr"/>
            <a:r>
              <a:rPr lang="en-US" altLang="zh-CN" sz="2000" dirty="0">
                <a:latin typeface="Comic Sans MS" panose="030F0702030302020204" pitchFamily="66" charset="0"/>
                <a:ea typeface="+mj-ea"/>
              </a:rPr>
              <a:t>Z</a:t>
            </a:r>
            <a:endParaRPr lang="zh-CN" altLang="en-US" sz="2000" dirty="0">
              <a:latin typeface="Comic Sans MS" panose="030F0702030302020204" pitchFamily="66" charset="0"/>
              <a:ea typeface="+mj-ea"/>
            </a:endParaRPr>
          </a:p>
        </p:txBody>
      </p:sp>
      <p:sp>
        <p:nvSpPr>
          <p:cNvPr id="21" name="Freeform 21">
            <a:extLst>
              <a:ext uri="{FF2B5EF4-FFF2-40B4-BE49-F238E27FC236}">
                <a16:creationId xmlns:a16="http://schemas.microsoft.com/office/drawing/2014/main" id="{10E85B71-C286-4E13-B9C5-DA2D880FC625}"/>
              </a:ext>
            </a:extLst>
          </p:cNvPr>
          <p:cNvSpPr>
            <a:spLocks noEditPoints="1"/>
          </p:cNvSpPr>
          <p:nvPr/>
        </p:nvSpPr>
        <p:spPr bwMode="auto">
          <a:xfrm flipH="1">
            <a:off x="3588241" y="2820293"/>
            <a:ext cx="704681" cy="572589"/>
          </a:xfrm>
          <a:custGeom>
            <a:avLst/>
            <a:gdLst>
              <a:gd name="T0" fmla="*/ 152 w 512"/>
              <a:gd name="T1" fmla="*/ 240 h 416"/>
              <a:gd name="T2" fmla="*/ 256 w 512"/>
              <a:gd name="T3" fmla="*/ 344 h 416"/>
              <a:gd name="T4" fmla="*/ 360 w 512"/>
              <a:gd name="T5" fmla="*/ 240 h 416"/>
              <a:gd name="T6" fmla="*/ 256 w 512"/>
              <a:gd name="T7" fmla="*/ 136 h 416"/>
              <a:gd name="T8" fmla="*/ 152 w 512"/>
              <a:gd name="T9" fmla="*/ 240 h 416"/>
              <a:gd name="T10" fmla="*/ 480 w 512"/>
              <a:gd name="T11" fmla="*/ 64 h 416"/>
              <a:gd name="T12" fmla="*/ 368 w 512"/>
              <a:gd name="T13" fmla="*/ 64 h 416"/>
              <a:gd name="T14" fmla="*/ 320 w 512"/>
              <a:gd name="T15" fmla="*/ 0 h 416"/>
              <a:gd name="T16" fmla="*/ 192 w 512"/>
              <a:gd name="T17" fmla="*/ 0 h 416"/>
              <a:gd name="T18" fmla="*/ 144 w 512"/>
              <a:gd name="T19" fmla="*/ 64 h 416"/>
              <a:gd name="T20" fmla="*/ 32 w 512"/>
              <a:gd name="T21" fmla="*/ 64 h 416"/>
              <a:gd name="T22" fmla="*/ 0 w 512"/>
              <a:gd name="T23" fmla="*/ 96 h 416"/>
              <a:gd name="T24" fmla="*/ 0 w 512"/>
              <a:gd name="T25" fmla="*/ 384 h 416"/>
              <a:gd name="T26" fmla="*/ 32 w 512"/>
              <a:gd name="T27" fmla="*/ 416 h 416"/>
              <a:gd name="T28" fmla="*/ 480 w 512"/>
              <a:gd name="T29" fmla="*/ 416 h 416"/>
              <a:gd name="T30" fmla="*/ 512 w 512"/>
              <a:gd name="T31" fmla="*/ 384 h 416"/>
              <a:gd name="T32" fmla="*/ 512 w 512"/>
              <a:gd name="T33" fmla="*/ 96 h 416"/>
              <a:gd name="T34" fmla="*/ 480 w 512"/>
              <a:gd name="T35" fmla="*/ 64 h 416"/>
              <a:gd name="T36" fmla="*/ 256 w 512"/>
              <a:gd name="T37" fmla="*/ 382 h 416"/>
              <a:gd name="T38" fmla="*/ 114 w 512"/>
              <a:gd name="T39" fmla="*/ 240 h 416"/>
              <a:gd name="T40" fmla="*/ 256 w 512"/>
              <a:gd name="T41" fmla="*/ 98 h 416"/>
              <a:gd name="T42" fmla="*/ 398 w 512"/>
              <a:gd name="T43" fmla="*/ 240 h 416"/>
              <a:gd name="T44" fmla="*/ 256 w 512"/>
              <a:gd name="T45" fmla="*/ 382 h 416"/>
              <a:gd name="T46" fmla="*/ 480 w 512"/>
              <a:gd name="T47" fmla="*/ 160 h 416"/>
              <a:gd name="T48" fmla="*/ 416 w 512"/>
              <a:gd name="T49" fmla="*/ 160 h 416"/>
              <a:gd name="T50" fmla="*/ 416 w 512"/>
              <a:gd name="T51" fmla="*/ 128 h 416"/>
              <a:gd name="T52" fmla="*/ 480 w 512"/>
              <a:gd name="T53" fmla="*/ 128 h 416"/>
              <a:gd name="T54" fmla="*/ 480 w 512"/>
              <a:gd name="T55" fmla="*/ 160 h 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12" h="416">
                <a:moveTo>
                  <a:pt x="152" y="240"/>
                </a:moveTo>
                <a:cubicBezTo>
                  <a:pt x="152" y="297"/>
                  <a:pt x="199" y="344"/>
                  <a:pt x="256" y="344"/>
                </a:cubicBezTo>
                <a:cubicBezTo>
                  <a:pt x="313" y="344"/>
                  <a:pt x="360" y="297"/>
                  <a:pt x="360" y="240"/>
                </a:cubicBezTo>
                <a:cubicBezTo>
                  <a:pt x="360" y="183"/>
                  <a:pt x="313" y="136"/>
                  <a:pt x="256" y="136"/>
                </a:cubicBezTo>
                <a:cubicBezTo>
                  <a:pt x="199" y="136"/>
                  <a:pt x="152" y="183"/>
                  <a:pt x="152" y="240"/>
                </a:cubicBezTo>
                <a:close/>
                <a:moveTo>
                  <a:pt x="480" y="64"/>
                </a:moveTo>
                <a:cubicBezTo>
                  <a:pt x="368" y="64"/>
                  <a:pt x="368" y="64"/>
                  <a:pt x="368" y="64"/>
                </a:cubicBezTo>
                <a:cubicBezTo>
                  <a:pt x="360" y="32"/>
                  <a:pt x="352" y="0"/>
                  <a:pt x="320" y="0"/>
                </a:cubicBezTo>
                <a:cubicBezTo>
                  <a:pt x="192" y="0"/>
                  <a:pt x="192" y="0"/>
                  <a:pt x="192" y="0"/>
                </a:cubicBezTo>
                <a:cubicBezTo>
                  <a:pt x="160" y="0"/>
                  <a:pt x="152" y="32"/>
                  <a:pt x="144" y="64"/>
                </a:cubicBezTo>
                <a:cubicBezTo>
                  <a:pt x="32" y="64"/>
                  <a:pt x="32" y="64"/>
                  <a:pt x="32" y="64"/>
                </a:cubicBezTo>
                <a:cubicBezTo>
                  <a:pt x="14" y="64"/>
                  <a:pt x="0" y="78"/>
                  <a:pt x="0" y="96"/>
                </a:cubicBezTo>
                <a:cubicBezTo>
                  <a:pt x="0" y="384"/>
                  <a:pt x="0" y="384"/>
                  <a:pt x="0" y="384"/>
                </a:cubicBezTo>
                <a:cubicBezTo>
                  <a:pt x="0" y="402"/>
                  <a:pt x="14" y="416"/>
                  <a:pt x="32" y="416"/>
                </a:cubicBezTo>
                <a:cubicBezTo>
                  <a:pt x="480" y="416"/>
                  <a:pt x="480" y="416"/>
                  <a:pt x="480" y="416"/>
                </a:cubicBezTo>
                <a:cubicBezTo>
                  <a:pt x="498" y="416"/>
                  <a:pt x="512" y="402"/>
                  <a:pt x="512" y="384"/>
                </a:cubicBezTo>
                <a:cubicBezTo>
                  <a:pt x="512" y="96"/>
                  <a:pt x="512" y="96"/>
                  <a:pt x="512" y="96"/>
                </a:cubicBezTo>
                <a:cubicBezTo>
                  <a:pt x="512" y="78"/>
                  <a:pt x="498" y="64"/>
                  <a:pt x="480" y="64"/>
                </a:cubicBezTo>
                <a:close/>
                <a:moveTo>
                  <a:pt x="256" y="382"/>
                </a:moveTo>
                <a:cubicBezTo>
                  <a:pt x="178" y="382"/>
                  <a:pt x="114" y="318"/>
                  <a:pt x="114" y="240"/>
                </a:cubicBezTo>
                <a:cubicBezTo>
                  <a:pt x="114" y="162"/>
                  <a:pt x="178" y="98"/>
                  <a:pt x="256" y="98"/>
                </a:cubicBezTo>
                <a:cubicBezTo>
                  <a:pt x="334" y="98"/>
                  <a:pt x="398" y="162"/>
                  <a:pt x="398" y="240"/>
                </a:cubicBezTo>
                <a:cubicBezTo>
                  <a:pt x="398" y="318"/>
                  <a:pt x="334" y="382"/>
                  <a:pt x="256" y="382"/>
                </a:cubicBezTo>
                <a:close/>
                <a:moveTo>
                  <a:pt x="480" y="160"/>
                </a:moveTo>
                <a:cubicBezTo>
                  <a:pt x="416" y="160"/>
                  <a:pt x="416" y="160"/>
                  <a:pt x="416" y="160"/>
                </a:cubicBezTo>
                <a:cubicBezTo>
                  <a:pt x="416" y="128"/>
                  <a:pt x="416" y="128"/>
                  <a:pt x="416" y="128"/>
                </a:cubicBezTo>
                <a:cubicBezTo>
                  <a:pt x="480" y="128"/>
                  <a:pt x="480" y="128"/>
                  <a:pt x="480" y="128"/>
                </a:cubicBezTo>
                <a:lnTo>
                  <a:pt x="480" y="160"/>
                </a:lnTo>
                <a:close/>
              </a:path>
            </a:pathLst>
          </a:custGeom>
          <a:solidFill>
            <a:srgbClr val="53BCA9"/>
          </a:solidFill>
          <a:ln>
            <a:noFill/>
          </a:ln>
          <a:scene3d>
            <a:camera prst="perspectiveContrastingLeftFacing"/>
            <a:lightRig rig="threePt" dir="t"/>
          </a:scene3d>
        </p:spPr>
        <p:txBody>
          <a:bodyPr vert="horz" wrap="square" lIns="68580" tIns="34290" rIns="68580" bIns="34290" numCol="1" anchor="t" anchorCtr="0" compatLnSpc="1">
            <a:prstTxWarp prst="textNoShape">
              <a:avLst/>
            </a:prstTxWarp>
          </a:bodyPr>
          <a:lstStyle/>
          <a:p>
            <a:endParaRPr lang="zh-CN" altLang="en-US" sz="1350">
              <a:solidFill>
                <a:srgbClr val="2E2E2E"/>
              </a:solidFill>
            </a:endParaRPr>
          </a:p>
        </p:txBody>
      </p:sp>
      <p:pic>
        <p:nvPicPr>
          <p:cNvPr id="6" name="图片 5">
            <a:extLst>
              <a:ext uri="{FF2B5EF4-FFF2-40B4-BE49-F238E27FC236}">
                <a16:creationId xmlns:a16="http://schemas.microsoft.com/office/drawing/2014/main" id="{D5C7BD0F-19F6-4DDB-9E09-7A49E675B73F}"/>
              </a:ext>
            </a:extLst>
          </p:cNvPr>
          <p:cNvPicPr>
            <a:picLocks noChangeAspect="1"/>
          </p:cNvPicPr>
          <p:nvPr/>
        </p:nvPicPr>
        <p:blipFill>
          <a:blip r:embed="rId7"/>
          <a:stretch>
            <a:fillRect/>
          </a:stretch>
        </p:blipFill>
        <p:spPr>
          <a:xfrm>
            <a:off x="5586993" y="2042262"/>
            <a:ext cx="3818164" cy="2502445"/>
          </a:xfrm>
          <a:prstGeom prst="rect">
            <a:avLst/>
          </a:prstGeom>
        </p:spPr>
      </p:pic>
      <p:cxnSp>
        <p:nvCxnSpPr>
          <p:cNvPr id="8" name="直接连接符 7">
            <a:extLst>
              <a:ext uri="{FF2B5EF4-FFF2-40B4-BE49-F238E27FC236}">
                <a16:creationId xmlns:a16="http://schemas.microsoft.com/office/drawing/2014/main" id="{93A325CF-31CC-4666-A2AF-7B8585C031C6}"/>
              </a:ext>
            </a:extLst>
          </p:cNvPr>
          <p:cNvCxnSpPr>
            <a:cxnSpLocks/>
            <a:endCxn id="21" idx="24"/>
          </p:cNvCxnSpPr>
          <p:nvPr/>
        </p:nvCxnSpPr>
        <p:spPr>
          <a:xfrm>
            <a:off x="1991544" y="2705071"/>
            <a:ext cx="1728825" cy="335449"/>
          </a:xfrm>
          <a:prstGeom prst="line">
            <a:avLst/>
          </a:prstGeom>
          <a:ln w="19050">
            <a:solidFill>
              <a:srgbClr val="53BCA9"/>
            </a:solidFill>
            <a:prstDash val="dash"/>
          </a:ln>
        </p:spPr>
        <p:style>
          <a:lnRef idx="1">
            <a:schemeClr val="accent1"/>
          </a:lnRef>
          <a:fillRef idx="0">
            <a:schemeClr val="accent1"/>
          </a:fillRef>
          <a:effectRef idx="0">
            <a:schemeClr val="accent1"/>
          </a:effectRef>
          <a:fontRef idx="minor">
            <a:schemeClr val="tx1"/>
          </a:fontRef>
        </p:style>
      </p:cxnSp>
      <p:cxnSp>
        <p:nvCxnSpPr>
          <p:cNvPr id="27" name="直接连接符 26">
            <a:extLst>
              <a:ext uri="{FF2B5EF4-FFF2-40B4-BE49-F238E27FC236}">
                <a16:creationId xmlns:a16="http://schemas.microsoft.com/office/drawing/2014/main" id="{B85D9002-D39C-459D-AEF1-0065C1F1E87C}"/>
              </a:ext>
            </a:extLst>
          </p:cNvPr>
          <p:cNvCxnSpPr>
            <a:cxnSpLocks/>
            <a:endCxn id="21" idx="21"/>
          </p:cNvCxnSpPr>
          <p:nvPr/>
        </p:nvCxnSpPr>
        <p:spPr>
          <a:xfrm flipV="1">
            <a:off x="1746801" y="3150633"/>
            <a:ext cx="1998342" cy="208604"/>
          </a:xfrm>
          <a:prstGeom prst="line">
            <a:avLst/>
          </a:prstGeom>
          <a:ln w="19050">
            <a:solidFill>
              <a:srgbClr val="53BCA9"/>
            </a:solidFill>
            <a:prstDash val="dash"/>
          </a:ln>
        </p:spPr>
        <p:style>
          <a:lnRef idx="1">
            <a:schemeClr val="accent1"/>
          </a:lnRef>
          <a:fillRef idx="0">
            <a:schemeClr val="accent1"/>
          </a:fillRef>
          <a:effectRef idx="0">
            <a:schemeClr val="accent1"/>
          </a:effectRef>
          <a:fontRef idx="minor">
            <a:schemeClr val="tx1"/>
          </a:fontRef>
        </p:style>
      </p:cxnSp>
      <p:cxnSp>
        <p:nvCxnSpPr>
          <p:cNvPr id="32" name="直接连接符 31">
            <a:extLst>
              <a:ext uri="{FF2B5EF4-FFF2-40B4-BE49-F238E27FC236}">
                <a16:creationId xmlns:a16="http://schemas.microsoft.com/office/drawing/2014/main" id="{F65F576E-2B67-44F4-A2B4-EF45DBBFE895}"/>
              </a:ext>
            </a:extLst>
          </p:cNvPr>
          <p:cNvCxnSpPr>
            <a:cxnSpLocks/>
            <a:endCxn id="21" idx="1"/>
          </p:cNvCxnSpPr>
          <p:nvPr/>
        </p:nvCxnSpPr>
        <p:spPr>
          <a:xfrm flipV="1">
            <a:off x="1907598" y="3293780"/>
            <a:ext cx="2032983" cy="377104"/>
          </a:xfrm>
          <a:prstGeom prst="line">
            <a:avLst/>
          </a:prstGeom>
          <a:ln w="19050">
            <a:solidFill>
              <a:srgbClr val="53BCA9"/>
            </a:solidFill>
            <a:prstDash val="dash"/>
          </a:ln>
        </p:spPr>
        <p:style>
          <a:lnRef idx="1">
            <a:schemeClr val="accent1"/>
          </a:lnRef>
          <a:fillRef idx="0">
            <a:schemeClr val="accent1"/>
          </a:fillRef>
          <a:effectRef idx="0">
            <a:schemeClr val="accent1"/>
          </a:effectRef>
          <a:fontRef idx="minor">
            <a:schemeClr val="tx1"/>
          </a:fontRef>
        </p:style>
      </p:cxnSp>
      <p:cxnSp>
        <p:nvCxnSpPr>
          <p:cNvPr id="35" name="直接连接符 34">
            <a:extLst>
              <a:ext uri="{FF2B5EF4-FFF2-40B4-BE49-F238E27FC236}">
                <a16:creationId xmlns:a16="http://schemas.microsoft.com/office/drawing/2014/main" id="{AC0D9687-73EE-49C4-A6BC-F022A929F45B}"/>
              </a:ext>
            </a:extLst>
          </p:cNvPr>
          <p:cNvCxnSpPr>
            <a:cxnSpLocks/>
          </p:cNvCxnSpPr>
          <p:nvPr/>
        </p:nvCxnSpPr>
        <p:spPr>
          <a:xfrm flipV="1">
            <a:off x="1918247" y="3112251"/>
            <a:ext cx="1763809" cy="64006"/>
          </a:xfrm>
          <a:prstGeom prst="line">
            <a:avLst/>
          </a:prstGeom>
          <a:ln w="19050">
            <a:solidFill>
              <a:srgbClr val="53BCA9"/>
            </a:solidFill>
            <a:prstDash val="dash"/>
          </a:ln>
        </p:spPr>
        <p:style>
          <a:lnRef idx="1">
            <a:schemeClr val="accent1"/>
          </a:lnRef>
          <a:fillRef idx="0">
            <a:schemeClr val="accent1"/>
          </a:fillRef>
          <a:effectRef idx="0">
            <a:schemeClr val="accent1"/>
          </a:effectRef>
          <a:fontRef idx="minor">
            <a:schemeClr val="tx1"/>
          </a:fontRef>
        </p:style>
      </p:cxnSp>
      <p:sp>
        <p:nvSpPr>
          <p:cNvPr id="23" name="箭头: 右 22">
            <a:extLst>
              <a:ext uri="{FF2B5EF4-FFF2-40B4-BE49-F238E27FC236}">
                <a16:creationId xmlns:a16="http://schemas.microsoft.com/office/drawing/2014/main" id="{5CDC9609-A0EC-47AC-B522-52E0E6230653}"/>
              </a:ext>
            </a:extLst>
          </p:cNvPr>
          <p:cNvSpPr/>
          <p:nvPr/>
        </p:nvSpPr>
        <p:spPr>
          <a:xfrm>
            <a:off x="4633673" y="2930977"/>
            <a:ext cx="940425" cy="456587"/>
          </a:xfrm>
          <a:prstGeom prst="rightArrow">
            <a:avLst/>
          </a:prstGeom>
          <a:solidFill>
            <a:srgbClr val="53BCA9"/>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文本框 42">
            <a:extLst>
              <a:ext uri="{FF2B5EF4-FFF2-40B4-BE49-F238E27FC236}">
                <a16:creationId xmlns:a16="http://schemas.microsoft.com/office/drawing/2014/main" id="{B72A2F85-3674-4198-BEA7-0F377E5A29CA}"/>
              </a:ext>
            </a:extLst>
          </p:cNvPr>
          <p:cNvSpPr txBox="1"/>
          <p:nvPr/>
        </p:nvSpPr>
        <p:spPr>
          <a:xfrm>
            <a:off x="5957961" y="4736678"/>
            <a:ext cx="3172942" cy="1015663"/>
          </a:xfrm>
          <a:prstGeom prst="rect">
            <a:avLst/>
          </a:prstGeom>
          <a:noFill/>
        </p:spPr>
        <p:txBody>
          <a:bodyPr wrap="square" rtlCol="0">
            <a:spAutoFit/>
          </a:bodyPr>
          <a:lstStyle/>
          <a:p>
            <a:pPr algn="ctr"/>
            <a:r>
              <a:rPr lang="en-US" altLang="zh-CN" sz="2000" dirty="0">
                <a:latin typeface="Comic Sans MS" panose="030F0702030302020204" pitchFamily="66" charset="0"/>
                <a:ea typeface="+mj-ea"/>
              </a:rPr>
              <a:t>Estimate rotation and translation by resolving </a:t>
            </a:r>
            <a:r>
              <a:rPr lang="en-US" altLang="zh-CN" sz="2000" b="1" dirty="0">
                <a:solidFill>
                  <a:srgbClr val="53BCA9"/>
                </a:solidFill>
                <a:latin typeface="Comic Sans MS" panose="030F0702030302020204" pitchFamily="66" charset="0"/>
                <a:ea typeface="+mj-ea"/>
              </a:rPr>
              <a:t>feature point matching</a:t>
            </a:r>
            <a:endParaRPr lang="zh-CN" altLang="en-US" sz="2000" b="1" dirty="0">
              <a:solidFill>
                <a:srgbClr val="53BCA9"/>
              </a:solidFill>
              <a:latin typeface="Comic Sans MS" panose="030F0702030302020204" pitchFamily="66" charset="0"/>
              <a:ea typeface="+mj-ea"/>
            </a:endParaRPr>
          </a:p>
        </p:txBody>
      </p:sp>
      <p:sp>
        <p:nvSpPr>
          <p:cNvPr id="44" name="文本框 43">
            <a:extLst>
              <a:ext uri="{FF2B5EF4-FFF2-40B4-BE49-F238E27FC236}">
                <a16:creationId xmlns:a16="http://schemas.microsoft.com/office/drawing/2014/main" id="{0858A784-E69A-4812-AF96-761F4BEC2737}"/>
              </a:ext>
            </a:extLst>
          </p:cNvPr>
          <p:cNvSpPr txBox="1"/>
          <p:nvPr/>
        </p:nvSpPr>
        <p:spPr>
          <a:xfrm>
            <a:off x="9088892" y="4392853"/>
            <a:ext cx="2662779" cy="1015663"/>
          </a:xfrm>
          <a:prstGeom prst="rect">
            <a:avLst/>
          </a:prstGeom>
          <a:noFill/>
        </p:spPr>
        <p:txBody>
          <a:bodyPr wrap="square" rtlCol="0">
            <a:spAutoFit/>
          </a:bodyPr>
          <a:lstStyle/>
          <a:p>
            <a:pPr algn="ctr"/>
            <a:r>
              <a:rPr lang="en-US" altLang="zh-CN" sz="2000" dirty="0">
                <a:latin typeface="Comic Sans MS" panose="030F0702030302020204" pitchFamily="66" charset="0"/>
                <a:ea typeface="+mj-ea"/>
              </a:rPr>
              <a:t>Error distribution:</a:t>
            </a:r>
          </a:p>
          <a:p>
            <a:pPr algn="ctr"/>
            <a:r>
              <a:rPr lang="en-US" altLang="zh-CN" sz="2000" dirty="0">
                <a:latin typeface="Comic Sans MS" panose="030F0702030302020204" pitchFamily="66" charset="0"/>
                <a:ea typeface="+mj-ea"/>
              </a:rPr>
              <a:t>Feature point </a:t>
            </a:r>
            <a:r>
              <a:rPr lang="en-US" altLang="zh-CN" sz="2000" b="1" dirty="0">
                <a:solidFill>
                  <a:srgbClr val="53BCA9"/>
                </a:solidFill>
                <a:latin typeface="Comic Sans MS" panose="030F0702030302020204" pitchFamily="66" charset="0"/>
                <a:ea typeface="+mj-ea"/>
              </a:rPr>
              <a:t>re-projection errors</a:t>
            </a:r>
            <a:r>
              <a:rPr lang="en-US" altLang="zh-CN" sz="2000" b="1" baseline="30000" dirty="0">
                <a:solidFill>
                  <a:srgbClr val="53BCA9"/>
                </a:solidFill>
                <a:latin typeface="Comic Sans MS" panose="030F0702030302020204" pitchFamily="66" charset="0"/>
                <a:ea typeface="+mj-ea"/>
              </a:rPr>
              <a:t>1</a:t>
            </a:r>
            <a:endParaRPr lang="zh-CN" altLang="en-US" sz="2000" b="1" dirty="0">
              <a:solidFill>
                <a:srgbClr val="53BCA9"/>
              </a:solidFill>
              <a:latin typeface="Comic Sans MS" panose="030F0702030302020204" pitchFamily="66" charset="0"/>
              <a:ea typeface="+mj-ea"/>
            </a:endParaRPr>
          </a:p>
        </p:txBody>
      </p:sp>
      <p:pic>
        <p:nvPicPr>
          <p:cNvPr id="2050" name="Picture 2" descr="How is the reprojection error calculated in Matlab&amp;#39;s triangulate function?  Sadly, the documentation gives no mathematical formula - Stack Overflow">
            <a:extLst>
              <a:ext uri="{FF2B5EF4-FFF2-40B4-BE49-F238E27FC236}">
                <a16:creationId xmlns:a16="http://schemas.microsoft.com/office/drawing/2014/main" id="{3CEF5230-7D42-4BD3-8833-91A530FFDE1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666178" y="2647081"/>
            <a:ext cx="2270095" cy="1480966"/>
          </a:xfrm>
          <a:prstGeom prst="rect">
            <a:avLst/>
          </a:prstGeom>
          <a:noFill/>
          <a:extLst>
            <a:ext uri="{909E8E84-426E-40DD-AFC4-6F175D3DCCD1}">
              <a14:hiddenFill xmlns:a14="http://schemas.microsoft.com/office/drawing/2010/main">
                <a:solidFill>
                  <a:srgbClr val="FFFFFF"/>
                </a:solidFill>
              </a14:hiddenFill>
            </a:ext>
          </a:extLst>
        </p:spPr>
      </p:pic>
      <p:pic>
        <p:nvPicPr>
          <p:cNvPr id="25" name="图片 24">
            <a:extLst>
              <a:ext uri="{FF2B5EF4-FFF2-40B4-BE49-F238E27FC236}">
                <a16:creationId xmlns:a16="http://schemas.microsoft.com/office/drawing/2014/main" id="{030048A9-B4FC-46FD-8C44-5182805C7822}"/>
              </a:ext>
            </a:extLst>
          </p:cNvPr>
          <p:cNvPicPr>
            <a:picLocks noChangeAspect="1"/>
          </p:cNvPicPr>
          <p:nvPr/>
        </p:nvPicPr>
        <p:blipFill>
          <a:blip r:embed="rId9"/>
          <a:stretch>
            <a:fillRect/>
          </a:stretch>
        </p:blipFill>
        <p:spPr>
          <a:xfrm>
            <a:off x="9418052" y="5427933"/>
            <a:ext cx="2004457" cy="482153"/>
          </a:xfrm>
          <a:prstGeom prst="rect">
            <a:avLst/>
          </a:prstGeom>
        </p:spPr>
      </p:pic>
      <p:sp>
        <p:nvSpPr>
          <p:cNvPr id="47" name="文本框 46">
            <a:extLst>
              <a:ext uri="{FF2B5EF4-FFF2-40B4-BE49-F238E27FC236}">
                <a16:creationId xmlns:a16="http://schemas.microsoft.com/office/drawing/2014/main" id="{234795BF-FBF3-4D3A-A117-3C621FF4B081}"/>
              </a:ext>
            </a:extLst>
          </p:cNvPr>
          <p:cNvSpPr txBox="1"/>
          <p:nvPr/>
        </p:nvSpPr>
        <p:spPr>
          <a:xfrm>
            <a:off x="305502" y="6386817"/>
            <a:ext cx="5424603" cy="276999"/>
          </a:xfrm>
          <a:prstGeom prst="rect">
            <a:avLst/>
          </a:prstGeom>
          <a:noFill/>
        </p:spPr>
        <p:txBody>
          <a:bodyPr wrap="square" rtlCol="0">
            <a:spAutoFit/>
          </a:bodyPr>
          <a:lstStyle/>
          <a:p>
            <a:r>
              <a:rPr lang="en-US" altLang="zh-CN" sz="1200" baseline="30000" dirty="0">
                <a:solidFill>
                  <a:schemeClr val="bg2">
                    <a:lumMod val="75000"/>
                  </a:schemeClr>
                </a:solidFill>
                <a:latin typeface="Comic Sans MS" panose="030F0702030302020204" pitchFamily="66" charset="0"/>
                <a:ea typeface="+mj-ea"/>
              </a:rPr>
              <a:t>1</a:t>
            </a:r>
            <a:r>
              <a:rPr lang="en-US" altLang="zh-CN" sz="1200" dirty="0">
                <a:solidFill>
                  <a:schemeClr val="bg2">
                    <a:lumMod val="75000"/>
                  </a:schemeClr>
                </a:solidFill>
                <a:latin typeface="Comic Sans MS" panose="030F0702030302020204" pitchFamily="66" charset="0"/>
                <a:ea typeface="+mj-ea"/>
              </a:rPr>
              <a:t>Refer to Section 3.2 and Appendix A in our paper for more details</a:t>
            </a:r>
            <a:endParaRPr lang="zh-CN" altLang="en-US" sz="1200" dirty="0">
              <a:solidFill>
                <a:schemeClr val="bg2">
                  <a:lumMod val="75000"/>
                </a:schemeClr>
              </a:solidFill>
              <a:latin typeface="Comic Sans MS" panose="030F0702030302020204" pitchFamily="66" charset="0"/>
              <a:ea typeface="+mj-ea"/>
            </a:endParaRPr>
          </a:p>
        </p:txBody>
      </p:sp>
    </p:spTree>
    <p:custDataLst>
      <p:tags r:id="rId1"/>
    </p:custDataLst>
    <p:extLst>
      <p:ext uri="{BB962C8B-B14F-4D97-AF65-F5344CB8AC3E}">
        <p14:creationId xmlns:p14="http://schemas.microsoft.com/office/powerpoint/2010/main" val="2368478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3"/>
                                        </p:tgtEl>
                                        <p:attrNameLst>
                                          <p:attrName>style.visibility</p:attrName>
                                        </p:attrNameLst>
                                      </p:cBhvr>
                                      <p:to>
                                        <p:strVal val="visible"/>
                                      </p:to>
                                    </p:set>
                                  </p:childTnLst>
                                </p:cTn>
                              </p:par>
                            </p:childTnLst>
                          </p:cTn>
                        </p:par>
                      </p:childTnLst>
                    </p:cTn>
                  </p:par>
                  <p:par>
                    <p:cTn id="23" fill="hold">
                      <p:stCondLst>
                        <p:cond delay="indefinite"/>
                        <p:cond evt="onBegin" delay="0">
                          <p:tn val="2"/>
                        </p:cond>
                      </p:stCondLst>
                      <p:childTnLst>
                        <p:par>
                          <p:cTn id="24" fill="hold">
                            <p:stCondLst>
                              <p:cond delay="0"/>
                            </p:stCondLst>
                            <p:childTnLst>
                              <p:par>
                                <p:cTn id="25" presetID="1" presetClass="entr" presetSubtype="0" fill="hold" grpId="0" nodeType="withEffect">
                                  <p:stCondLst>
                                    <p:cond delay="0"/>
                                  </p:stCondLst>
                                  <p:childTnLst>
                                    <p:set>
                                      <p:cBhvr>
                                        <p:cTn id="26" dur="1" fill="hold">
                                          <p:stCondLst>
                                            <p:cond delay="0"/>
                                          </p:stCondLst>
                                        </p:cTn>
                                        <p:tgtEl>
                                          <p:spTgt spid="4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3" grpId="0" animBg="1"/>
      <p:bldP spid="43" grpId="0"/>
      <p:bldP spid="44" grpId="0"/>
      <p:bldP spid="4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608747" y="1277059"/>
            <a:ext cx="10849205" cy="5202768"/>
          </a:xfrm>
        </p:spPr>
        <p:txBody>
          <a:bodyPr/>
          <a:lstStyle/>
          <a:p>
            <a:r>
              <a:rPr lang="en-US" altLang="zh-CN" dirty="0">
                <a:latin typeface="Comic Sans MS" panose="030F0702030302020204" pitchFamily="66" charset="0"/>
              </a:rPr>
              <a:t>From an intuitive perspective…</a:t>
            </a:r>
            <a:endParaRPr lang="en-US" altLang="zh-CN" b="1" dirty="0">
              <a:solidFill>
                <a:srgbClr val="EA4A54"/>
              </a:solidFill>
              <a:latin typeface="Comic Sans MS" panose="030F0702030302020204" pitchFamily="66" charset="0"/>
            </a:endParaRPr>
          </a:p>
          <a:p>
            <a:endParaRPr lang="en-US" altLang="zh-CN" dirty="0">
              <a:latin typeface="Comic Sans MS" panose="030F0702030302020204" pitchFamily="66" charset="0"/>
            </a:endParaRPr>
          </a:p>
          <a:p>
            <a:endParaRPr lang="en-US" altLang="zh-CN" dirty="0">
              <a:latin typeface="Comic Sans MS" panose="030F0702030302020204" pitchFamily="66" charset="0"/>
            </a:endParaRPr>
          </a:p>
          <a:p>
            <a:endParaRPr lang="en-US" altLang="zh-CN" dirty="0">
              <a:latin typeface="Comic Sans MS" panose="030F0702030302020204" pitchFamily="66" charset="0"/>
            </a:endParaRPr>
          </a:p>
          <a:p>
            <a:endParaRPr lang="en-US" altLang="zh-CN" dirty="0">
              <a:latin typeface="Comic Sans MS" panose="030F0702030302020204" pitchFamily="66" charset="0"/>
            </a:endParaRPr>
          </a:p>
          <a:p>
            <a:endParaRPr lang="en-US" altLang="zh-CN" dirty="0">
              <a:latin typeface="Comic Sans MS" panose="030F0702030302020204" pitchFamily="66" charset="0"/>
            </a:endParaRPr>
          </a:p>
          <a:p>
            <a:pPr marL="0" indent="0">
              <a:buNone/>
            </a:pPr>
            <a:endParaRPr lang="en-US" altLang="zh-CN" dirty="0">
              <a:latin typeface="Comic Sans MS" panose="030F0702030302020204" pitchFamily="66" charset="0"/>
            </a:endParaRPr>
          </a:p>
        </p:txBody>
      </p:sp>
      <p:sp>
        <p:nvSpPr>
          <p:cNvPr id="2" name="标题 1"/>
          <p:cNvSpPr>
            <a:spLocks noGrp="1"/>
          </p:cNvSpPr>
          <p:nvPr>
            <p:ph type="title"/>
          </p:nvPr>
        </p:nvSpPr>
        <p:spPr/>
        <p:txBody>
          <a:bodyPr/>
          <a:lstStyle/>
          <a:p>
            <a:r>
              <a:rPr lang="en-US" altLang="zh-CN" dirty="0">
                <a:latin typeface="Comic Sans MS" panose="030F0702030302020204" pitchFamily="66" charset="0"/>
              </a:rPr>
              <a:t>Recall Our Key Insight…</a:t>
            </a:r>
            <a:endParaRPr lang="zh-CN" altLang="en-US" dirty="0">
              <a:latin typeface="Comic Sans MS" panose="030F0702030302020204" pitchFamily="66" charset="0"/>
            </a:endParaRPr>
          </a:p>
        </p:txBody>
      </p:sp>
      <p:sp>
        <p:nvSpPr>
          <p:cNvPr id="4" name="灯片编号占位符 3"/>
          <p:cNvSpPr>
            <a:spLocks noGrp="1"/>
          </p:cNvSpPr>
          <p:nvPr>
            <p:ph type="sldNum" sz="quarter" idx="12"/>
          </p:nvPr>
        </p:nvSpPr>
        <p:spPr/>
        <p:txBody>
          <a:bodyPr/>
          <a:lstStyle/>
          <a:p>
            <a:fld id="{87AB51E9-348C-4DC8-84CE-839F8B9DCC07}" type="slidenum">
              <a:rPr lang="en-US" altLang="zh-CN" smtClean="0">
                <a:latin typeface="Comic Sans MS" panose="030F0702030302020204" pitchFamily="66" charset="0"/>
              </a:rPr>
              <a:pPr/>
              <a:t>17</a:t>
            </a:fld>
            <a:endParaRPr lang="en-US" altLang="zh-CN" dirty="0">
              <a:latin typeface="Comic Sans MS" panose="030F0702030302020204" pitchFamily="66" charset="0"/>
            </a:endParaRPr>
          </a:p>
        </p:txBody>
      </p:sp>
      <p:pic>
        <p:nvPicPr>
          <p:cNvPr id="25" name="图片 24">
            <a:extLst>
              <a:ext uri="{FF2B5EF4-FFF2-40B4-BE49-F238E27FC236}">
                <a16:creationId xmlns:a16="http://schemas.microsoft.com/office/drawing/2014/main" id="{2849010B-298F-4DF2-875D-B6E43B15C315}"/>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9976" b="89984" l="1666" r="89976">
                        <a14:foregroundMark x1="9116" y1="24192" x2="8389" y2="24192"/>
                        <a14:foregroundMark x1="4353" y1="23748" x2="3476" y2="23300"/>
                        <a14:foregroundMark x1="10600" y1="26939" x2="4640" y2="23894"/>
                        <a14:foregroundMark x1="7268" y1="23142" x2="6541" y2="22779"/>
                        <a14:foregroundMark x1="7965" y1="22859" x2="6965" y2="22577"/>
                        <a14:foregroundMark x1="72078" y1="32027" x2="73652" y2="31543"/>
                        <a14:foregroundMark x1="73137" y1="31381" x2="73985" y2="31179"/>
                        <a14:foregroundMark x1="73925" y1="31462" x2="74712" y2="31462"/>
                        <a14:foregroundMark x1="70594" y1="33522" x2="71018" y2="34410"/>
                        <a14:foregroundMark x1="2423" y1="21446" x2="2090" y2="21446"/>
                        <a14:foregroundMark x1="44791" y1="28635" x2="42217" y2="24354"/>
                        <a14:foregroundMark x1="44912" y1="27221" x2="45427" y2="27868"/>
                        <a14:foregroundMark x1="43580" y1="25969" x2="41732" y2="22940"/>
                        <a14:backgroundMark x1="52665" y1="16882" x2="53574" y2="35420"/>
                        <a14:backgroundMark x1="9812" y1="14742" x2="13083" y2="20759"/>
                        <a14:backgroundMark x1="13083" y1="20759" x2="13083" y2="20679"/>
                        <a14:backgroundMark x1="45003" y1="14620" x2="33222" y2="23223"/>
                        <a14:backgroundMark x1="53089" y1="20194" x2="75045" y2="21405"/>
                        <a14:backgroundMark x1="75045" y1="21405" x2="98455" y2="21042"/>
                        <a14:backgroundMark x1="81587" y1="29685" x2="78225" y2="36712"/>
                        <a14:backgroundMark x1="78225" y1="36712" x2="77075" y2="47254"/>
                        <a14:backgroundMark x1="77075" y1="47254" x2="77408" y2="49031"/>
                        <a14:backgroundMark x1="75409" y1="32593" x2="75560" y2="46971"/>
                        <a14:backgroundMark x1="40733" y1="65428" x2="40733" y2="65428"/>
                        <a14:backgroundMark x1="1726" y1="23627" x2="2483" y2="31462"/>
                        <a14:backgroundMark x1="2483" y1="31462" x2="3210" y2="32795"/>
                        <a14:backgroundMark x1="33283" y1="27383" x2="38038" y2="37884"/>
                        <a14:backgroundMark x1="54846" y1="32108" x2="49394" y2="51696"/>
                        <a14:backgroundMark x1="3362" y1="24556" x2="4270" y2="24637"/>
                        <a14:backgroundMark x1="3725" y1="23910" x2="1787" y2="23223"/>
                        <a14:backgroundMark x1="4058" y1="24192" x2="4846" y2="25121"/>
                        <a14:backgroundMark x1="77256" y1="37036" x2="73440" y2="36551"/>
                        <a14:backgroundMark x1="73077" y1="34410" x2="71714" y2="37803"/>
                        <a14:backgroundMark x1="73955" y1="32916" x2="78831" y2="35541"/>
                        <a14:backgroundMark x1="78831" y1="35541" x2="78831" y2="35541"/>
                        <a14:backgroundMark x1="73107" y1="33320" x2="72623" y2="33885"/>
                      </a14:backgroundRemoval>
                    </a14:imgEffect>
                  </a14:imgLayer>
                </a14:imgProps>
              </a:ext>
              <a:ext uri="{28A0092B-C50C-407E-A947-70E740481C1C}">
                <a14:useLocalDpi xmlns:a14="http://schemas.microsoft.com/office/drawing/2010/main" val="0"/>
              </a:ext>
            </a:extLst>
          </a:blip>
          <a:srcRect t="19464" r="24103" b="13749"/>
          <a:stretch/>
        </p:blipFill>
        <p:spPr>
          <a:xfrm rot="21168069">
            <a:off x="271123" y="2182509"/>
            <a:ext cx="1632239" cy="1077248"/>
          </a:xfrm>
          <a:prstGeom prst="rect">
            <a:avLst/>
          </a:prstGeom>
        </p:spPr>
      </p:pic>
      <p:pic>
        <p:nvPicPr>
          <p:cNvPr id="2050" name="Picture 2" descr="Sketch Mobile Phone Human Hand ⬇ Vector Image by © alekseimakarov | Vector  Stock 247348598">
            <a:extLst>
              <a:ext uri="{FF2B5EF4-FFF2-40B4-BE49-F238E27FC236}">
                <a16:creationId xmlns:a16="http://schemas.microsoft.com/office/drawing/2014/main" id="{92B984FC-4895-4B56-B855-38E9BC23B66A}"/>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b="6951"/>
          <a:stretch/>
        </p:blipFill>
        <p:spPr bwMode="auto">
          <a:xfrm rot="785034">
            <a:off x="1190535" y="3385639"/>
            <a:ext cx="2260967" cy="3135041"/>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组合 15">
            <a:extLst>
              <a:ext uri="{FF2B5EF4-FFF2-40B4-BE49-F238E27FC236}">
                <a16:creationId xmlns:a16="http://schemas.microsoft.com/office/drawing/2014/main" id="{D2B7D0B1-B9C7-4F99-9A4B-126BB1FD91B6}"/>
              </a:ext>
            </a:extLst>
          </p:cNvPr>
          <p:cNvGrpSpPr/>
          <p:nvPr/>
        </p:nvGrpSpPr>
        <p:grpSpPr>
          <a:xfrm>
            <a:off x="2905249" y="2833628"/>
            <a:ext cx="902432" cy="841441"/>
            <a:chOff x="6096000" y="2826099"/>
            <a:chExt cx="1261730" cy="1176456"/>
          </a:xfrm>
        </p:grpSpPr>
        <p:pic>
          <p:nvPicPr>
            <p:cNvPr id="2054" name="Picture 6" descr="The best camera phones of 2021 - Fuentitech">
              <a:extLst>
                <a:ext uri="{FF2B5EF4-FFF2-40B4-BE49-F238E27FC236}">
                  <a16:creationId xmlns:a16="http://schemas.microsoft.com/office/drawing/2014/main" id="{A77207F7-9D2D-474A-A6C8-BA524EFB9F9A}"/>
                </a:ext>
              </a:extLst>
            </p:cNvPr>
            <p:cNvPicPr>
              <a:picLocks noChangeAspect="1" noChangeArrowheads="1"/>
            </p:cNvPicPr>
            <p:nvPr/>
          </p:nvPicPr>
          <p:blipFill rotWithShape="1">
            <a:blip r:embed="rId7" cstate="print">
              <a:clrChange>
                <a:clrFrom>
                  <a:srgbClr val="4E94C8"/>
                </a:clrFrom>
                <a:clrTo>
                  <a:srgbClr val="4E94C8">
                    <a:alpha val="0"/>
                  </a:srgbClr>
                </a:clrTo>
              </a:clrChange>
              <a:extLst>
                <a:ext uri="{28A0092B-C50C-407E-A947-70E740481C1C}">
                  <a14:useLocalDpi xmlns:a14="http://schemas.microsoft.com/office/drawing/2010/main" val="0"/>
                </a:ext>
              </a:extLst>
            </a:blip>
            <a:srcRect l="20696" t="19967" r="28971" b="19040"/>
            <a:stretch/>
          </p:blipFill>
          <p:spPr bwMode="auto">
            <a:xfrm>
              <a:off x="6243883" y="2826099"/>
              <a:ext cx="1013213" cy="818925"/>
            </a:xfrm>
            <a:prstGeom prst="rect">
              <a:avLst/>
            </a:prstGeom>
            <a:noFill/>
            <a:extLst>
              <a:ext uri="{909E8E84-426E-40DD-AFC4-6F175D3DCCD1}">
                <a14:hiddenFill xmlns:a14="http://schemas.microsoft.com/office/drawing/2010/main">
                  <a:solidFill>
                    <a:srgbClr val="FFFFFF"/>
                  </a:solidFill>
                </a14:hiddenFill>
              </a:ext>
            </a:extLst>
          </p:spPr>
        </p:pic>
        <p:sp>
          <p:nvSpPr>
            <p:cNvPr id="45" name="文本框 44">
              <a:extLst>
                <a:ext uri="{FF2B5EF4-FFF2-40B4-BE49-F238E27FC236}">
                  <a16:creationId xmlns:a16="http://schemas.microsoft.com/office/drawing/2014/main" id="{38E238BB-5310-4A84-9413-743300FA0C6B}"/>
                </a:ext>
              </a:extLst>
            </p:cNvPr>
            <p:cNvSpPr txBox="1"/>
            <p:nvPr/>
          </p:nvSpPr>
          <p:spPr>
            <a:xfrm>
              <a:off x="6096000" y="3633844"/>
              <a:ext cx="1261730" cy="368711"/>
            </a:xfrm>
            <a:prstGeom prst="rect">
              <a:avLst/>
            </a:prstGeom>
            <a:noFill/>
          </p:spPr>
          <p:txBody>
            <a:bodyPr wrap="square" rtlCol="0">
              <a:spAutoFit/>
            </a:bodyPr>
            <a:lstStyle/>
            <a:p>
              <a:pPr algn="ctr"/>
              <a:r>
                <a:rPr lang="en-US" altLang="zh-CN" sz="1600" dirty="0">
                  <a:latin typeface="Comic Sans MS" panose="030F0702030302020204" pitchFamily="66" charset="0"/>
                  <a:ea typeface="+mj-ea"/>
                </a:rPr>
                <a:t>Camera</a:t>
              </a:r>
              <a:endParaRPr lang="zh-CN" altLang="en-US" sz="2000" dirty="0">
                <a:latin typeface="Comic Sans MS" panose="030F0702030302020204" pitchFamily="66" charset="0"/>
                <a:ea typeface="+mj-ea"/>
              </a:endParaRPr>
            </a:p>
          </p:txBody>
        </p:sp>
      </p:grpSp>
      <p:grpSp>
        <p:nvGrpSpPr>
          <p:cNvPr id="14" name="组合 13">
            <a:extLst>
              <a:ext uri="{FF2B5EF4-FFF2-40B4-BE49-F238E27FC236}">
                <a16:creationId xmlns:a16="http://schemas.microsoft.com/office/drawing/2014/main" id="{951A1C13-E3DF-4F06-B694-AF26A7FB219B}"/>
              </a:ext>
            </a:extLst>
          </p:cNvPr>
          <p:cNvGrpSpPr/>
          <p:nvPr/>
        </p:nvGrpSpPr>
        <p:grpSpPr>
          <a:xfrm>
            <a:off x="2889465" y="4063329"/>
            <a:ext cx="913968" cy="773269"/>
            <a:chOff x="6119624" y="4298663"/>
            <a:chExt cx="1261730" cy="1067495"/>
          </a:xfrm>
        </p:grpSpPr>
        <p:pic>
          <p:nvPicPr>
            <p:cNvPr id="2056" name="Picture 8" descr="The Pixel 4&amp;#39;s Soli Radar can be enabled in any region thanks to a hidden  debug feature - NotebookCheck.net News">
              <a:extLst>
                <a:ext uri="{FF2B5EF4-FFF2-40B4-BE49-F238E27FC236}">
                  <a16:creationId xmlns:a16="http://schemas.microsoft.com/office/drawing/2014/main" id="{342A1527-77E0-424A-8AFE-B814B55D470E}"/>
                </a:ext>
              </a:extLst>
            </p:cNvPr>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1033" t="6591"/>
            <a:stretch/>
          </p:blipFill>
          <p:spPr bwMode="auto">
            <a:xfrm>
              <a:off x="6146800" y="4298663"/>
              <a:ext cx="1211248" cy="714513"/>
            </a:xfrm>
            <a:prstGeom prst="rect">
              <a:avLst/>
            </a:prstGeom>
            <a:noFill/>
            <a:extLst>
              <a:ext uri="{909E8E84-426E-40DD-AFC4-6F175D3DCCD1}">
                <a14:hiddenFill xmlns:a14="http://schemas.microsoft.com/office/drawing/2010/main">
                  <a:solidFill>
                    <a:srgbClr val="FFFFFF"/>
                  </a:solidFill>
                </a14:hiddenFill>
              </a:ext>
            </a:extLst>
          </p:spPr>
        </p:pic>
        <p:sp>
          <p:nvSpPr>
            <p:cNvPr id="46" name="文本框 45">
              <a:extLst>
                <a:ext uri="{FF2B5EF4-FFF2-40B4-BE49-F238E27FC236}">
                  <a16:creationId xmlns:a16="http://schemas.microsoft.com/office/drawing/2014/main" id="{83139967-6FD5-4A71-93B6-DB59B0F07DFA}"/>
                </a:ext>
              </a:extLst>
            </p:cNvPr>
            <p:cNvSpPr txBox="1"/>
            <p:nvPr/>
          </p:nvSpPr>
          <p:spPr>
            <a:xfrm>
              <a:off x="6119624" y="4975669"/>
              <a:ext cx="1261730" cy="390489"/>
            </a:xfrm>
            <a:prstGeom prst="rect">
              <a:avLst/>
            </a:prstGeom>
            <a:noFill/>
          </p:spPr>
          <p:txBody>
            <a:bodyPr wrap="square" rtlCol="0">
              <a:spAutoFit/>
            </a:bodyPr>
            <a:lstStyle/>
            <a:p>
              <a:pPr algn="ctr"/>
              <a:r>
                <a:rPr lang="en-US" altLang="zh-CN" sz="1600" dirty="0">
                  <a:latin typeface="Comic Sans MS" panose="030F0702030302020204" pitchFamily="66" charset="0"/>
                  <a:ea typeface="+mj-ea"/>
                </a:rPr>
                <a:t>Radar</a:t>
              </a:r>
              <a:endParaRPr lang="zh-CN" altLang="en-US" sz="2000" dirty="0">
                <a:latin typeface="Comic Sans MS" panose="030F0702030302020204" pitchFamily="66" charset="0"/>
                <a:ea typeface="+mj-ea"/>
              </a:endParaRPr>
            </a:p>
          </p:txBody>
        </p:sp>
      </p:grpSp>
      <p:pic>
        <p:nvPicPr>
          <p:cNvPr id="48" name="图片 47" descr="图片包含 游戏机, 伞, 雨, 风筝&#10;&#10;描述已自动生成">
            <a:extLst>
              <a:ext uri="{FF2B5EF4-FFF2-40B4-BE49-F238E27FC236}">
                <a16:creationId xmlns:a16="http://schemas.microsoft.com/office/drawing/2014/main" id="{CD54CD34-081D-4348-94DF-6FCB935EAE42}"/>
              </a:ext>
            </a:extLst>
          </p:cNvPr>
          <p:cNvPicPr>
            <a:picLocks noChangeAspect="1"/>
          </p:cNvPicPr>
          <p:nvPr/>
        </p:nvPicPr>
        <p:blipFill>
          <a:blip r:embed="rId9" cstate="print">
            <a:extLst>
              <a:ext uri="{BEBA8EAE-BF5A-486C-A8C5-ECC9F3942E4B}">
                <a14:imgProps xmlns:a14="http://schemas.microsoft.com/office/drawing/2010/main">
                  <a14:imgLayer r:embed="rId10">
                    <a14:imgEffect>
                      <a14:colorTemperature colorTemp="5300"/>
                    </a14:imgEffect>
                  </a14:imgLayer>
                </a14:imgProps>
              </a:ext>
              <a:ext uri="{28A0092B-C50C-407E-A947-70E740481C1C}">
                <a14:useLocalDpi xmlns:a14="http://schemas.microsoft.com/office/drawing/2010/main" val="0"/>
              </a:ext>
            </a:extLst>
          </a:blip>
          <a:stretch>
            <a:fillRect/>
          </a:stretch>
        </p:blipFill>
        <p:spPr>
          <a:xfrm>
            <a:off x="4132509" y="3764699"/>
            <a:ext cx="1158532" cy="1158532"/>
          </a:xfrm>
          <a:prstGeom prst="rect">
            <a:avLst/>
          </a:prstGeom>
        </p:spPr>
      </p:pic>
      <p:pic>
        <p:nvPicPr>
          <p:cNvPr id="49" name="Picture 8" descr="Google Logo White Png, Wrong Cross Transparent Background, HD Png Download  (#5589266), PNG Images on PngArea">
            <a:extLst>
              <a:ext uri="{FF2B5EF4-FFF2-40B4-BE49-F238E27FC236}">
                <a16:creationId xmlns:a16="http://schemas.microsoft.com/office/drawing/2014/main" id="{4C832207-1FD8-4B98-924A-AF693A3CA3E5}"/>
              </a:ext>
            </a:extLst>
          </p:cNvPr>
          <p:cNvPicPr>
            <a:picLocks noChangeAspect="1" noChangeArrowheads="1"/>
          </p:cNvPicPr>
          <p:nvPr/>
        </p:nvPicPr>
        <p:blipFill>
          <a:blip r:embed="rId11"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4448887" y="2874145"/>
            <a:ext cx="518437" cy="555940"/>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8" descr="Google Logo White Png, Wrong Cross Transparent Background, HD Png Download  (#5589266), PNG Images on PngArea">
            <a:extLst>
              <a:ext uri="{FF2B5EF4-FFF2-40B4-BE49-F238E27FC236}">
                <a16:creationId xmlns:a16="http://schemas.microsoft.com/office/drawing/2014/main" id="{9523D00D-C024-4FB3-AB75-F49EBA3B16F9}"/>
              </a:ext>
            </a:extLst>
          </p:cNvPr>
          <p:cNvPicPr>
            <a:picLocks noChangeAspect="1" noChangeArrowheads="1"/>
          </p:cNvPicPr>
          <p:nvPr/>
        </p:nvPicPr>
        <p:blipFill>
          <a:blip r:embed="rId11"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5799900" y="4065995"/>
            <a:ext cx="518437" cy="555940"/>
          </a:xfrm>
          <a:prstGeom prst="rect">
            <a:avLst/>
          </a:prstGeom>
          <a:noFill/>
          <a:extLst>
            <a:ext uri="{909E8E84-426E-40DD-AFC4-6F175D3DCCD1}">
              <a14:hiddenFill xmlns:a14="http://schemas.microsoft.com/office/drawing/2010/main">
                <a:solidFill>
                  <a:srgbClr val="FFFFFF"/>
                </a:solidFill>
              </a14:hiddenFill>
            </a:ext>
          </a:extLst>
        </p:spPr>
      </p:pic>
      <p:pic>
        <p:nvPicPr>
          <p:cNvPr id="51" name="图片 50" descr="图片包含 游戏机, 伞, 雨, 风筝&#10;&#10;描述已自动生成">
            <a:extLst>
              <a:ext uri="{FF2B5EF4-FFF2-40B4-BE49-F238E27FC236}">
                <a16:creationId xmlns:a16="http://schemas.microsoft.com/office/drawing/2014/main" id="{5F0A4275-1B8B-4AEB-BAC3-89BF042CB0A4}"/>
              </a:ext>
            </a:extLst>
          </p:cNvPr>
          <p:cNvPicPr>
            <a:picLocks noChangeAspect="1"/>
          </p:cNvPicPr>
          <p:nvPr/>
        </p:nvPicPr>
        <p:blipFill>
          <a:blip r:embed="rId9" cstate="print">
            <a:extLst>
              <a:ext uri="{BEBA8EAE-BF5A-486C-A8C5-ECC9F3942E4B}">
                <a14:imgProps xmlns:a14="http://schemas.microsoft.com/office/drawing/2010/main">
                  <a14:imgLayer r:embed="rId10">
                    <a14:imgEffect>
                      <a14:colorTemperature colorTemp="5300"/>
                    </a14:imgEffect>
                  </a14:imgLayer>
                </a14:imgProps>
              </a:ext>
              <a:ext uri="{28A0092B-C50C-407E-A947-70E740481C1C}">
                <a14:useLocalDpi xmlns:a14="http://schemas.microsoft.com/office/drawing/2010/main" val="0"/>
              </a:ext>
            </a:extLst>
          </a:blip>
          <a:stretch>
            <a:fillRect/>
          </a:stretch>
        </p:blipFill>
        <p:spPr>
          <a:xfrm>
            <a:off x="5483772" y="2572849"/>
            <a:ext cx="1158532" cy="1158532"/>
          </a:xfrm>
          <a:prstGeom prst="rect">
            <a:avLst/>
          </a:prstGeom>
        </p:spPr>
      </p:pic>
      <p:pic>
        <p:nvPicPr>
          <p:cNvPr id="39" name="Picture 8" descr="Google Logo White Png, Wrong Cross Transparent Background, HD Png Download  (#5589266), PNG Images on PngArea">
            <a:extLst>
              <a:ext uri="{FF2B5EF4-FFF2-40B4-BE49-F238E27FC236}">
                <a16:creationId xmlns:a16="http://schemas.microsoft.com/office/drawing/2014/main" id="{ED2E69B0-001E-4CEF-8906-6F3C8975C232}"/>
              </a:ext>
            </a:extLst>
          </p:cNvPr>
          <p:cNvPicPr>
            <a:picLocks noChangeAspect="1" noChangeArrowheads="1"/>
          </p:cNvPicPr>
          <p:nvPr/>
        </p:nvPicPr>
        <p:blipFill>
          <a:blip r:embed="rId11"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7035439" y="4065995"/>
            <a:ext cx="518437" cy="555940"/>
          </a:xfrm>
          <a:prstGeom prst="rect">
            <a:avLst/>
          </a:prstGeom>
          <a:noFill/>
          <a:extLst>
            <a:ext uri="{909E8E84-426E-40DD-AFC4-6F175D3DCCD1}">
              <a14:hiddenFill xmlns:a14="http://schemas.microsoft.com/office/drawing/2010/main">
                <a:solidFill>
                  <a:srgbClr val="FFFFFF"/>
                </a:solidFill>
              </a14:hiddenFill>
            </a:ext>
          </a:extLst>
        </p:spPr>
      </p:pic>
      <p:pic>
        <p:nvPicPr>
          <p:cNvPr id="43" name="图片 42" descr="图片包含 游戏机, 伞, 雨, 风筝&#10;&#10;描述已自动生成">
            <a:extLst>
              <a:ext uri="{FF2B5EF4-FFF2-40B4-BE49-F238E27FC236}">
                <a16:creationId xmlns:a16="http://schemas.microsoft.com/office/drawing/2014/main" id="{A13249DD-486E-4F4A-8EC1-8F4820CEC9EF}"/>
              </a:ext>
            </a:extLst>
          </p:cNvPr>
          <p:cNvPicPr>
            <a:picLocks noChangeAspect="1"/>
          </p:cNvPicPr>
          <p:nvPr/>
        </p:nvPicPr>
        <p:blipFill>
          <a:blip r:embed="rId9" cstate="print">
            <a:extLst>
              <a:ext uri="{BEBA8EAE-BF5A-486C-A8C5-ECC9F3942E4B}">
                <a14:imgProps xmlns:a14="http://schemas.microsoft.com/office/drawing/2010/main">
                  <a14:imgLayer r:embed="rId10">
                    <a14:imgEffect>
                      <a14:colorTemperature colorTemp="5300"/>
                    </a14:imgEffect>
                  </a14:imgLayer>
                </a14:imgProps>
              </a:ext>
              <a:ext uri="{28A0092B-C50C-407E-A947-70E740481C1C}">
                <a14:useLocalDpi xmlns:a14="http://schemas.microsoft.com/office/drawing/2010/main" val="0"/>
              </a:ext>
            </a:extLst>
          </a:blip>
          <a:stretch>
            <a:fillRect/>
          </a:stretch>
        </p:blipFill>
        <p:spPr>
          <a:xfrm>
            <a:off x="6715392" y="2572849"/>
            <a:ext cx="1158532" cy="1158532"/>
          </a:xfrm>
          <a:prstGeom prst="rect">
            <a:avLst/>
          </a:prstGeom>
        </p:spPr>
      </p:pic>
      <p:grpSp>
        <p:nvGrpSpPr>
          <p:cNvPr id="5" name="组合 4">
            <a:extLst>
              <a:ext uri="{FF2B5EF4-FFF2-40B4-BE49-F238E27FC236}">
                <a16:creationId xmlns:a16="http://schemas.microsoft.com/office/drawing/2014/main" id="{191A84E8-52E7-4965-A0B5-0D7E441AB27F}"/>
              </a:ext>
            </a:extLst>
          </p:cNvPr>
          <p:cNvGrpSpPr/>
          <p:nvPr/>
        </p:nvGrpSpPr>
        <p:grpSpPr>
          <a:xfrm>
            <a:off x="2246547" y="1942607"/>
            <a:ext cx="7017805" cy="778527"/>
            <a:chOff x="5199268" y="1942607"/>
            <a:chExt cx="7017805" cy="778527"/>
          </a:xfrm>
        </p:grpSpPr>
        <p:sp>
          <p:nvSpPr>
            <p:cNvPr id="41" name="文本框 40">
              <a:extLst>
                <a:ext uri="{FF2B5EF4-FFF2-40B4-BE49-F238E27FC236}">
                  <a16:creationId xmlns:a16="http://schemas.microsoft.com/office/drawing/2014/main" id="{3BEEF174-97DF-4C73-8AA2-7F2BF46BE634}"/>
                </a:ext>
              </a:extLst>
            </p:cNvPr>
            <p:cNvSpPr txBox="1"/>
            <p:nvPr/>
          </p:nvSpPr>
          <p:spPr>
            <a:xfrm>
              <a:off x="7660828" y="2382580"/>
              <a:ext cx="2904601" cy="338554"/>
            </a:xfrm>
            <a:prstGeom prst="rect">
              <a:avLst/>
            </a:prstGeom>
            <a:noFill/>
          </p:spPr>
          <p:txBody>
            <a:bodyPr wrap="square" rtlCol="0">
              <a:spAutoFit/>
            </a:bodyPr>
            <a:lstStyle/>
            <a:p>
              <a:pPr algn="ctr"/>
              <a:r>
                <a:rPr lang="en-US" altLang="zh-CN" sz="1600" dirty="0">
                  <a:latin typeface="Comic Sans MS" panose="030F0702030302020204" pitchFamily="66" charset="0"/>
                  <a:ea typeface="+mj-ea"/>
                </a:rPr>
                <a:t>Tangential Dir.</a:t>
              </a:r>
              <a:endParaRPr lang="zh-CN" altLang="en-US" sz="1600" dirty="0">
                <a:latin typeface="Comic Sans MS" panose="030F0702030302020204" pitchFamily="66" charset="0"/>
                <a:ea typeface="+mj-ea"/>
              </a:endParaRPr>
            </a:p>
          </p:txBody>
        </p:sp>
        <p:sp>
          <p:nvSpPr>
            <p:cNvPr id="42" name="文本框 41">
              <a:extLst>
                <a:ext uri="{FF2B5EF4-FFF2-40B4-BE49-F238E27FC236}">
                  <a16:creationId xmlns:a16="http://schemas.microsoft.com/office/drawing/2014/main" id="{0804D86F-46F9-4EFC-8381-98FBA206141E}"/>
                </a:ext>
              </a:extLst>
            </p:cNvPr>
            <p:cNvSpPr txBox="1"/>
            <p:nvPr/>
          </p:nvSpPr>
          <p:spPr>
            <a:xfrm>
              <a:off x="6208527" y="2373478"/>
              <a:ext cx="2904601" cy="338554"/>
            </a:xfrm>
            <a:prstGeom prst="rect">
              <a:avLst/>
            </a:prstGeom>
            <a:noFill/>
          </p:spPr>
          <p:txBody>
            <a:bodyPr wrap="square" rtlCol="0">
              <a:spAutoFit/>
            </a:bodyPr>
            <a:lstStyle/>
            <a:p>
              <a:pPr algn="ctr"/>
              <a:r>
                <a:rPr lang="en-US" altLang="zh-CN" sz="1600" dirty="0">
                  <a:latin typeface="Comic Sans MS" panose="030F0702030302020204" pitchFamily="66" charset="0"/>
                  <a:ea typeface="+mj-ea"/>
                </a:rPr>
                <a:t>Normal Dir.</a:t>
              </a:r>
              <a:endParaRPr lang="zh-CN" altLang="en-US" sz="1600" dirty="0">
                <a:latin typeface="Comic Sans MS" panose="030F0702030302020204" pitchFamily="66" charset="0"/>
                <a:ea typeface="+mj-ea"/>
              </a:endParaRPr>
            </a:p>
          </p:txBody>
        </p:sp>
        <p:sp>
          <p:nvSpPr>
            <p:cNvPr id="35" name="文本框 34">
              <a:extLst>
                <a:ext uri="{FF2B5EF4-FFF2-40B4-BE49-F238E27FC236}">
                  <a16:creationId xmlns:a16="http://schemas.microsoft.com/office/drawing/2014/main" id="{C359F5F4-6CF9-4F38-AEFC-540B2F0609A0}"/>
                </a:ext>
              </a:extLst>
            </p:cNvPr>
            <p:cNvSpPr txBox="1"/>
            <p:nvPr/>
          </p:nvSpPr>
          <p:spPr>
            <a:xfrm>
              <a:off x="9312472" y="1948634"/>
              <a:ext cx="2904601" cy="400110"/>
            </a:xfrm>
            <a:prstGeom prst="rect">
              <a:avLst/>
            </a:prstGeom>
            <a:noFill/>
          </p:spPr>
          <p:txBody>
            <a:bodyPr wrap="square" rtlCol="0">
              <a:spAutoFit/>
            </a:bodyPr>
            <a:lstStyle/>
            <a:p>
              <a:pPr algn="ctr"/>
              <a:r>
                <a:rPr lang="en-US" altLang="zh-CN" sz="2000" dirty="0">
                  <a:latin typeface="Comic Sans MS" panose="030F0702030302020204" pitchFamily="66" charset="0"/>
                  <a:ea typeface="+mj-ea"/>
                </a:rPr>
                <a:t>Rotation) * Scale</a:t>
              </a:r>
              <a:endParaRPr lang="zh-CN" altLang="en-US" sz="2000" dirty="0">
                <a:latin typeface="Comic Sans MS" panose="030F0702030302020204" pitchFamily="66" charset="0"/>
                <a:ea typeface="+mj-ea"/>
              </a:endParaRPr>
            </a:p>
          </p:txBody>
        </p:sp>
        <p:sp>
          <p:nvSpPr>
            <p:cNvPr id="37" name="文本框 36">
              <a:extLst>
                <a:ext uri="{FF2B5EF4-FFF2-40B4-BE49-F238E27FC236}">
                  <a16:creationId xmlns:a16="http://schemas.microsoft.com/office/drawing/2014/main" id="{21F5F1BE-E46E-4F3D-B93B-21394A5DBF39}"/>
                </a:ext>
              </a:extLst>
            </p:cNvPr>
            <p:cNvSpPr txBox="1"/>
            <p:nvPr/>
          </p:nvSpPr>
          <p:spPr>
            <a:xfrm>
              <a:off x="7128519" y="1942607"/>
              <a:ext cx="2904601" cy="400110"/>
            </a:xfrm>
            <a:prstGeom prst="rect">
              <a:avLst/>
            </a:prstGeom>
            <a:noFill/>
          </p:spPr>
          <p:txBody>
            <a:bodyPr wrap="square" rtlCol="0">
              <a:spAutoFit/>
            </a:bodyPr>
            <a:lstStyle/>
            <a:p>
              <a:pPr algn="ctr"/>
              <a:r>
                <a:rPr lang="en-US" altLang="zh-CN" sz="2000" dirty="0">
                  <a:latin typeface="Comic Sans MS" panose="030F0702030302020204" pitchFamily="66" charset="0"/>
                  <a:ea typeface="+mj-ea"/>
                </a:rPr>
                <a:t>(Translation   +</a:t>
              </a:r>
              <a:endParaRPr lang="zh-CN" altLang="en-US" sz="2000" dirty="0">
                <a:latin typeface="Comic Sans MS" panose="030F0702030302020204" pitchFamily="66" charset="0"/>
                <a:ea typeface="+mj-ea"/>
              </a:endParaRPr>
            </a:p>
          </p:txBody>
        </p:sp>
        <p:sp>
          <p:nvSpPr>
            <p:cNvPr id="44" name="文本框 43">
              <a:extLst>
                <a:ext uri="{FF2B5EF4-FFF2-40B4-BE49-F238E27FC236}">
                  <a16:creationId xmlns:a16="http://schemas.microsoft.com/office/drawing/2014/main" id="{31AF4897-A221-4E45-93B9-8573B2439402}"/>
                </a:ext>
              </a:extLst>
            </p:cNvPr>
            <p:cNvSpPr txBox="1"/>
            <p:nvPr/>
          </p:nvSpPr>
          <p:spPr>
            <a:xfrm>
              <a:off x="5199268" y="1948634"/>
              <a:ext cx="2904601" cy="400110"/>
            </a:xfrm>
            <a:prstGeom prst="rect">
              <a:avLst/>
            </a:prstGeom>
            <a:noFill/>
          </p:spPr>
          <p:txBody>
            <a:bodyPr wrap="square" rtlCol="0">
              <a:spAutoFit/>
            </a:bodyPr>
            <a:lstStyle/>
            <a:p>
              <a:pPr algn="ctr"/>
              <a:r>
                <a:rPr lang="en-US" altLang="zh-CN" sz="2000" dirty="0">
                  <a:latin typeface="Comic Sans MS" panose="030F0702030302020204" pitchFamily="66" charset="0"/>
                  <a:ea typeface="+mj-ea"/>
                </a:rPr>
                <a:t>6-DoF Pose   =</a:t>
              </a:r>
              <a:endParaRPr lang="zh-CN" altLang="en-US" sz="2000" dirty="0">
                <a:latin typeface="Comic Sans MS" panose="030F0702030302020204" pitchFamily="66" charset="0"/>
                <a:ea typeface="+mj-ea"/>
              </a:endParaRPr>
            </a:p>
          </p:txBody>
        </p:sp>
      </p:grpSp>
      <p:pic>
        <p:nvPicPr>
          <p:cNvPr id="47" name="图片 46" descr="图片包含 游戏机, 伞, 雨, 风筝&#10;&#10;描述已自动生成">
            <a:extLst>
              <a:ext uri="{FF2B5EF4-FFF2-40B4-BE49-F238E27FC236}">
                <a16:creationId xmlns:a16="http://schemas.microsoft.com/office/drawing/2014/main" id="{1CF8B3BF-558F-44D0-86D2-5238EB7B5BE1}"/>
              </a:ext>
            </a:extLst>
          </p:cNvPr>
          <p:cNvPicPr>
            <a:picLocks noChangeAspect="1"/>
          </p:cNvPicPr>
          <p:nvPr/>
        </p:nvPicPr>
        <p:blipFill>
          <a:blip r:embed="rId9" cstate="print">
            <a:extLst>
              <a:ext uri="{BEBA8EAE-BF5A-486C-A8C5-ECC9F3942E4B}">
                <a14:imgProps xmlns:a14="http://schemas.microsoft.com/office/drawing/2010/main">
                  <a14:imgLayer r:embed="rId10">
                    <a14:imgEffect>
                      <a14:colorTemperature colorTemp="5300"/>
                    </a14:imgEffect>
                  </a14:imgLayer>
                </a14:imgProps>
              </a:ext>
              <a:ext uri="{28A0092B-C50C-407E-A947-70E740481C1C}">
                <a14:useLocalDpi xmlns:a14="http://schemas.microsoft.com/office/drawing/2010/main" val="0"/>
              </a:ext>
            </a:extLst>
          </a:blip>
          <a:stretch>
            <a:fillRect/>
          </a:stretch>
        </p:blipFill>
        <p:spPr>
          <a:xfrm>
            <a:off x="7901853" y="3764699"/>
            <a:ext cx="1158532" cy="1158532"/>
          </a:xfrm>
          <a:prstGeom prst="rect">
            <a:avLst/>
          </a:prstGeom>
        </p:spPr>
      </p:pic>
      <p:pic>
        <p:nvPicPr>
          <p:cNvPr id="52" name="Picture 8" descr="Google Logo White Png, Wrong Cross Transparent Background, HD Png Download  (#5589266), PNG Images on PngArea">
            <a:extLst>
              <a:ext uri="{FF2B5EF4-FFF2-40B4-BE49-F238E27FC236}">
                <a16:creationId xmlns:a16="http://schemas.microsoft.com/office/drawing/2014/main" id="{F8A6C1DE-54FC-4504-8BDF-09A25EEE5E22}"/>
              </a:ext>
            </a:extLst>
          </p:cNvPr>
          <p:cNvPicPr>
            <a:picLocks noChangeAspect="1" noChangeArrowheads="1"/>
          </p:cNvPicPr>
          <p:nvPr/>
        </p:nvPicPr>
        <p:blipFill>
          <a:blip r:embed="rId11"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8221900" y="2874145"/>
            <a:ext cx="518437" cy="555940"/>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组合 9">
            <a:extLst>
              <a:ext uri="{FF2B5EF4-FFF2-40B4-BE49-F238E27FC236}">
                <a16:creationId xmlns:a16="http://schemas.microsoft.com/office/drawing/2014/main" id="{CC3C7D19-3B2B-482D-8698-4492A8F303F7}"/>
              </a:ext>
            </a:extLst>
          </p:cNvPr>
          <p:cNvGrpSpPr/>
          <p:nvPr/>
        </p:nvGrpSpPr>
        <p:grpSpPr>
          <a:xfrm>
            <a:off x="3422830" y="5009906"/>
            <a:ext cx="5221037" cy="1158532"/>
            <a:chOff x="3422830" y="5009906"/>
            <a:chExt cx="5221037" cy="1158532"/>
          </a:xfrm>
        </p:grpSpPr>
        <p:sp>
          <p:nvSpPr>
            <p:cNvPr id="56" name="圆角矩形 14">
              <a:extLst>
                <a:ext uri="{FF2B5EF4-FFF2-40B4-BE49-F238E27FC236}">
                  <a16:creationId xmlns:a16="http://schemas.microsoft.com/office/drawing/2014/main" id="{ACC1A26B-DB01-4958-BA73-3E9496F46F29}"/>
                </a:ext>
              </a:extLst>
            </p:cNvPr>
            <p:cNvSpPr/>
            <p:nvPr/>
          </p:nvSpPr>
          <p:spPr>
            <a:xfrm>
              <a:off x="3422830" y="5009906"/>
              <a:ext cx="5221037" cy="1158532"/>
            </a:xfrm>
            <a:prstGeom prst="roundRect">
              <a:avLst>
                <a:gd name="adj" fmla="val 13916"/>
              </a:avLst>
            </a:prstGeom>
            <a:solidFill>
              <a:schemeClr val="bg1"/>
            </a:solidFill>
            <a:ln w="38100">
              <a:solidFill>
                <a:srgbClr val="0CA1C9"/>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800" dirty="0">
                  <a:solidFill>
                    <a:schemeClr val="tx1"/>
                  </a:solidFill>
                  <a:latin typeface="Comic Sans MS" panose="030F0702030302020204" pitchFamily="66" charset="0"/>
                </a:rPr>
                <a:t>      Fusion would </a:t>
              </a:r>
              <a:r>
                <a:rPr lang="en-US" altLang="zh-CN" sz="2800" b="1" dirty="0">
                  <a:solidFill>
                    <a:srgbClr val="0CA1C9"/>
                  </a:solidFill>
                  <a:latin typeface="Comic Sans MS" panose="030F0702030302020204" pitchFamily="66" charset="0"/>
                </a:rPr>
                <a:t>overcome the weakness</a:t>
              </a:r>
              <a:r>
                <a:rPr lang="en-US" altLang="zh-CN" sz="2800" dirty="0">
                  <a:solidFill>
                    <a:schemeClr val="tx1"/>
                  </a:solidFill>
                  <a:latin typeface="Comic Sans MS" panose="030F0702030302020204" pitchFamily="66" charset="0"/>
                </a:rPr>
                <a:t> of each sensor!</a:t>
              </a:r>
              <a:endParaRPr lang="zh-CN" altLang="en-US" sz="2800" b="1" dirty="0">
                <a:solidFill>
                  <a:srgbClr val="0CA1C9"/>
                </a:solidFill>
                <a:latin typeface="Comic Sans MS" panose="030F0702030302020204" pitchFamily="66" charset="0"/>
              </a:endParaRPr>
            </a:p>
          </p:txBody>
        </p:sp>
        <p:pic>
          <p:nvPicPr>
            <p:cNvPr id="57" name="图片 56" descr="图标&#10;&#10;描述已自动生成">
              <a:extLst>
                <a:ext uri="{FF2B5EF4-FFF2-40B4-BE49-F238E27FC236}">
                  <a16:creationId xmlns:a16="http://schemas.microsoft.com/office/drawing/2014/main" id="{43AC4EB1-7DA0-4B30-A2C8-2259DD6E82B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619223" y="5044807"/>
              <a:ext cx="561975" cy="561975"/>
            </a:xfrm>
            <a:prstGeom prst="rect">
              <a:avLst/>
            </a:prstGeom>
          </p:spPr>
        </p:pic>
      </p:grpSp>
      <p:sp>
        <p:nvSpPr>
          <p:cNvPr id="58" name="文本框 57">
            <a:extLst>
              <a:ext uri="{FF2B5EF4-FFF2-40B4-BE49-F238E27FC236}">
                <a16:creationId xmlns:a16="http://schemas.microsoft.com/office/drawing/2014/main" id="{82AB41CF-F897-46ED-B5C6-859DA238910C}"/>
              </a:ext>
            </a:extLst>
          </p:cNvPr>
          <p:cNvSpPr txBox="1"/>
          <p:nvPr/>
        </p:nvSpPr>
        <p:spPr>
          <a:xfrm>
            <a:off x="8711445" y="1942607"/>
            <a:ext cx="1754367" cy="400110"/>
          </a:xfrm>
          <a:prstGeom prst="rect">
            <a:avLst/>
          </a:prstGeom>
          <a:noFill/>
        </p:spPr>
        <p:txBody>
          <a:bodyPr wrap="square" rtlCol="0">
            <a:spAutoFit/>
          </a:bodyPr>
          <a:lstStyle/>
          <a:p>
            <a:pPr algn="ctr"/>
            <a:r>
              <a:rPr lang="en-US" altLang="zh-CN" sz="2000" dirty="0">
                <a:latin typeface="Comic Sans MS" panose="030F0702030302020204" pitchFamily="66" charset="0"/>
                <a:ea typeface="+mj-ea"/>
              </a:rPr>
              <a:t>Precision</a:t>
            </a:r>
            <a:endParaRPr lang="zh-CN" altLang="en-US" sz="2000" dirty="0">
              <a:latin typeface="Comic Sans MS" panose="030F0702030302020204" pitchFamily="66" charset="0"/>
              <a:ea typeface="+mj-ea"/>
            </a:endParaRPr>
          </a:p>
        </p:txBody>
      </p:sp>
      <p:sp>
        <p:nvSpPr>
          <p:cNvPr id="59" name="文本框 58">
            <a:extLst>
              <a:ext uri="{FF2B5EF4-FFF2-40B4-BE49-F238E27FC236}">
                <a16:creationId xmlns:a16="http://schemas.microsoft.com/office/drawing/2014/main" id="{E595015A-E51C-4502-9D85-F4ED98316024}"/>
              </a:ext>
            </a:extLst>
          </p:cNvPr>
          <p:cNvSpPr txBox="1"/>
          <p:nvPr/>
        </p:nvSpPr>
        <p:spPr>
          <a:xfrm>
            <a:off x="9923201" y="1942607"/>
            <a:ext cx="1754367" cy="400110"/>
          </a:xfrm>
          <a:prstGeom prst="rect">
            <a:avLst/>
          </a:prstGeom>
          <a:noFill/>
        </p:spPr>
        <p:txBody>
          <a:bodyPr wrap="square" rtlCol="0">
            <a:spAutoFit/>
          </a:bodyPr>
          <a:lstStyle/>
          <a:p>
            <a:pPr algn="ctr"/>
            <a:r>
              <a:rPr lang="en-US" altLang="zh-CN" sz="2000" dirty="0">
                <a:latin typeface="Comic Sans MS" panose="030F0702030302020204" pitchFamily="66" charset="0"/>
                <a:ea typeface="+mj-ea"/>
              </a:rPr>
              <a:t>Density</a:t>
            </a:r>
            <a:endParaRPr lang="zh-CN" altLang="en-US" sz="2000" dirty="0">
              <a:latin typeface="Comic Sans MS" panose="030F0702030302020204" pitchFamily="66" charset="0"/>
              <a:ea typeface="+mj-ea"/>
            </a:endParaRPr>
          </a:p>
        </p:txBody>
      </p:sp>
      <p:pic>
        <p:nvPicPr>
          <p:cNvPr id="60" name="图片 59" descr="图片包含 游戏机, 伞, 雨, 风筝&#10;&#10;描述已自动生成">
            <a:extLst>
              <a:ext uri="{FF2B5EF4-FFF2-40B4-BE49-F238E27FC236}">
                <a16:creationId xmlns:a16="http://schemas.microsoft.com/office/drawing/2014/main" id="{8D70B391-7399-4882-B3B9-C74DC01AB987}"/>
              </a:ext>
            </a:extLst>
          </p:cNvPr>
          <p:cNvPicPr>
            <a:picLocks noChangeAspect="1"/>
          </p:cNvPicPr>
          <p:nvPr/>
        </p:nvPicPr>
        <p:blipFill>
          <a:blip r:embed="rId9" cstate="print">
            <a:extLst>
              <a:ext uri="{BEBA8EAE-BF5A-486C-A8C5-ECC9F3942E4B}">
                <a14:imgProps xmlns:a14="http://schemas.microsoft.com/office/drawing/2010/main">
                  <a14:imgLayer r:embed="rId10">
                    <a14:imgEffect>
                      <a14:colorTemperature colorTemp="5300"/>
                    </a14:imgEffect>
                  </a14:imgLayer>
                </a14:imgProps>
              </a:ext>
              <a:ext uri="{28A0092B-C50C-407E-A947-70E740481C1C}">
                <a14:useLocalDpi xmlns:a14="http://schemas.microsoft.com/office/drawing/2010/main" val="0"/>
              </a:ext>
            </a:extLst>
          </a:blip>
          <a:stretch>
            <a:fillRect/>
          </a:stretch>
        </p:blipFill>
        <p:spPr>
          <a:xfrm>
            <a:off x="9086672" y="2547223"/>
            <a:ext cx="1158532" cy="1158532"/>
          </a:xfrm>
          <a:prstGeom prst="rect">
            <a:avLst/>
          </a:prstGeom>
        </p:spPr>
      </p:pic>
      <p:pic>
        <p:nvPicPr>
          <p:cNvPr id="63" name="图片 62" descr="图片包含 游戏机, 伞, 雨, 风筝&#10;&#10;描述已自动生成">
            <a:extLst>
              <a:ext uri="{FF2B5EF4-FFF2-40B4-BE49-F238E27FC236}">
                <a16:creationId xmlns:a16="http://schemas.microsoft.com/office/drawing/2014/main" id="{64C0081B-CC98-4E9C-947A-7CC9BE26A0B6}"/>
              </a:ext>
            </a:extLst>
          </p:cNvPr>
          <p:cNvPicPr>
            <a:picLocks noChangeAspect="1"/>
          </p:cNvPicPr>
          <p:nvPr/>
        </p:nvPicPr>
        <p:blipFill>
          <a:blip r:embed="rId9" cstate="print">
            <a:extLst>
              <a:ext uri="{BEBA8EAE-BF5A-486C-A8C5-ECC9F3942E4B}">
                <a14:imgProps xmlns:a14="http://schemas.microsoft.com/office/drawing/2010/main">
                  <a14:imgLayer r:embed="rId10">
                    <a14:imgEffect>
                      <a14:colorTemperature colorTemp="5300"/>
                    </a14:imgEffect>
                  </a14:imgLayer>
                </a14:imgProps>
              </a:ext>
              <a:ext uri="{28A0092B-C50C-407E-A947-70E740481C1C}">
                <a14:useLocalDpi xmlns:a14="http://schemas.microsoft.com/office/drawing/2010/main" val="0"/>
              </a:ext>
            </a:extLst>
          </a:blip>
          <a:stretch>
            <a:fillRect/>
          </a:stretch>
        </p:blipFill>
        <p:spPr>
          <a:xfrm>
            <a:off x="10214301" y="2572849"/>
            <a:ext cx="1158532" cy="1158532"/>
          </a:xfrm>
          <a:prstGeom prst="rect">
            <a:avLst/>
          </a:prstGeom>
        </p:spPr>
      </p:pic>
      <p:pic>
        <p:nvPicPr>
          <p:cNvPr id="65" name="Picture 8" descr="Google Logo White Png, Wrong Cross Transparent Background, HD Png Download  (#5589266), PNG Images on PngArea">
            <a:extLst>
              <a:ext uri="{FF2B5EF4-FFF2-40B4-BE49-F238E27FC236}">
                <a16:creationId xmlns:a16="http://schemas.microsoft.com/office/drawing/2014/main" id="{972261F1-C2A0-490A-A6DD-0A289FC552A7}"/>
              </a:ext>
            </a:extLst>
          </p:cNvPr>
          <p:cNvPicPr>
            <a:picLocks noChangeAspect="1" noChangeArrowheads="1"/>
          </p:cNvPicPr>
          <p:nvPr/>
        </p:nvPicPr>
        <p:blipFill>
          <a:blip r:embed="rId11"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9408464" y="4044147"/>
            <a:ext cx="518437" cy="555940"/>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8" descr="Google Logo White Png, Wrong Cross Transparent Background, HD Png Download  (#5589266), PNG Images on PngArea">
            <a:extLst>
              <a:ext uri="{FF2B5EF4-FFF2-40B4-BE49-F238E27FC236}">
                <a16:creationId xmlns:a16="http://schemas.microsoft.com/office/drawing/2014/main" id="{144D7016-99C0-4853-A376-8B959F7BE85E}"/>
              </a:ext>
            </a:extLst>
          </p:cNvPr>
          <p:cNvPicPr>
            <a:picLocks noChangeAspect="1" noChangeArrowheads="1"/>
          </p:cNvPicPr>
          <p:nvPr/>
        </p:nvPicPr>
        <p:blipFill>
          <a:blip r:embed="rId11"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10534348" y="4044147"/>
            <a:ext cx="518437" cy="555940"/>
          </a:xfrm>
          <a:prstGeom prst="rect">
            <a:avLst/>
          </a:prstGeom>
          <a:noFill/>
          <a:extLst>
            <a:ext uri="{909E8E84-426E-40DD-AFC4-6F175D3DCCD1}">
              <a14:hiddenFill xmlns:a14="http://schemas.microsoft.com/office/drawing/2010/main">
                <a:solidFill>
                  <a:srgbClr val="FFFFFF"/>
                </a:solidFill>
              </a14:hiddenFill>
            </a:ext>
          </a:extLst>
        </p:spPr>
      </p:pic>
      <p:grpSp>
        <p:nvGrpSpPr>
          <p:cNvPr id="6" name="组合 5">
            <a:extLst>
              <a:ext uri="{FF2B5EF4-FFF2-40B4-BE49-F238E27FC236}">
                <a16:creationId xmlns:a16="http://schemas.microsoft.com/office/drawing/2014/main" id="{FF0951A6-5531-4CE5-ABB8-087A37136B70}"/>
              </a:ext>
            </a:extLst>
          </p:cNvPr>
          <p:cNvGrpSpPr/>
          <p:nvPr/>
        </p:nvGrpSpPr>
        <p:grpSpPr>
          <a:xfrm>
            <a:off x="6715392" y="5014077"/>
            <a:ext cx="5221037" cy="1158532"/>
            <a:chOff x="5260369" y="5147336"/>
            <a:chExt cx="5221037" cy="1158532"/>
          </a:xfrm>
        </p:grpSpPr>
        <p:sp>
          <p:nvSpPr>
            <p:cNvPr id="67" name="圆角矩形 14">
              <a:extLst>
                <a:ext uri="{FF2B5EF4-FFF2-40B4-BE49-F238E27FC236}">
                  <a16:creationId xmlns:a16="http://schemas.microsoft.com/office/drawing/2014/main" id="{4F032487-FFAA-4300-B2AD-125554022060}"/>
                </a:ext>
              </a:extLst>
            </p:cNvPr>
            <p:cNvSpPr/>
            <p:nvPr/>
          </p:nvSpPr>
          <p:spPr>
            <a:xfrm>
              <a:off x="5260369" y="5147336"/>
              <a:ext cx="5221037" cy="1158532"/>
            </a:xfrm>
            <a:prstGeom prst="roundRect">
              <a:avLst>
                <a:gd name="adj" fmla="val 13916"/>
              </a:avLst>
            </a:prstGeom>
            <a:solidFill>
              <a:schemeClr val="bg1"/>
            </a:solidFill>
            <a:ln w="38100">
              <a:solidFill>
                <a:srgbClr val="0CA1C9"/>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800" dirty="0">
                  <a:solidFill>
                    <a:schemeClr val="tx1"/>
                  </a:solidFill>
                  <a:latin typeface="Comic Sans MS" panose="030F0702030302020204" pitchFamily="66" charset="0"/>
                </a:rPr>
                <a:t>      Heterogeneous data </a:t>
              </a:r>
              <a:r>
                <a:rPr lang="en-US" altLang="zh-CN" sz="2800" b="1" dirty="0">
                  <a:solidFill>
                    <a:srgbClr val="EA4A54"/>
                  </a:solidFill>
                  <a:latin typeface="Comic Sans MS" panose="030F0702030302020204" pitchFamily="66" charset="0"/>
                </a:rPr>
                <a:t>are difficult to fuse</a:t>
              </a:r>
              <a:r>
                <a:rPr lang="en-US" altLang="zh-CN" sz="2800" dirty="0">
                  <a:solidFill>
                    <a:schemeClr val="tx1"/>
                  </a:solidFill>
                  <a:latin typeface="Comic Sans MS" panose="030F0702030302020204" pitchFamily="66" charset="0"/>
                </a:rPr>
                <a:t>!</a:t>
              </a:r>
              <a:endParaRPr lang="zh-CN" altLang="en-US" sz="2800" b="1" dirty="0">
                <a:solidFill>
                  <a:srgbClr val="0CA1C9"/>
                </a:solidFill>
                <a:latin typeface="Comic Sans MS" panose="030F0702030302020204" pitchFamily="66" charset="0"/>
              </a:endParaRPr>
            </a:p>
          </p:txBody>
        </p:sp>
        <p:sp>
          <p:nvSpPr>
            <p:cNvPr id="68" name="Freeform 41">
              <a:extLst>
                <a:ext uri="{FF2B5EF4-FFF2-40B4-BE49-F238E27FC236}">
                  <a16:creationId xmlns:a16="http://schemas.microsoft.com/office/drawing/2014/main" id="{858D755F-2027-4EB5-BD26-D2C6F527556E}"/>
                </a:ext>
              </a:extLst>
            </p:cNvPr>
            <p:cNvSpPr>
              <a:spLocks noEditPoints="1"/>
            </p:cNvSpPr>
            <p:nvPr/>
          </p:nvSpPr>
          <p:spPr bwMode="auto">
            <a:xfrm>
              <a:off x="5478103" y="5278787"/>
              <a:ext cx="447815" cy="447815"/>
            </a:xfrm>
            <a:custGeom>
              <a:avLst/>
              <a:gdLst>
                <a:gd name="T0" fmla="*/ 256 w 512"/>
                <a:gd name="T1" fmla="*/ 512 h 512"/>
                <a:gd name="T2" fmla="*/ 512 w 512"/>
                <a:gd name="T3" fmla="*/ 256 h 512"/>
                <a:gd name="T4" fmla="*/ 256 w 512"/>
                <a:gd name="T5" fmla="*/ 0 h 512"/>
                <a:gd name="T6" fmla="*/ 0 w 512"/>
                <a:gd name="T7" fmla="*/ 256 h 512"/>
                <a:gd name="T8" fmla="*/ 256 w 512"/>
                <a:gd name="T9" fmla="*/ 512 h 512"/>
                <a:gd name="T10" fmla="*/ 256 w 512"/>
                <a:gd name="T11" fmla="*/ 48 h 512"/>
                <a:gd name="T12" fmla="*/ 464 w 512"/>
                <a:gd name="T13" fmla="*/ 256 h 512"/>
                <a:gd name="T14" fmla="*/ 256 w 512"/>
                <a:gd name="T15" fmla="*/ 464 h 512"/>
                <a:gd name="T16" fmla="*/ 48 w 512"/>
                <a:gd name="T17" fmla="*/ 256 h 512"/>
                <a:gd name="T18" fmla="*/ 256 w 512"/>
                <a:gd name="T19" fmla="*/ 48 h 512"/>
                <a:gd name="T20" fmla="*/ 128 w 512"/>
                <a:gd name="T21" fmla="*/ 160 h 512"/>
                <a:gd name="T22" fmla="*/ 160 w 512"/>
                <a:gd name="T23" fmla="*/ 128 h 512"/>
                <a:gd name="T24" fmla="*/ 192 w 512"/>
                <a:gd name="T25" fmla="*/ 160 h 512"/>
                <a:gd name="T26" fmla="*/ 160 w 512"/>
                <a:gd name="T27" fmla="*/ 192 h 512"/>
                <a:gd name="T28" fmla="*/ 128 w 512"/>
                <a:gd name="T29" fmla="*/ 160 h 512"/>
                <a:gd name="T30" fmla="*/ 320 w 512"/>
                <a:gd name="T31" fmla="*/ 160 h 512"/>
                <a:gd name="T32" fmla="*/ 352 w 512"/>
                <a:gd name="T33" fmla="*/ 128 h 512"/>
                <a:gd name="T34" fmla="*/ 384 w 512"/>
                <a:gd name="T35" fmla="*/ 160 h 512"/>
                <a:gd name="T36" fmla="*/ 352 w 512"/>
                <a:gd name="T37" fmla="*/ 192 h 512"/>
                <a:gd name="T38" fmla="*/ 320 w 512"/>
                <a:gd name="T39" fmla="*/ 160 h 512"/>
                <a:gd name="T40" fmla="*/ 160 w 512"/>
                <a:gd name="T41" fmla="*/ 390 h 512"/>
                <a:gd name="T42" fmla="*/ 119 w 512"/>
                <a:gd name="T43" fmla="*/ 366 h 512"/>
                <a:gd name="T44" fmla="*/ 256 w 512"/>
                <a:gd name="T45" fmla="*/ 288 h 512"/>
                <a:gd name="T46" fmla="*/ 393 w 512"/>
                <a:gd name="T47" fmla="*/ 366 h 512"/>
                <a:gd name="T48" fmla="*/ 352 w 512"/>
                <a:gd name="T49" fmla="*/ 390 h 512"/>
                <a:gd name="T50" fmla="*/ 256 w 512"/>
                <a:gd name="T51" fmla="*/ 336 h 512"/>
                <a:gd name="T52" fmla="*/ 160 w 512"/>
                <a:gd name="T53" fmla="*/ 39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12" h="512">
                  <a:moveTo>
                    <a:pt x="256" y="512"/>
                  </a:moveTo>
                  <a:cubicBezTo>
                    <a:pt x="397" y="512"/>
                    <a:pt x="512" y="397"/>
                    <a:pt x="512" y="256"/>
                  </a:cubicBezTo>
                  <a:cubicBezTo>
                    <a:pt x="512" y="115"/>
                    <a:pt x="397" y="0"/>
                    <a:pt x="256" y="0"/>
                  </a:cubicBezTo>
                  <a:cubicBezTo>
                    <a:pt x="115" y="0"/>
                    <a:pt x="0" y="115"/>
                    <a:pt x="0" y="256"/>
                  </a:cubicBezTo>
                  <a:cubicBezTo>
                    <a:pt x="0" y="397"/>
                    <a:pt x="115" y="512"/>
                    <a:pt x="256" y="512"/>
                  </a:cubicBezTo>
                  <a:close/>
                  <a:moveTo>
                    <a:pt x="256" y="48"/>
                  </a:moveTo>
                  <a:cubicBezTo>
                    <a:pt x="371" y="48"/>
                    <a:pt x="464" y="141"/>
                    <a:pt x="464" y="256"/>
                  </a:cubicBezTo>
                  <a:cubicBezTo>
                    <a:pt x="464" y="371"/>
                    <a:pt x="371" y="464"/>
                    <a:pt x="256" y="464"/>
                  </a:cubicBezTo>
                  <a:cubicBezTo>
                    <a:pt x="141" y="464"/>
                    <a:pt x="48" y="371"/>
                    <a:pt x="48" y="256"/>
                  </a:cubicBezTo>
                  <a:cubicBezTo>
                    <a:pt x="48" y="141"/>
                    <a:pt x="141" y="48"/>
                    <a:pt x="256" y="48"/>
                  </a:cubicBezTo>
                  <a:close/>
                  <a:moveTo>
                    <a:pt x="128" y="160"/>
                  </a:moveTo>
                  <a:cubicBezTo>
                    <a:pt x="128" y="142"/>
                    <a:pt x="142" y="128"/>
                    <a:pt x="160" y="128"/>
                  </a:cubicBezTo>
                  <a:cubicBezTo>
                    <a:pt x="178" y="128"/>
                    <a:pt x="192" y="142"/>
                    <a:pt x="192" y="160"/>
                  </a:cubicBezTo>
                  <a:cubicBezTo>
                    <a:pt x="192" y="178"/>
                    <a:pt x="178" y="192"/>
                    <a:pt x="160" y="192"/>
                  </a:cubicBezTo>
                  <a:cubicBezTo>
                    <a:pt x="142" y="192"/>
                    <a:pt x="128" y="178"/>
                    <a:pt x="128" y="160"/>
                  </a:cubicBezTo>
                  <a:close/>
                  <a:moveTo>
                    <a:pt x="320" y="160"/>
                  </a:moveTo>
                  <a:cubicBezTo>
                    <a:pt x="320" y="142"/>
                    <a:pt x="334" y="128"/>
                    <a:pt x="352" y="128"/>
                  </a:cubicBezTo>
                  <a:cubicBezTo>
                    <a:pt x="370" y="128"/>
                    <a:pt x="384" y="142"/>
                    <a:pt x="384" y="160"/>
                  </a:cubicBezTo>
                  <a:cubicBezTo>
                    <a:pt x="384" y="178"/>
                    <a:pt x="370" y="192"/>
                    <a:pt x="352" y="192"/>
                  </a:cubicBezTo>
                  <a:cubicBezTo>
                    <a:pt x="334" y="192"/>
                    <a:pt x="320" y="178"/>
                    <a:pt x="320" y="160"/>
                  </a:cubicBezTo>
                  <a:close/>
                  <a:moveTo>
                    <a:pt x="160" y="390"/>
                  </a:moveTo>
                  <a:cubicBezTo>
                    <a:pt x="119" y="366"/>
                    <a:pt x="119" y="366"/>
                    <a:pt x="119" y="366"/>
                  </a:cubicBezTo>
                  <a:cubicBezTo>
                    <a:pt x="147" y="319"/>
                    <a:pt x="198" y="288"/>
                    <a:pt x="256" y="288"/>
                  </a:cubicBezTo>
                  <a:cubicBezTo>
                    <a:pt x="314" y="288"/>
                    <a:pt x="365" y="319"/>
                    <a:pt x="393" y="366"/>
                  </a:cubicBezTo>
                  <a:cubicBezTo>
                    <a:pt x="352" y="390"/>
                    <a:pt x="352" y="390"/>
                    <a:pt x="352" y="390"/>
                  </a:cubicBezTo>
                  <a:cubicBezTo>
                    <a:pt x="332" y="358"/>
                    <a:pt x="297" y="336"/>
                    <a:pt x="256" y="336"/>
                  </a:cubicBezTo>
                  <a:cubicBezTo>
                    <a:pt x="215" y="336"/>
                    <a:pt x="180" y="358"/>
                    <a:pt x="160" y="390"/>
                  </a:cubicBezTo>
                  <a:close/>
                </a:path>
              </a:pathLst>
            </a:custGeom>
            <a:solidFill>
              <a:srgbClr val="EA4A54"/>
            </a:solidFill>
            <a:ln>
              <a:noFill/>
            </a:ln>
          </p:spPr>
          <p:txBody>
            <a:bodyPr vert="horz" wrap="square" lIns="68580" tIns="34290" rIns="68580" bIns="34290" numCol="1" anchor="t" anchorCtr="0" compatLnSpc="1">
              <a:prstTxWarp prst="textNoShape">
                <a:avLst/>
              </a:prstTxWarp>
            </a:bodyPr>
            <a:lstStyle/>
            <a:p>
              <a:endParaRPr lang="zh-CN" altLang="en-US" sz="1350">
                <a:solidFill>
                  <a:srgbClr val="2E2E2E"/>
                </a:solidFill>
              </a:endParaRPr>
            </a:p>
          </p:txBody>
        </p:sp>
      </p:grpSp>
      <p:sp>
        <p:nvSpPr>
          <p:cNvPr id="7" name="矩形 6">
            <a:extLst>
              <a:ext uri="{FF2B5EF4-FFF2-40B4-BE49-F238E27FC236}">
                <a16:creationId xmlns:a16="http://schemas.microsoft.com/office/drawing/2014/main" id="{D160ED06-175A-4B59-B538-778DDACF4440}"/>
              </a:ext>
            </a:extLst>
          </p:cNvPr>
          <p:cNvSpPr/>
          <p:nvPr/>
        </p:nvSpPr>
        <p:spPr>
          <a:xfrm>
            <a:off x="8112224" y="1906929"/>
            <a:ext cx="3214745" cy="2846901"/>
          </a:xfrm>
          <a:prstGeom prst="rect">
            <a:avLst/>
          </a:prstGeom>
          <a:noFill/>
          <a:ln w="38100">
            <a:solidFill>
              <a:srgbClr val="EA4A5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组合 8">
            <a:extLst>
              <a:ext uri="{FF2B5EF4-FFF2-40B4-BE49-F238E27FC236}">
                <a16:creationId xmlns:a16="http://schemas.microsoft.com/office/drawing/2014/main" id="{943674AA-6FF6-4BA7-9F9B-30181564C64F}"/>
              </a:ext>
            </a:extLst>
          </p:cNvPr>
          <p:cNvGrpSpPr/>
          <p:nvPr/>
        </p:nvGrpSpPr>
        <p:grpSpPr>
          <a:xfrm>
            <a:off x="3245644" y="3042940"/>
            <a:ext cx="7073932" cy="1158532"/>
            <a:chOff x="3915738" y="2965324"/>
            <a:chExt cx="7073932" cy="1158532"/>
          </a:xfrm>
        </p:grpSpPr>
        <p:sp>
          <p:nvSpPr>
            <p:cNvPr id="69" name="圆角矩形 14">
              <a:extLst>
                <a:ext uri="{FF2B5EF4-FFF2-40B4-BE49-F238E27FC236}">
                  <a16:creationId xmlns:a16="http://schemas.microsoft.com/office/drawing/2014/main" id="{CD6D2A05-608C-4A50-B6EE-C2DAC3A73108}"/>
                </a:ext>
              </a:extLst>
            </p:cNvPr>
            <p:cNvSpPr/>
            <p:nvPr/>
          </p:nvSpPr>
          <p:spPr>
            <a:xfrm>
              <a:off x="3915738" y="2965324"/>
              <a:ext cx="7073932" cy="1158532"/>
            </a:xfrm>
            <a:prstGeom prst="roundRect">
              <a:avLst>
                <a:gd name="adj" fmla="val 13916"/>
              </a:avLst>
            </a:prstGeom>
            <a:solidFill>
              <a:schemeClr val="bg1"/>
            </a:solidFill>
            <a:ln w="38100">
              <a:solidFill>
                <a:srgbClr val="0CA1C9"/>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800" dirty="0">
                  <a:solidFill>
                    <a:schemeClr val="tx1"/>
                  </a:solidFill>
                  <a:latin typeface="Comic Sans MS" panose="030F0702030302020204" pitchFamily="66" charset="0"/>
                </a:rPr>
                <a:t>      Design a </a:t>
              </a:r>
              <a:r>
                <a:rPr lang="en-US" altLang="zh-CN" sz="2800" b="1" dirty="0">
                  <a:solidFill>
                    <a:srgbClr val="0CA1C9"/>
                  </a:solidFill>
                  <a:latin typeface="Comic Sans MS" panose="030F0702030302020204" pitchFamily="66" charset="0"/>
                </a:rPr>
                <a:t>joint optimization </a:t>
              </a:r>
              <a:r>
                <a:rPr lang="en-US" altLang="zh-CN" sz="2800" dirty="0">
                  <a:solidFill>
                    <a:schemeClr val="tx1"/>
                  </a:solidFill>
                  <a:latin typeface="Comic Sans MS" panose="030F0702030302020204" pitchFamily="66" charset="0"/>
                </a:rPr>
                <a:t>solution instead of a fusion framework!</a:t>
              </a:r>
              <a:endParaRPr lang="zh-CN" altLang="en-US" sz="2800" b="1" dirty="0">
                <a:solidFill>
                  <a:srgbClr val="0CA1C9"/>
                </a:solidFill>
                <a:latin typeface="Comic Sans MS" panose="030F0702030302020204" pitchFamily="66" charset="0"/>
              </a:endParaRPr>
            </a:p>
          </p:txBody>
        </p:sp>
        <p:pic>
          <p:nvPicPr>
            <p:cNvPr id="70" name="图片 69" descr="图标&#10;&#10;描述已自动生成">
              <a:extLst>
                <a:ext uri="{FF2B5EF4-FFF2-40B4-BE49-F238E27FC236}">
                  <a16:creationId xmlns:a16="http://schemas.microsoft.com/office/drawing/2014/main" id="{7A4FD219-80FC-46CF-B489-1DB728B45C7D}"/>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083668" y="3009821"/>
              <a:ext cx="561975" cy="561975"/>
            </a:xfrm>
            <a:prstGeom prst="rect">
              <a:avLst/>
            </a:prstGeom>
          </p:spPr>
        </p:pic>
      </p:grpSp>
    </p:spTree>
    <p:custDataLst>
      <p:tags r:id="rId1"/>
    </p:custDataLst>
    <p:extLst>
      <p:ext uri="{BB962C8B-B14F-4D97-AF65-F5344CB8AC3E}">
        <p14:creationId xmlns:p14="http://schemas.microsoft.com/office/powerpoint/2010/main" val="1185420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0"/>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5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59" grpId="0"/>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608747" y="1277059"/>
            <a:ext cx="10849205" cy="5202768"/>
          </a:xfrm>
        </p:spPr>
        <p:txBody>
          <a:bodyPr/>
          <a:lstStyle/>
          <a:p>
            <a:r>
              <a:rPr lang="en-US" altLang="zh-CN" dirty="0">
                <a:latin typeface="Comic Sans MS" panose="030F0702030302020204" pitchFamily="66" charset="0"/>
              </a:rPr>
              <a:t>We fuse camera &amp; radar models by leveraging a </a:t>
            </a:r>
            <a:r>
              <a:rPr lang="en-US" altLang="zh-CN" b="1" dirty="0">
                <a:solidFill>
                  <a:srgbClr val="0CA1C9"/>
                </a:solidFill>
                <a:latin typeface="Comic Sans MS" panose="030F0702030302020204" pitchFamily="66" charset="0"/>
              </a:rPr>
              <a:t>Factor-graph-based Joint Pose Optimization </a:t>
            </a:r>
            <a:r>
              <a:rPr lang="en-US" altLang="zh-CN" dirty="0">
                <a:latin typeface="Comic Sans MS" panose="030F0702030302020204" pitchFamily="66" charset="0"/>
              </a:rPr>
              <a:t>framework</a:t>
            </a:r>
            <a:r>
              <a:rPr lang="en-US" altLang="zh-CN" baseline="30000" dirty="0">
                <a:latin typeface="Comic Sans MS" panose="030F0702030302020204" pitchFamily="66" charset="0"/>
              </a:rPr>
              <a:t>1</a:t>
            </a:r>
            <a:endParaRPr lang="en-US" altLang="zh-CN" dirty="0">
              <a:latin typeface="Comic Sans MS" panose="030F0702030302020204" pitchFamily="66" charset="0"/>
            </a:endParaRPr>
          </a:p>
          <a:p>
            <a:endParaRPr lang="en-US" altLang="zh-CN" dirty="0">
              <a:latin typeface="Comic Sans MS" panose="030F0702030302020204" pitchFamily="66" charset="0"/>
            </a:endParaRPr>
          </a:p>
          <a:p>
            <a:endParaRPr lang="en-US" altLang="zh-CN" dirty="0">
              <a:latin typeface="Comic Sans MS" panose="030F0702030302020204" pitchFamily="66" charset="0"/>
            </a:endParaRPr>
          </a:p>
          <a:p>
            <a:pPr marL="0" indent="0">
              <a:buNone/>
            </a:pPr>
            <a:endParaRPr lang="en-US" altLang="zh-CN" dirty="0">
              <a:latin typeface="Comic Sans MS" panose="030F0702030302020204" pitchFamily="66" charset="0"/>
            </a:endParaRPr>
          </a:p>
        </p:txBody>
      </p:sp>
      <p:sp>
        <p:nvSpPr>
          <p:cNvPr id="2" name="标题 1"/>
          <p:cNvSpPr>
            <a:spLocks noGrp="1"/>
          </p:cNvSpPr>
          <p:nvPr>
            <p:ph type="title"/>
          </p:nvPr>
        </p:nvSpPr>
        <p:spPr/>
        <p:txBody>
          <a:bodyPr/>
          <a:lstStyle/>
          <a:p>
            <a:r>
              <a:rPr lang="en-US" altLang="zh-CN" dirty="0">
                <a:latin typeface="Comic Sans MS" panose="030F0702030302020204" pitchFamily="66" charset="0"/>
              </a:rPr>
              <a:t>Our Design: Fusion Framework</a:t>
            </a:r>
            <a:endParaRPr lang="zh-CN" altLang="en-US" dirty="0">
              <a:latin typeface="Comic Sans MS" panose="030F0702030302020204" pitchFamily="66" charset="0"/>
            </a:endParaRPr>
          </a:p>
        </p:txBody>
      </p:sp>
      <p:sp>
        <p:nvSpPr>
          <p:cNvPr id="4" name="灯片编号占位符 3"/>
          <p:cNvSpPr>
            <a:spLocks noGrp="1"/>
          </p:cNvSpPr>
          <p:nvPr>
            <p:ph type="sldNum" sz="quarter" idx="12"/>
          </p:nvPr>
        </p:nvSpPr>
        <p:spPr/>
        <p:txBody>
          <a:bodyPr/>
          <a:lstStyle/>
          <a:p>
            <a:fld id="{87AB51E9-348C-4DC8-84CE-839F8B9DCC07}" type="slidenum">
              <a:rPr lang="en-US" altLang="zh-CN" smtClean="0">
                <a:latin typeface="Comic Sans MS" panose="030F0702030302020204" pitchFamily="66" charset="0"/>
              </a:rPr>
              <a:pPr/>
              <a:t>18</a:t>
            </a:fld>
            <a:endParaRPr lang="en-US" altLang="zh-CN" dirty="0">
              <a:latin typeface="Comic Sans MS" panose="030F0702030302020204" pitchFamily="66" charset="0"/>
            </a:endParaRPr>
          </a:p>
        </p:txBody>
      </p:sp>
      <p:sp>
        <p:nvSpPr>
          <p:cNvPr id="47" name="文本框 46">
            <a:extLst>
              <a:ext uri="{FF2B5EF4-FFF2-40B4-BE49-F238E27FC236}">
                <a16:creationId xmlns:a16="http://schemas.microsoft.com/office/drawing/2014/main" id="{234795BF-FBF3-4D3A-A117-3C621FF4B081}"/>
              </a:ext>
            </a:extLst>
          </p:cNvPr>
          <p:cNvSpPr txBox="1"/>
          <p:nvPr/>
        </p:nvSpPr>
        <p:spPr>
          <a:xfrm>
            <a:off x="305502" y="6386817"/>
            <a:ext cx="7302666" cy="276999"/>
          </a:xfrm>
          <a:prstGeom prst="rect">
            <a:avLst/>
          </a:prstGeom>
          <a:noFill/>
        </p:spPr>
        <p:txBody>
          <a:bodyPr wrap="square" rtlCol="0">
            <a:spAutoFit/>
          </a:bodyPr>
          <a:lstStyle/>
          <a:p>
            <a:r>
              <a:rPr lang="en-US" altLang="zh-CN" sz="1200" baseline="30000" dirty="0">
                <a:solidFill>
                  <a:schemeClr val="bg2">
                    <a:lumMod val="75000"/>
                  </a:schemeClr>
                </a:solidFill>
                <a:latin typeface="Comic Sans MS" panose="030F0702030302020204" pitchFamily="66" charset="0"/>
                <a:ea typeface="+mj-ea"/>
              </a:rPr>
              <a:t>1</a:t>
            </a:r>
            <a:r>
              <a:rPr lang="en-US" altLang="zh-CN" sz="1200" dirty="0">
                <a:solidFill>
                  <a:schemeClr val="bg2">
                    <a:lumMod val="75000"/>
                  </a:schemeClr>
                </a:solidFill>
                <a:latin typeface="Comic Sans MS" panose="030F0702030302020204" pitchFamily="66" charset="0"/>
                <a:ea typeface="+mj-ea"/>
              </a:rPr>
              <a:t>Refer to Section 4 and Appendix B in our paper for more details about our designed factor graph</a:t>
            </a:r>
            <a:endParaRPr lang="zh-CN" altLang="en-US" sz="1200" dirty="0">
              <a:solidFill>
                <a:schemeClr val="bg2">
                  <a:lumMod val="75000"/>
                </a:schemeClr>
              </a:solidFill>
              <a:latin typeface="Comic Sans MS" panose="030F0702030302020204" pitchFamily="66" charset="0"/>
              <a:ea typeface="+mj-ea"/>
            </a:endParaRPr>
          </a:p>
        </p:txBody>
      </p:sp>
      <p:pic>
        <p:nvPicPr>
          <p:cNvPr id="7" name="图片 6">
            <a:extLst>
              <a:ext uri="{FF2B5EF4-FFF2-40B4-BE49-F238E27FC236}">
                <a16:creationId xmlns:a16="http://schemas.microsoft.com/office/drawing/2014/main" id="{871F5C0E-50FF-4E40-9474-7CE4954EA13C}"/>
              </a:ext>
            </a:extLst>
          </p:cNvPr>
          <p:cNvPicPr>
            <a:picLocks noChangeAspect="1"/>
          </p:cNvPicPr>
          <p:nvPr/>
        </p:nvPicPr>
        <p:blipFill rotWithShape="1">
          <a:blip r:embed="rId4"/>
          <a:srcRect l="47418" r="17145"/>
          <a:stretch/>
        </p:blipFill>
        <p:spPr>
          <a:xfrm>
            <a:off x="6026847" y="3162882"/>
            <a:ext cx="3672408" cy="2880320"/>
          </a:xfrm>
          <a:prstGeom prst="rect">
            <a:avLst/>
          </a:prstGeom>
        </p:spPr>
      </p:pic>
      <p:sp>
        <p:nvSpPr>
          <p:cNvPr id="8" name="文本框 7">
            <a:extLst>
              <a:ext uri="{FF2B5EF4-FFF2-40B4-BE49-F238E27FC236}">
                <a16:creationId xmlns:a16="http://schemas.microsoft.com/office/drawing/2014/main" id="{95434737-05D0-4127-8F25-2F875AD2C35D}"/>
              </a:ext>
            </a:extLst>
          </p:cNvPr>
          <p:cNvSpPr txBox="1"/>
          <p:nvPr/>
        </p:nvSpPr>
        <p:spPr>
          <a:xfrm>
            <a:off x="618041" y="6024525"/>
            <a:ext cx="2894968" cy="338554"/>
          </a:xfrm>
          <a:prstGeom prst="rect">
            <a:avLst/>
          </a:prstGeom>
          <a:noFill/>
        </p:spPr>
        <p:txBody>
          <a:bodyPr wrap="square" rtlCol="0">
            <a:spAutoFit/>
          </a:bodyPr>
          <a:lstStyle/>
          <a:p>
            <a:pPr algn="ctr"/>
            <a:r>
              <a:rPr lang="en-US" altLang="zh-CN" sz="1600" dirty="0">
                <a:latin typeface="Comic Sans MS" panose="030F0702030302020204" pitchFamily="66" charset="0"/>
                <a:ea typeface="+mj-ea"/>
              </a:rPr>
              <a:t>Inter-frame Tracking</a:t>
            </a:r>
            <a:endParaRPr lang="zh-CN" altLang="en-US" sz="1600" dirty="0">
              <a:latin typeface="Comic Sans MS" panose="030F0702030302020204" pitchFamily="66" charset="0"/>
              <a:ea typeface="+mj-ea"/>
            </a:endParaRPr>
          </a:p>
        </p:txBody>
      </p:sp>
      <p:pic>
        <p:nvPicPr>
          <p:cNvPr id="9" name="图片 8">
            <a:extLst>
              <a:ext uri="{FF2B5EF4-FFF2-40B4-BE49-F238E27FC236}">
                <a16:creationId xmlns:a16="http://schemas.microsoft.com/office/drawing/2014/main" id="{585B4A71-E54C-404C-87B4-63FE29772244}"/>
              </a:ext>
            </a:extLst>
          </p:cNvPr>
          <p:cNvPicPr>
            <a:picLocks noChangeAspect="1"/>
          </p:cNvPicPr>
          <p:nvPr/>
        </p:nvPicPr>
        <p:blipFill rotWithShape="1">
          <a:blip r:embed="rId4"/>
          <a:srcRect l="18761" r="53304"/>
          <a:stretch/>
        </p:blipFill>
        <p:spPr>
          <a:xfrm>
            <a:off x="2997800" y="3162882"/>
            <a:ext cx="2894969" cy="2880320"/>
          </a:xfrm>
          <a:prstGeom prst="rect">
            <a:avLst/>
          </a:prstGeom>
        </p:spPr>
      </p:pic>
      <p:pic>
        <p:nvPicPr>
          <p:cNvPr id="10" name="图片 9">
            <a:extLst>
              <a:ext uri="{FF2B5EF4-FFF2-40B4-BE49-F238E27FC236}">
                <a16:creationId xmlns:a16="http://schemas.microsoft.com/office/drawing/2014/main" id="{D0AA97F6-2494-4BAA-9499-70CFE2E6FC19}"/>
              </a:ext>
            </a:extLst>
          </p:cNvPr>
          <p:cNvPicPr>
            <a:picLocks noChangeAspect="1"/>
          </p:cNvPicPr>
          <p:nvPr/>
        </p:nvPicPr>
        <p:blipFill rotWithShape="1">
          <a:blip r:embed="rId4"/>
          <a:srcRect r="80825"/>
          <a:stretch/>
        </p:blipFill>
        <p:spPr>
          <a:xfrm>
            <a:off x="1071986" y="3162882"/>
            <a:ext cx="1987078" cy="2880320"/>
          </a:xfrm>
          <a:prstGeom prst="rect">
            <a:avLst/>
          </a:prstGeom>
        </p:spPr>
      </p:pic>
      <p:pic>
        <p:nvPicPr>
          <p:cNvPr id="11" name="图片 10">
            <a:extLst>
              <a:ext uri="{FF2B5EF4-FFF2-40B4-BE49-F238E27FC236}">
                <a16:creationId xmlns:a16="http://schemas.microsoft.com/office/drawing/2014/main" id="{852FDDDC-BCFE-4566-B4F0-D71B7B32DD93}"/>
              </a:ext>
            </a:extLst>
          </p:cNvPr>
          <p:cNvPicPr>
            <a:picLocks noChangeAspect="1"/>
          </p:cNvPicPr>
          <p:nvPr/>
        </p:nvPicPr>
        <p:blipFill rotWithShape="1">
          <a:blip r:embed="rId4"/>
          <a:srcRect l="82856" r="287"/>
          <a:stretch/>
        </p:blipFill>
        <p:spPr>
          <a:xfrm>
            <a:off x="9749693" y="3162882"/>
            <a:ext cx="1746907" cy="2880320"/>
          </a:xfrm>
          <a:prstGeom prst="rect">
            <a:avLst/>
          </a:prstGeom>
        </p:spPr>
      </p:pic>
      <p:sp>
        <p:nvSpPr>
          <p:cNvPr id="12" name="文本框 11">
            <a:extLst>
              <a:ext uri="{FF2B5EF4-FFF2-40B4-BE49-F238E27FC236}">
                <a16:creationId xmlns:a16="http://schemas.microsoft.com/office/drawing/2014/main" id="{199BFF59-A688-4C81-982A-FB64F38A88A5}"/>
              </a:ext>
            </a:extLst>
          </p:cNvPr>
          <p:cNvSpPr txBox="1"/>
          <p:nvPr/>
        </p:nvSpPr>
        <p:spPr>
          <a:xfrm>
            <a:off x="2997800" y="6024525"/>
            <a:ext cx="2894968" cy="338554"/>
          </a:xfrm>
          <a:prstGeom prst="rect">
            <a:avLst/>
          </a:prstGeom>
          <a:noFill/>
        </p:spPr>
        <p:txBody>
          <a:bodyPr wrap="square" rtlCol="0">
            <a:spAutoFit/>
          </a:bodyPr>
          <a:lstStyle/>
          <a:p>
            <a:pPr algn="ctr"/>
            <a:r>
              <a:rPr lang="en-US" altLang="zh-CN" sz="1600" dirty="0">
                <a:latin typeface="Comic Sans MS" panose="030F0702030302020204" pitchFamily="66" charset="0"/>
                <a:ea typeface="+mj-ea"/>
              </a:rPr>
              <a:t>Local Pose Tracking</a:t>
            </a:r>
            <a:endParaRPr lang="zh-CN" altLang="en-US" sz="1600" dirty="0">
              <a:latin typeface="Comic Sans MS" panose="030F0702030302020204" pitchFamily="66" charset="0"/>
              <a:ea typeface="+mj-ea"/>
            </a:endParaRPr>
          </a:p>
        </p:txBody>
      </p:sp>
      <p:sp>
        <p:nvSpPr>
          <p:cNvPr id="13" name="文本框 12">
            <a:extLst>
              <a:ext uri="{FF2B5EF4-FFF2-40B4-BE49-F238E27FC236}">
                <a16:creationId xmlns:a16="http://schemas.microsoft.com/office/drawing/2014/main" id="{6D366CEC-0FEB-424F-B8C3-F264FD8F1FE0}"/>
              </a:ext>
            </a:extLst>
          </p:cNvPr>
          <p:cNvSpPr txBox="1"/>
          <p:nvPr/>
        </p:nvSpPr>
        <p:spPr>
          <a:xfrm>
            <a:off x="5969515" y="6024525"/>
            <a:ext cx="3787073" cy="338554"/>
          </a:xfrm>
          <a:prstGeom prst="rect">
            <a:avLst/>
          </a:prstGeom>
          <a:noFill/>
        </p:spPr>
        <p:txBody>
          <a:bodyPr wrap="square" rtlCol="0">
            <a:spAutoFit/>
          </a:bodyPr>
          <a:lstStyle/>
          <a:p>
            <a:pPr algn="ctr"/>
            <a:r>
              <a:rPr lang="en-US" altLang="zh-CN" sz="1600" dirty="0">
                <a:latin typeface="Comic Sans MS" panose="030F0702030302020204" pitchFamily="66" charset="0"/>
                <a:ea typeface="+mj-ea"/>
              </a:rPr>
              <a:t>Object Modeling Optimization</a:t>
            </a:r>
            <a:endParaRPr lang="zh-CN" altLang="en-US" sz="1600" dirty="0">
              <a:latin typeface="Comic Sans MS" panose="030F0702030302020204" pitchFamily="66" charset="0"/>
              <a:ea typeface="+mj-ea"/>
            </a:endParaRPr>
          </a:p>
        </p:txBody>
      </p:sp>
      <p:sp>
        <p:nvSpPr>
          <p:cNvPr id="14" name="文本框 13">
            <a:extLst>
              <a:ext uri="{FF2B5EF4-FFF2-40B4-BE49-F238E27FC236}">
                <a16:creationId xmlns:a16="http://schemas.microsoft.com/office/drawing/2014/main" id="{A46AF457-A52D-4B2E-8E97-73318A496991}"/>
              </a:ext>
            </a:extLst>
          </p:cNvPr>
          <p:cNvSpPr txBox="1"/>
          <p:nvPr/>
        </p:nvSpPr>
        <p:spPr>
          <a:xfrm>
            <a:off x="1565730" y="2177099"/>
            <a:ext cx="3787073" cy="369332"/>
          </a:xfrm>
          <a:prstGeom prst="rect">
            <a:avLst/>
          </a:prstGeom>
          <a:noFill/>
        </p:spPr>
        <p:txBody>
          <a:bodyPr wrap="square" rtlCol="0">
            <a:spAutoFit/>
          </a:bodyPr>
          <a:lstStyle/>
          <a:p>
            <a:pPr algn="ctr"/>
            <a:r>
              <a:rPr lang="en-US" altLang="zh-CN" dirty="0">
                <a:latin typeface="Comic Sans MS" panose="030F0702030302020204" pitchFamily="66" charset="0"/>
                <a:ea typeface="+mj-ea"/>
              </a:rPr>
              <a:t>= Tracking Optimization Module</a:t>
            </a:r>
            <a:endParaRPr lang="zh-CN" altLang="en-US" dirty="0">
              <a:latin typeface="Comic Sans MS" panose="030F0702030302020204" pitchFamily="66" charset="0"/>
              <a:ea typeface="+mj-ea"/>
            </a:endParaRPr>
          </a:p>
        </p:txBody>
      </p:sp>
      <p:sp>
        <p:nvSpPr>
          <p:cNvPr id="15" name="文本框 14">
            <a:extLst>
              <a:ext uri="{FF2B5EF4-FFF2-40B4-BE49-F238E27FC236}">
                <a16:creationId xmlns:a16="http://schemas.microsoft.com/office/drawing/2014/main" id="{AE042C7F-0218-4614-A61F-8DC4B62A373B}"/>
              </a:ext>
            </a:extLst>
          </p:cNvPr>
          <p:cNvSpPr txBox="1"/>
          <p:nvPr/>
        </p:nvSpPr>
        <p:spPr>
          <a:xfrm>
            <a:off x="5635475" y="2179020"/>
            <a:ext cx="4165750" cy="369332"/>
          </a:xfrm>
          <a:prstGeom prst="rect">
            <a:avLst/>
          </a:prstGeom>
          <a:noFill/>
        </p:spPr>
        <p:txBody>
          <a:bodyPr wrap="square" rtlCol="0">
            <a:spAutoFit/>
          </a:bodyPr>
          <a:lstStyle/>
          <a:p>
            <a:pPr algn="ctr"/>
            <a:r>
              <a:rPr lang="en-US" altLang="zh-CN" dirty="0">
                <a:latin typeface="Comic Sans MS" panose="030F0702030302020204" pitchFamily="66" charset="0"/>
                <a:ea typeface="+mj-ea"/>
              </a:rPr>
              <a:t>+       Modeling Optimization Module</a:t>
            </a:r>
            <a:endParaRPr lang="zh-CN" altLang="en-US" dirty="0">
              <a:latin typeface="Comic Sans MS" panose="030F0702030302020204" pitchFamily="66" charset="0"/>
              <a:ea typeface="+mj-ea"/>
            </a:endParaRPr>
          </a:p>
        </p:txBody>
      </p:sp>
      <p:sp>
        <p:nvSpPr>
          <p:cNvPr id="16" name="文本框 15">
            <a:extLst>
              <a:ext uri="{FF2B5EF4-FFF2-40B4-BE49-F238E27FC236}">
                <a16:creationId xmlns:a16="http://schemas.microsoft.com/office/drawing/2014/main" id="{B4155EE0-2610-422A-B9CA-A697472B6D4C}"/>
              </a:ext>
            </a:extLst>
          </p:cNvPr>
          <p:cNvSpPr txBox="1"/>
          <p:nvPr/>
        </p:nvSpPr>
        <p:spPr>
          <a:xfrm>
            <a:off x="-17814" y="2052829"/>
            <a:ext cx="1906614" cy="646331"/>
          </a:xfrm>
          <a:prstGeom prst="rect">
            <a:avLst/>
          </a:prstGeom>
          <a:noFill/>
        </p:spPr>
        <p:txBody>
          <a:bodyPr wrap="square" rtlCol="0">
            <a:spAutoFit/>
          </a:bodyPr>
          <a:lstStyle/>
          <a:p>
            <a:pPr algn="ctr"/>
            <a:r>
              <a:rPr lang="en-US" altLang="zh-CN" b="1" dirty="0">
                <a:solidFill>
                  <a:srgbClr val="0CA1C9"/>
                </a:solidFill>
                <a:latin typeface="Comic Sans MS" panose="030F0702030302020204" pitchFamily="66" charset="0"/>
                <a:ea typeface="+mj-ea"/>
              </a:rPr>
              <a:t>Joint Pose </a:t>
            </a:r>
          </a:p>
          <a:p>
            <a:pPr algn="ctr"/>
            <a:r>
              <a:rPr lang="en-US" altLang="zh-CN" b="1" dirty="0">
                <a:solidFill>
                  <a:srgbClr val="0CA1C9"/>
                </a:solidFill>
                <a:latin typeface="Comic Sans MS" panose="030F0702030302020204" pitchFamily="66" charset="0"/>
                <a:ea typeface="+mj-ea"/>
              </a:rPr>
              <a:t>Optimization</a:t>
            </a:r>
            <a:endParaRPr lang="zh-CN" altLang="en-US" b="1" dirty="0">
              <a:solidFill>
                <a:srgbClr val="0CA1C9"/>
              </a:solidFill>
              <a:latin typeface="Comic Sans MS" panose="030F0702030302020204" pitchFamily="66" charset="0"/>
              <a:ea typeface="+mj-ea"/>
            </a:endParaRPr>
          </a:p>
        </p:txBody>
      </p:sp>
      <p:sp>
        <p:nvSpPr>
          <p:cNvPr id="17" name="文本框 16">
            <a:extLst>
              <a:ext uri="{FF2B5EF4-FFF2-40B4-BE49-F238E27FC236}">
                <a16:creationId xmlns:a16="http://schemas.microsoft.com/office/drawing/2014/main" id="{42110EFD-5B0B-40A7-96B1-9CA17B523BD2}"/>
              </a:ext>
            </a:extLst>
          </p:cNvPr>
          <p:cNvSpPr txBox="1"/>
          <p:nvPr/>
        </p:nvSpPr>
        <p:spPr>
          <a:xfrm>
            <a:off x="2466153" y="2636912"/>
            <a:ext cx="2185337" cy="584775"/>
          </a:xfrm>
          <a:prstGeom prst="rect">
            <a:avLst/>
          </a:prstGeom>
          <a:noFill/>
          <a:ln w="19050">
            <a:solidFill>
              <a:srgbClr val="53BCA9"/>
            </a:solidFill>
          </a:ln>
        </p:spPr>
        <p:txBody>
          <a:bodyPr wrap="square" rtlCol="0">
            <a:spAutoFit/>
          </a:bodyPr>
          <a:lstStyle/>
          <a:p>
            <a:pPr algn="ctr"/>
            <a:r>
              <a:rPr lang="en-US" altLang="zh-CN" sz="1600" dirty="0">
                <a:latin typeface="Comic Sans MS" panose="030F0702030302020204" pitchFamily="66" charset="0"/>
                <a:ea typeface="+mj-ea"/>
              </a:rPr>
              <a:t>Report object’s pose in real-time</a:t>
            </a:r>
            <a:endParaRPr lang="zh-CN" altLang="en-US" sz="1600" dirty="0">
              <a:latin typeface="Comic Sans MS" panose="030F0702030302020204" pitchFamily="66" charset="0"/>
              <a:ea typeface="+mj-ea"/>
            </a:endParaRPr>
          </a:p>
        </p:txBody>
      </p:sp>
      <p:cxnSp>
        <p:nvCxnSpPr>
          <p:cNvPr id="6" name="直接连接符 5">
            <a:extLst>
              <a:ext uri="{FF2B5EF4-FFF2-40B4-BE49-F238E27FC236}">
                <a16:creationId xmlns:a16="http://schemas.microsoft.com/office/drawing/2014/main" id="{A5368BC0-D9E5-4EA3-9D0C-E237F195976C}"/>
              </a:ext>
            </a:extLst>
          </p:cNvPr>
          <p:cNvCxnSpPr/>
          <p:nvPr/>
        </p:nvCxnSpPr>
        <p:spPr>
          <a:xfrm>
            <a:off x="1976500" y="2546431"/>
            <a:ext cx="3183396" cy="0"/>
          </a:xfrm>
          <a:prstGeom prst="line">
            <a:avLst/>
          </a:prstGeom>
          <a:ln w="25400">
            <a:solidFill>
              <a:srgbClr val="53BCA9"/>
            </a:solidFill>
          </a:ln>
        </p:spPr>
        <p:style>
          <a:lnRef idx="1">
            <a:schemeClr val="accent1"/>
          </a:lnRef>
          <a:fillRef idx="0">
            <a:schemeClr val="accent1"/>
          </a:fillRef>
          <a:effectRef idx="0">
            <a:schemeClr val="accent1"/>
          </a:effectRef>
          <a:fontRef idx="minor">
            <a:schemeClr val="tx1"/>
          </a:fontRef>
        </p:style>
      </p:cxnSp>
      <p:cxnSp>
        <p:nvCxnSpPr>
          <p:cNvPr id="19" name="直接连接符 18">
            <a:extLst>
              <a:ext uri="{FF2B5EF4-FFF2-40B4-BE49-F238E27FC236}">
                <a16:creationId xmlns:a16="http://schemas.microsoft.com/office/drawing/2014/main" id="{22FF1500-7798-4AB6-84F3-4E9E0E146AD5}"/>
              </a:ext>
            </a:extLst>
          </p:cNvPr>
          <p:cNvCxnSpPr>
            <a:cxnSpLocks/>
          </p:cNvCxnSpPr>
          <p:nvPr/>
        </p:nvCxnSpPr>
        <p:spPr>
          <a:xfrm>
            <a:off x="6425805" y="2546431"/>
            <a:ext cx="3183396" cy="0"/>
          </a:xfrm>
          <a:prstGeom prst="line">
            <a:avLst/>
          </a:prstGeom>
          <a:ln w="25400">
            <a:solidFill>
              <a:srgbClr val="EA4A54"/>
            </a:solidFill>
          </a:ln>
        </p:spPr>
        <p:style>
          <a:lnRef idx="1">
            <a:schemeClr val="accent1"/>
          </a:lnRef>
          <a:fillRef idx="0">
            <a:schemeClr val="accent1"/>
          </a:fillRef>
          <a:effectRef idx="0">
            <a:schemeClr val="accent1"/>
          </a:effectRef>
          <a:fontRef idx="minor">
            <a:schemeClr val="tx1"/>
          </a:fontRef>
        </p:style>
      </p:cxnSp>
      <p:sp>
        <p:nvSpPr>
          <p:cNvPr id="20" name="文本框 19">
            <a:extLst>
              <a:ext uri="{FF2B5EF4-FFF2-40B4-BE49-F238E27FC236}">
                <a16:creationId xmlns:a16="http://schemas.microsoft.com/office/drawing/2014/main" id="{2D4E2565-2E21-4F68-9FAB-960CE93D312F}"/>
              </a:ext>
            </a:extLst>
          </p:cNvPr>
          <p:cNvSpPr txBox="1"/>
          <p:nvPr/>
        </p:nvSpPr>
        <p:spPr>
          <a:xfrm>
            <a:off x="6401444" y="2636912"/>
            <a:ext cx="3232118" cy="584775"/>
          </a:xfrm>
          <a:prstGeom prst="rect">
            <a:avLst/>
          </a:prstGeom>
          <a:noFill/>
          <a:ln w="19050">
            <a:solidFill>
              <a:srgbClr val="EA4A54"/>
            </a:solidFill>
          </a:ln>
        </p:spPr>
        <p:txBody>
          <a:bodyPr wrap="square" rtlCol="0">
            <a:spAutoFit/>
          </a:bodyPr>
          <a:lstStyle/>
          <a:p>
            <a:pPr algn="ctr"/>
            <a:r>
              <a:rPr lang="en-US" altLang="zh-CN" sz="1600" dirty="0">
                <a:latin typeface="Comic Sans MS" panose="030F0702030302020204" pitchFamily="66" charset="0"/>
                <a:ea typeface="+mj-ea"/>
              </a:rPr>
              <a:t>Maintain object’s 3D model for long-term &amp; accurate tracking</a:t>
            </a:r>
            <a:endParaRPr lang="zh-CN" altLang="en-US" sz="1600" dirty="0">
              <a:latin typeface="Comic Sans MS" panose="030F0702030302020204" pitchFamily="66" charset="0"/>
              <a:ea typeface="+mj-ea"/>
            </a:endParaRPr>
          </a:p>
        </p:txBody>
      </p:sp>
    </p:spTree>
    <p:custDataLst>
      <p:tags r:id="rId1"/>
    </p:custDataLst>
    <p:extLst>
      <p:ext uri="{BB962C8B-B14F-4D97-AF65-F5344CB8AC3E}">
        <p14:creationId xmlns:p14="http://schemas.microsoft.com/office/powerpoint/2010/main" val="2416820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anim calcmode="lin" valueType="num">
                                      <p:cBhvr>
                                        <p:cTn id="8" dur="500" fill="hold"/>
                                        <p:tgtEl>
                                          <p:spTgt spid="16"/>
                                        </p:tgtEl>
                                        <p:attrNameLst>
                                          <p:attrName>ppt_x</p:attrName>
                                        </p:attrNameLst>
                                      </p:cBhvr>
                                      <p:tavLst>
                                        <p:tav tm="0">
                                          <p:val>
                                            <p:strVal val="#ppt_x"/>
                                          </p:val>
                                        </p:tav>
                                        <p:tav tm="100000">
                                          <p:val>
                                            <p:strVal val="#ppt_x"/>
                                          </p:val>
                                        </p:tav>
                                      </p:tavLst>
                                    </p:anim>
                                    <p:anim calcmode="lin" valueType="num">
                                      <p:cBhvr>
                                        <p:cTn id="9" dur="5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anim calcmode="lin" valueType="num">
                                      <p:cBhvr>
                                        <p:cTn id="13" dur="500" fill="hold"/>
                                        <p:tgtEl>
                                          <p:spTgt spid="14"/>
                                        </p:tgtEl>
                                        <p:attrNameLst>
                                          <p:attrName>ppt_x</p:attrName>
                                        </p:attrNameLst>
                                      </p:cBhvr>
                                      <p:tavLst>
                                        <p:tav tm="0">
                                          <p:val>
                                            <p:strVal val="#ppt_x"/>
                                          </p:val>
                                        </p:tav>
                                        <p:tav tm="100000">
                                          <p:val>
                                            <p:strVal val="#ppt_x"/>
                                          </p:val>
                                        </p:tav>
                                      </p:tavLst>
                                    </p:anim>
                                    <p:anim calcmode="lin" valueType="num">
                                      <p:cBhvr>
                                        <p:cTn id="14" dur="5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anim calcmode="lin" valueType="num">
                                      <p:cBhvr>
                                        <p:cTn id="18" dur="500" fill="hold"/>
                                        <p:tgtEl>
                                          <p:spTgt spid="15"/>
                                        </p:tgtEl>
                                        <p:attrNameLst>
                                          <p:attrName>ppt_x</p:attrName>
                                        </p:attrNameLst>
                                      </p:cBhvr>
                                      <p:tavLst>
                                        <p:tav tm="0">
                                          <p:val>
                                            <p:strVal val="#ppt_x"/>
                                          </p:val>
                                        </p:tav>
                                        <p:tav tm="100000">
                                          <p:val>
                                            <p:strVal val="#ppt_x"/>
                                          </p:val>
                                        </p:tav>
                                      </p:tavLst>
                                    </p:anim>
                                    <p:anim calcmode="lin" valueType="num">
                                      <p:cBhvr>
                                        <p:cTn id="19" dur="5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left)">
                                      <p:cBhvr>
                                        <p:cTn id="27" dur="500"/>
                                        <p:tgtEl>
                                          <p:spTgt spid="17"/>
                                        </p:tgtEl>
                                      </p:cBhvr>
                                    </p:animEffect>
                                  </p:childTnLst>
                                </p:cTn>
                              </p:par>
                            </p:childTnLst>
                          </p:cTn>
                        </p:par>
                        <p:par>
                          <p:cTn id="28" fill="hold">
                            <p:stCondLst>
                              <p:cond delay="500"/>
                            </p:stCondLst>
                            <p:childTnLst>
                              <p:par>
                                <p:cTn id="29" presetID="42" presetClass="entr" presetSubtype="0" fill="hold" nodeType="after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anim calcmode="lin" valueType="num">
                                      <p:cBhvr>
                                        <p:cTn id="32" dur="500" fill="hold"/>
                                        <p:tgtEl>
                                          <p:spTgt spid="10"/>
                                        </p:tgtEl>
                                        <p:attrNameLst>
                                          <p:attrName>ppt_x</p:attrName>
                                        </p:attrNameLst>
                                      </p:cBhvr>
                                      <p:tavLst>
                                        <p:tav tm="0">
                                          <p:val>
                                            <p:strVal val="#ppt_x"/>
                                          </p:val>
                                        </p:tav>
                                        <p:tav tm="100000">
                                          <p:val>
                                            <p:strVal val="#ppt_x"/>
                                          </p:val>
                                        </p:tav>
                                      </p:tavLst>
                                    </p:anim>
                                    <p:anim calcmode="lin" valueType="num">
                                      <p:cBhvr>
                                        <p:cTn id="33" dur="500" fill="hold"/>
                                        <p:tgtEl>
                                          <p:spTgt spid="10"/>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500"/>
                                        <p:tgtEl>
                                          <p:spTgt spid="8"/>
                                        </p:tgtEl>
                                      </p:cBhvr>
                                    </p:animEffect>
                                    <p:anim calcmode="lin" valueType="num">
                                      <p:cBhvr>
                                        <p:cTn id="37" dur="500" fill="hold"/>
                                        <p:tgtEl>
                                          <p:spTgt spid="8"/>
                                        </p:tgtEl>
                                        <p:attrNameLst>
                                          <p:attrName>ppt_x</p:attrName>
                                        </p:attrNameLst>
                                      </p:cBhvr>
                                      <p:tavLst>
                                        <p:tav tm="0">
                                          <p:val>
                                            <p:strVal val="#ppt_x"/>
                                          </p:val>
                                        </p:tav>
                                        <p:tav tm="100000">
                                          <p:val>
                                            <p:strVal val="#ppt_x"/>
                                          </p:val>
                                        </p:tav>
                                      </p:tavLst>
                                    </p:anim>
                                    <p:anim calcmode="lin" valueType="num">
                                      <p:cBhvr>
                                        <p:cTn id="38" dur="500" fill="hold"/>
                                        <p:tgtEl>
                                          <p:spTgt spid="8"/>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500"/>
                                        <p:tgtEl>
                                          <p:spTgt spid="11"/>
                                        </p:tgtEl>
                                      </p:cBhvr>
                                    </p:animEffect>
                                    <p:anim calcmode="lin" valueType="num">
                                      <p:cBhvr>
                                        <p:cTn id="42" dur="500" fill="hold"/>
                                        <p:tgtEl>
                                          <p:spTgt spid="11"/>
                                        </p:tgtEl>
                                        <p:attrNameLst>
                                          <p:attrName>ppt_x</p:attrName>
                                        </p:attrNameLst>
                                      </p:cBhvr>
                                      <p:tavLst>
                                        <p:tav tm="0">
                                          <p:val>
                                            <p:strVal val="#ppt_x"/>
                                          </p:val>
                                        </p:tav>
                                        <p:tav tm="100000">
                                          <p:val>
                                            <p:strVal val="#ppt_x"/>
                                          </p:val>
                                        </p:tav>
                                      </p:tavLst>
                                    </p:anim>
                                    <p:anim calcmode="lin" valueType="num">
                                      <p:cBhvr>
                                        <p:cTn id="43" dur="500" fill="hold"/>
                                        <p:tgtEl>
                                          <p:spTgt spid="11"/>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fade">
                                      <p:cBhvr>
                                        <p:cTn id="46" dur="500"/>
                                        <p:tgtEl>
                                          <p:spTgt spid="9"/>
                                        </p:tgtEl>
                                      </p:cBhvr>
                                    </p:animEffect>
                                    <p:anim calcmode="lin" valueType="num">
                                      <p:cBhvr>
                                        <p:cTn id="47" dur="500" fill="hold"/>
                                        <p:tgtEl>
                                          <p:spTgt spid="9"/>
                                        </p:tgtEl>
                                        <p:attrNameLst>
                                          <p:attrName>ppt_x</p:attrName>
                                        </p:attrNameLst>
                                      </p:cBhvr>
                                      <p:tavLst>
                                        <p:tav tm="0">
                                          <p:val>
                                            <p:strVal val="#ppt_x"/>
                                          </p:val>
                                        </p:tav>
                                        <p:tav tm="100000">
                                          <p:val>
                                            <p:strVal val="#ppt_x"/>
                                          </p:val>
                                        </p:tav>
                                      </p:tavLst>
                                    </p:anim>
                                    <p:anim calcmode="lin" valueType="num">
                                      <p:cBhvr>
                                        <p:cTn id="48" dur="500" fill="hold"/>
                                        <p:tgtEl>
                                          <p:spTgt spid="9"/>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fade">
                                      <p:cBhvr>
                                        <p:cTn id="51" dur="500"/>
                                        <p:tgtEl>
                                          <p:spTgt spid="12"/>
                                        </p:tgtEl>
                                      </p:cBhvr>
                                    </p:animEffect>
                                    <p:anim calcmode="lin" valueType="num">
                                      <p:cBhvr>
                                        <p:cTn id="52" dur="500" fill="hold"/>
                                        <p:tgtEl>
                                          <p:spTgt spid="12"/>
                                        </p:tgtEl>
                                        <p:attrNameLst>
                                          <p:attrName>ppt_x</p:attrName>
                                        </p:attrNameLst>
                                      </p:cBhvr>
                                      <p:tavLst>
                                        <p:tav tm="0">
                                          <p:val>
                                            <p:strVal val="#ppt_x"/>
                                          </p:val>
                                        </p:tav>
                                        <p:tav tm="100000">
                                          <p:val>
                                            <p:strVal val="#ppt_x"/>
                                          </p:val>
                                        </p:tav>
                                      </p:tavLst>
                                    </p:anim>
                                    <p:anim calcmode="lin" valueType="num">
                                      <p:cBhvr>
                                        <p:cTn id="53"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nodeType="click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wipe(left)">
                                      <p:cBhvr>
                                        <p:cTn id="58" dur="500"/>
                                        <p:tgtEl>
                                          <p:spTgt spid="19"/>
                                        </p:tgtEl>
                                      </p:cBhvr>
                                    </p:animEffect>
                                  </p:childTnLst>
                                </p:cTn>
                              </p:par>
                              <p:par>
                                <p:cTn id="59" presetID="22" presetClass="entr" presetSubtype="8" fill="hold" grpId="0" nodeType="withEffect">
                                  <p:stCondLst>
                                    <p:cond delay="0"/>
                                  </p:stCondLst>
                                  <p:childTnLst>
                                    <p:set>
                                      <p:cBhvr>
                                        <p:cTn id="60" dur="1" fill="hold">
                                          <p:stCondLst>
                                            <p:cond delay="0"/>
                                          </p:stCondLst>
                                        </p:cTn>
                                        <p:tgtEl>
                                          <p:spTgt spid="20"/>
                                        </p:tgtEl>
                                        <p:attrNameLst>
                                          <p:attrName>style.visibility</p:attrName>
                                        </p:attrNameLst>
                                      </p:cBhvr>
                                      <p:to>
                                        <p:strVal val="visible"/>
                                      </p:to>
                                    </p:set>
                                    <p:animEffect transition="in" filter="wipe(left)">
                                      <p:cBhvr>
                                        <p:cTn id="61" dur="500"/>
                                        <p:tgtEl>
                                          <p:spTgt spid="20"/>
                                        </p:tgtEl>
                                      </p:cBhvr>
                                    </p:animEffect>
                                  </p:childTnLst>
                                </p:cTn>
                              </p:par>
                            </p:childTnLst>
                          </p:cTn>
                        </p:par>
                        <p:par>
                          <p:cTn id="62" fill="hold">
                            <p:stCondLst>
                              <p:cond delay="500"/>
                            </p:stCondLst>
                            <p:childTnLst>
                              <p:par>
                                <p:cTn id="63" presetID="42" presetClass="entr" presetSubtype="0" fill="hold" nodeType="afterEffect">
                                  <p:stCondLst>
                                    <p:cond delay="0"/>
                                  </p:stCondLst>
                                  <p:childTnLst>
                                    <p:set>
                                      <p:cBhvr>
                                        <p:cTn id="64" dur="1" fill="hold">
                                          <p:stCondLst>
                                            <p:cond delay="0"/>
                                          </p:stCondLst>
                                        </p:cTn>
                                        <p:tgtEl>
                                          <p:spTgt spid="7"/>
                                        </p:tgtEl>
                                        <p:attrNameLst>
                                          <p:attrName>style.visibility</p:attrName>
                                        </p:attrNameLst>
                                      </p:cBhvr>
                                      <p:to>
                                        <p:strVal val="visible"/>
                                      </p:to>
                                    </p:set>
                                    <p:animEffect transition="in" filter="fade">
                                      <p:cBhvr>
                                        <p:cTn id="65" dur="500"/>
                                        <p:tgtEl>
                                          <p:spTgt spid="7"/>
                                        </p:tgtEl>
                                      </p:cBhvr>
                                    </p:animEffect>
                                    <p:anim calcmode="lin" valueType="num">
                                      <p:cBhvr>
                                        <p:cTn id="66" dur="500" fill="hold"/>
                                        <p:tgtEl>
                                          <p:spTgt spid="7"/>
                                        </p:tgtEl>
                                        <p:attrNameLst>
                                          <p:attrName>ppt_x</p:attrName>
                                        </p:attrNameLst>
                                      </p:cBhvr>
                                      <p:tavLst>
                                        <p:tav tm="0">
                                          <p:val>
                                            <p:strVal val="#ppt_x"/>
                                          </p:val>
                                        </p:tav>
                                        <p:tav tm="100000">
                                          <p:val>
                                            <p:strVal val="#ppt_x"/>
                                          </p:val>
                                        </p:tav>
                                      </p:tavLst>
                                    </p:anim>
                                    <p:anim calcmode="lin" valueType="num">
                                      <p:cBhvr>
                                        <p:cTn id="67" dur="500" fill="hold"/>
                                        <p:tgtEl>
                                          <p:spTgt spid="7"/>
                                        </p:tgtEl>
                                        <p:attrNameLst>
                                          <p:attrName>ppt_y</p:attrName>
                                        </p:attrNameLst>
                                      </p:cBhvr>
                                      <p:tavLst>
                                        <p:tav tm="0">
                                          <p:val>
                                            <p:strVal val="#ppt_y+.1"/>
                                          </p:val>
                                        </p:tav>
                                        <p:tav tm="100000">
                                          <p:val>
                                            <p:strVal val="#ppt_y"/>
                                          </p:val>
                                        </p:tav>
                                      </p:tavLst>
                                    </p:anim>
                                  </p:childTnLst>
                                </p:cTn>
                              </p:par>
                              <p:par>
                                <p:cTn id="68" presetID="42" presetClass="entr" presetSubtype="0" fill="hold" grpId="0" nodeType="withEffect">
                                  <p:stCondLst>
                                    <p:cond delay="0"/>
                                  </p:stCondLst>
                                  <p:childTnLst>
                                    <p:set>
                                      <p:cBhvr>
                                        <p:cTn id="69" dur="1" fill="hold">
                                          <p:stCondLst>
                                            <p:cond delay="0"/>
                                          </p:stCondLst>
                                        </p:cTn>
                                        <p:tgtEl>
                                          <p:spTgt spid="13"/>
                                        </p:tgtEl>
                                        <p:attrNameLst>
                                          <p:attrName>style.visibility</p:attrName>
                                        </p:attrNameLst>
                                      </p:cBhvr>
                                      <p:to>
                                        <p:strVal val="visible"/>
                                      </p:to>
                                    </p:set>
                                    <p:animEffect transition="in" filter="fade">
                                      <p:cBhvr>
                                        <p:cTn id="70" dur="500"/>
                                        <p:tgtEl>
                                          <p:spTgt spid="13"/>
                                        </p:tgtEl>
                                      </p:cBhvr>
                                    </p:animEffect>
                                    <p:anim calcmode="lin" valueType="num">
                                      <p:cBhvr>
                                        <p:cTn id="71" dur="500" fill="hold"/>
                                        <p:tgtEl>
                                          <p:spTgt spid="13"/>
                                        </p:tgtEl>
                                        <p:attrNameLst>
                                          <p:attrName>ppt_x</p:attrName>
                                        </p:attrNameLst>
                                      </p:cBhvr>
                                      <p:tavLst>
                                        <p:tav tm="0">
                                          <p:val>
                                            <p:strVal val="#ppt_x"/>
                                          </p:val>
                                        </p:tav>
                                        <p:tav tm="100000">
                                          <p:val>
                                            <p:strVal val="#ppt_x"/>
                                          </p:val>
                                        </p:tav>
                                      </p:tavLst>
                                    </p:anim>
                                    <p:anim calcmode="lin" valueType="num">
                                      <p:cBhvr>
                                        <p:cTn id="72" dur="5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P spid="13" grpId="0"/>
      <p:bldP spid="14" grpId="0"/>
      <p:bldP spid="15" grpId="0"/>
      <p:bldP spid="16" grpId="0"/>
      <p:bldP spid="17" grpId="0" animBg="1"/>
      <p:bldP spid="2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608747" y="1277059"/>
            <a:ext cx="10849205" cy="5202768"/>
          </a:xfrm>
        </p:spPr>
        <p:txBody>
          <a:bodyPr/>
          <a:lstStyle/>
          <a:p>
            <a:r>
              <a:rPr lang="en-US" altLang="zh-CN" dirty="0">
                <a:latin typeface="Comic Sans MS" panose="030F0702030302020204" pitchFamily="66" charset="0"/>
              </a:rPr>
              <a:t>Two scenarios with diverse environmental condition</a:t>
            </a:r>
          </a:p>
          <a:p>
            <a:pPr lvl="1"/>
            <a:r>
              <a:rPr lang="en-US" altLang="zh-CN" sz="1800" dirty="0">
                <a:latin typeface="Comic Sans MS" panose="030F0702030302020204" pitchFamily="66" charset="0"/>
              </a:rPr>
              <a:t>15 hours, 800,000+ frames</a:t>
            </a:r>
          </a:p>
          <a:p>
            <a:r>
              <a:rPr lang="en-US" altLang="zh-CN" dirty="0">
                <a:latin typeface="Comic Sans MS" panose="030F0702030302020204" pitchFamily="66" charset="0"/>
              </a:rPr>
              <a:t>Compare with three related works</a:t>
            </a:r>
          </a:p>
          <a:p>
            <a:pPr lvl="1"/>
            <a:r>
              <a:rPr lang="en-US" altLang="zh-CN" sz="1800" dirty="0">
                <a:latin typeface="Comic Sans MS" panose="030F0702030302020204" pitchFamily="66" charset="0"/>
              </a:rPr>
              <a:t>ICP (A classical visual feature-matching-based tracking algorithm, leveraging </a:t>
            </a:r>
            <a:r>
              <a:rPr lang="en-US" altLang="zh-CN" sz="1800" b="1" dirty="0">
                <a:solidFill>
                  <a:srgbClr val="EA4A54"/>
                </a:solidFill>
                <a:latin typeface="Comic Sans MS" panose="030F0702030302020204" pitchFamily="66" charset="0"/>
              </a:rPr>
              <a:t>RGB-D</a:t>
            </a:r>
            <a:r>
              <a:rPr lang="en-US" altLang="zh-CN" sz="1800" dirty="0">
                <a:latin typeface="Comic Sans MS" panose="030F0702030302020204" pitchFamily="66" charset="0"/>
              </a:rPr>
              <a:t>.)</a:t>
            </a:r>
          </a:p>
          <a:p>
            <a:pPr lvl="1"/>
            <a:r>
              <a:rPr lang="en-US" altLang="zh-CN" sz="1800" dirty="0" err="1">
                <a:latin typeface="Comic Sans MS" panose="030F0702030302020204" pitchFamily="66" charset="0"/>
              </a:rPr>
              <a:t>PoseRBPF</a:t>
            </a:r>
            <a:r>
              <a:rPr lang="en-US" altLang="zh-CN" sz="1800" dirty="0">
                <a:latin typeface="Comic Sans MS" panose="030F0702030302020204" pitchFamily="66" charset="0"/>
              </a:rPr>
              <a:t> (SOTA learning-based solution. Needs </a:t>
            </a:r>
            <a:r>
              <a:rPr lang="en-US" altLang="zh-CN" sz="1800" b="1" dirty="0">
                <a:solidFill>
                  <a:srgbClr val="EA4A54"/>
                </a:solidFill>
                <a:latin typeface="Comic Sans MS" panose="030F0702030302020204" pitchFamily="66" charset="0"/>
              </a:rPr>
              <a:t>pre-training and pre-modeling.</a:t>
            </a:r>
            <a:r>
              <a:rPr lang="en-US" altLang="zh-CN" sz="1800" dirty="0">
                <a:latin typeface="Comic Sans MS" panose="030F0702030302020204" pitchFamily="66" charset="0"/>
              </a:rPr>
              <a:t>)</a:t>
            </a:r>
          </a:p>
          <a:p>
            <a:pPr lvl="1"/>
            <a:r>
              <a:rPr lang="en-US" altLang="zh-CN" sz="1800" dirty="0">
                <a:latin typeface="Comic Sans MS" panose="030F0702030302020204" pitchFamily="66" charset="0"/>
              </a:rPr>
              <a:t>NOCS (A learning-based solution for category-level object tracking. Needs </a:t>
            </a:r>
            <a:r>
              <a:rPr lang="en-US" altLang="zh-CN" sz="1800" b="1" dirty="0">
                <a:solidFill>
                  <a:srgbClr val="EA4A54"/>
                </a:solidFill>
                <a:latin typeface="Comic Sans MS" panose="030F0702030302020204" pitchFamily="66" charset="0"/>
              </a:rPr>
              <a:t>pre-training</a:t>
            </a:r>
            <a:r>
              <a:rPr lang="en-US" altLang="zh-CN" sz="1800" dirty="0">
                <a:latin typeface="Comic Sans MS" panose="030F0702030302020204" pitchFamily="66" charset="0"/>
              </a:rPr>
              <a:t>.)</a:t>
            </a:r>
          </a:p>
          <a:p>
            <a:endParaRPr lang="en-US" altLang="zh-CN" dirty="0">
              <a:latin typeface="Comic Sans MS" panose="030F0702030302020204" pitchFamily="66" charset="0"/>
            </a:endParaRPr>
          </a:p>
          <a:p>
            <a:pPr marL="0" indent="0">
              <a:buNone/>
            </a:pPr>
            <a:endParaRPr lang="en-US" altLang="zh-CN" dirty="0">
              <a:latin typeface="Comic Sans MS" panose="030F0702030302020204" pitchFamily="66" charset="0"/>
            </a:endParaRPr>
          </a:p>
        </p:txBody>
      </p:sp>
      <p:sp>
        <p:nvSpPr>
          <p:cNvPr id="2" name="标题 1"/>
          <p:cNvSpPr>
            <a:spLocks noGrp="1"/>
          </p:cNvSpPr>
          <p:nvPr>
            <p:ph type="title"/>
          </p:nvPr>
        </p:nvSpPr>
        <p:spPr/>
        <p:txBody>
          <a:bodyPr/>
          <a:lstStyle/>
          <a:p>
            <a:r>
              <a:rPr lang="en-US" altLang="zh-CN" dirty="0">
                <a:latin typeface="Comic Sans MS" panose="030F0702030302020204" pitchFamily="66" charset="0"/>
              </a:rPr>
              <a:t>Experiments</a:t>
            </a:r>
            <a:endParaRPr lang="zh-CN" altLang="en-US" dirty="0">
              <a:latin typeface="Comic Sans MS" panose="030F0702030302020204" pitchFamily="66" charset="0"/>
            </a:endParaRPr>
          </a:p>
        </p:txBody>
      </p:sp>
      <p:sp>
        <p:nvSpPr>
          <p:cNvPr id="4" name="灯片编号占位符 3"/>
          <p:cNvSpPr>
            <a:spLocks noGrp="1"/>
          </p:cNvSpPr>
          <p:nvPr>
            <p:ph type="sldNum" sz="quarter" idx="12"/>
          </p:nvPr>
        </p:nvSpPr>
        <p:spPr/>
        <p:txBody>
          <a:bodyPr/>
          <a:lstStyle/>
          <a:p>
            <a:fld id="{87AB51E9-348C-4DC8-84CE-839F8B9DCC07}" type="slidenum">
              <a:rPr lang="en-US" altLang="zh-CN" smtClean="0">
                <a:latin typeface="Comic Sans MS" panose="030F0702030302020204" pitchFamily="66" charset="0"/>
              </a:rPr>
              <a:pPr/>
              <a:t>19</a:t>
            </a:fld>
            <a:endParaRPr lang="en-US" altLang="zh-CN" dirty="0">
              <a:latin typeface="Comic Sans MS" panose="030F0702030302020204" pitchFamily="66" charset="0"/>
            </a:endParaRPr>
          </a:p>
        </p:txBody>
      </p:sp>
      <p:pic>
        <p:nvPicPr>
          <p:cNvPr id="18" name="图片 17">
            <a:extLst>
              <a:ext uri="{FF2B5EF4-FFF2-40B4-BE49-F238E27FC236}">
                <a16:creationId xmlns:a16="http://schemas.microsoft.com/office/drawing/2014/main" id="{AE7D46F9-2D9D-4FE1-9DCE-8E25B20ACADA}"/>
              </a:ext>
            </a:extLst>
          </p:cNvPr>
          <p:cNvPicPr>
            <a:picLocks noChangeAspect="1"/>
          </p:cNvPicPr>
          <p:nvPr/>
        </p:nvPicPr>
        <p:blipFill>
          <a:blip r:embed="rId4"/>
          <a:stretch>
            <a:fillRect/>
          </a:stretch>
        </p:blipFill>
        <p:spPr>
          <a:xfrm>
            <a:off x="1523492" y="3501008"/>
            <a:ext cx="9145016" cy="3184702"/>
          </a:xfrm>
          <a:prstGeom prst="rect">
            <a:avLst/>
          </a:prstGeom>
        </p:spPr>
      </p:pic>
    </p:spTree>
    <p:custDataLst>
      <p:tags r:id="rId1"/>
    </p:custDataLst>
    <p:extLst>
      <p:ext uri="{BB962C8B-B14F-4D97-AF65-F5344CB8AC3E}">
        <p14:creationId xmlns:p14="http://schemas.microsoft.com/office/powerpoint/2010/main" val="23582706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latin typeface="Comic Sans MS" panose="030F0702030302020204" pitchFamily="66" charset="0"/>
              </a:rPr>
              <a:t>Background</a:t>
            </a:r>
            <a:endParaRPr lang="zh-CN" altLang="en-US" dirty="0">
              <a:latin typeface="Comic Sans MS" panose="030F0702030302020204" pitchFamily="66" charset="0"/>
            </a:endParaRPr>
          </a:p>
        </p:txBody>
      </p:sp>
      <p:sp>
        <p:nvSpPr>
          <p:cNvPr id="3" name="内容占位符 2"/>
          <p:cNvSpPr>
            <a:spLocks noGrp="1"/>
          </p:cNvSpPr>
          <p:nvPr>
            <p:ph idx="1"/>
          </p:nvPr>
        </p:nvSpPr>
        <p:spPr>
          <a:xfrm>
            <a:off x="586510" y="1322576"/>
            <a:ext cx="10849205" cy="4925144"/>
          </a:xfrm>
        </p:spPr>
        <p:txBody>
          <a:bodyPr/>
          <a:lstStyle/>
          <a:p>
            <a:r>
              <a:rPr lang="en-US" altLang="zh-CN" dirty="0">
                <a:latin typeface="Comic Sans MS" panose="030F0702030302020204" pitchFamily="66" charset="0"/>
              </a:rPr>
              <a:t>Mobile Augmented Reality</a:t>
            </a:r>
          </a:p>
          <a:p>
            <a:endParaRPr lang="en-US" altLang="zh-CN" dirty="0">
              <a:latin typeface="Comic Sans MS" panose="030F0702030302020204" pitchFamily="66" charset="0"/>
            </a:endParaRPr>
          </a:p>
          <a:p>
            <a:endParaRPr lang="en-US" altLang="zh-CN" dirty="0">
              <a:latin typeface="Comic Sans MS" panose="030F0702030302020204" pitchFamily="66" charset="0"/>
            </a:endParaRPr>
          </a:p>
          <a:p>
            <a:endParaRPr lang="en-US" altLang="zh-CN" dirty="0">
              <a:latin typeface="Comic Sans MS" panose="030F0702030302020204" pitchFamily="66" charset="0"/>
            </a:endParaRPr>
          </a:p>
          <a:p>
            <a:endParaRPr lang="en-US" altLang="zh-CN" dirty="0">
              <a:latin typeface="Comic Sans MS" panose="030F0702030302020204" pitchFamily="66" charset="0"/>
            </a:endParaRPr>
          </a:p>
          <a:p>
            <a:endParaRPr lang="en-US" altLang="zh-CN" dirty="0">
              <a:latin typeface="Comic Sans MS" panose="030F0702030302020204" pitchFamily="66" charset="0"/>
            </a:endParaRPr>
          </a:p>
          <a:p>
            <a:pPr marL="0" indent="0">
              <a:buNone/>
            </a:pPr>
            <a:endParaRPr lang="en-US" altLang="zh-CN" dirty="0">
              <a:latin typeface="Comic Sans MS" panose="030F0702030302020204" pitchFamily="66" charset="0"/>
            </a:endParaRPr>
          </a:p>
        </p:txBody>
      </p:sp>
      <p:sp>
        <p:nvSpPr>
          <p:cNvPr id="4" name="灯片编号占位符 3"/>
          <p:cNvSpPr>
            <a:spLocks noGrp="1"/>
          </p:cNvSpPr>
          <p:nvPr>
            <p:ph type="sldNum" sz="quarter" idx="12"/>
          </p:nvPr>
        </p:nvSpPr>
        <p:spPr/>
        <p:txBody>
          <a:bodyPr/>
          <a:lstStyle/>
          <a:p>
            <a:fld id="{87AB51E9-348C-4DC8-84CE-839F8B9DCC07}" type="slidenum">
              <a:rPr lang="en-US" altLang="zh-CN" smtClean="0">
                <a:latin typeface="Comic Sans MS" panose="030F0702030302020204" pitchFamily="66" charset="0"/>
              </a:rPr>
              <a:pPr/>
              <a:t>2</a:t>
            </a:fld>
            <a:endParaRPr lang="en-US" altLang="zh-CN" dirty="0">
              <a:latin typeface="Comic Sans MS" panose="030F0702030302020204" pitchFamily="66" charset="0"/>
            </a:endParaRPr>
          </a:p>
        </p:txBody>
      </p:sp>
      <p:sp>
        <p:nvSpPr>
          <p:cNvPr id="7" name="文本框 6"/>
          <p:cNvSpPr txBox="1"/>
          <p:nvPr/>
        </p:nvSpPr>
        <p:spPr>
          <a:xfrm>
            <a:off x="8459124" y="3748970"/>
            <a:ext cx="1955985" cy="400110"/>
          </a:xfrm>
          <a:prstGeom prst="rect">
            <a:avLst/>
          </a:prstGeom>
          <a:noFill/>
        </p:spPr>
        <p:txBody>
          <a:bodyPr wrap="none" rtlCol="0">
            <a:spAutoFit/>
          </a:bodyPr>
          <a:lstStyle/>
          <a:p>
            <a:pPr algn="ctr"/>
            <a:r>
              <a:rPr lang="en-US" altLang="zh-CN" sz="2000" dirty="0">
                <a:latin typeface="Comic Sans MS" panose="030F0702030302020204" pitchFamily="66" charset="0"/>
                <a:ea typeface="+mj-ea"/>
              </a:rPr>
              <a:t>Google </a:t>
            </a:r>
            <a:r>
              <a:rPr lang="en-US" altLang="zh-CN" sz="2000" dirty="0" err="1">
                <a:latin typeface="Comic Sans MS" panose="030F0702030302020204" pitchFamily="66" charset="0"/>
                <a:ea typeface="+mj-ea"/>
              </a:rPr>
              <a:t>ARCore</a:t>
            </a:r>
            <a:endParaRPr lang="zh-CN" altLang="en-US" sz="2000" dirty="0">
              <a:latin typeface="Comic Sans MS" panose="030F0702030302020204" pitchFamily="66" charset="0"/>
              <a:ea typeface="+mj-ea"/>
            </a:endParaRPr>
          </a:p>
        </p:txBody>
      </p:sp>
      <p:sp>
        <p:nvSpPr>
          <p:cNvPr id="11" name="文本框 10"/>
          <p:cNvSpPr txBox="1"/>
          <p:nvPr/>
        </p:nvSpPr>
        <p:spPr>
          <a:xfrm>
            <a:off x="1835803" y="6093296"/>
            <a:ext cx="1353255" cy="400110"/>
          </a:xfrm>
          <a:prstGeom prst="rect">
            <a:avLst/>
          </a:prstGeom>
          <a:noFill/>
        </p:spPr>
        <p:txBody>
          <a:bodyPr wrap="none" rtlCol="0">
            <a:spAutoFit/>
          </a:bodyPr>
          <a:lstStyle/>
          <a:p>
            <a:pPr algn="ctr"/>
            <a:r>
              <a:rPr lang="en-US" altLang="zh-CN" sz="2000" dirty="0">
                <a:latin typeface="Comic Sans MS" panose="030F0702030302020204" pitchFamily="66" charset="0"/>
                <a:ea typeface="+mj-ea"/>
              </a:rPr>
              <a:t>Education</a:t>
            </a:r>
            <a:endParaRPr lang="zh-CN" altLang="en-US" sz="2000" dirty="0">
              <a:latin typeface="Comic Sans MS" panose="030F0702030302020204" pitchFamily="66" charset="0"/>
              <a:ea typeface="+mj-ea"/>
            </a:endParaRPr>
          </a:p>
        </p:txBody>
      </p:sp>
      <p:sp>
        <p:nvSpPr>
          <p:cNvPr id="14" name="文本框 12">
            <a:extLst>
              <a:ext uri="{FF2B5EF4-FFF2-40B4-BE49-F238E27FC236}">
                <a16:creationId xmlns:a16="http://schemas.microsoft.com/office/drawing/2014/main" id="{AAEED937-5465-A841-9E6A-6F1D905C8602}"/>
              </a:ext>
            </a:extLst>
          </p:cNvPr>
          <p:cNvSpPr txBox="1"/>
          <p:nvPr/>
        </p:nvSpPr>
        <p:spPr>
          <a:xfrm>
            <a:off x="1702754" y="3748970"/>
            <a:ext cx="1619354" cy="400110"/>
          </a:xfrm>
          <a:prstGeom prst="rect">
            <a:avLst/>
          </a:prstGeom>
          <a:noFill/>
        </p:spPr>
        <p:txBody>
          <a:bodyPr wrap="none" rtlCol="0">
            <a:spAutoFit/>
          </a:bodyPr>
          <a:lstStyle/>
          <a:p>
            <a:pPr algn="ctr"/>
            <a:r>
              <a:rPr lang="en-US" altLang="zh-CN" sz="2000" dirty="0">
                <a:latin typeface="Comic Sans MS" panose="030F0702030302020204" pitchFamily="66" charset="0"/>
                <a:ea typeface="+mj-ea"/>
              </a:rPr>
              <a:t>Health Care</a:t>
            </a:r>
            <a:endParaRPr lang="zh-CN" altLang="en-US" sz="2000" dirty="0">
              <a:latin typeface="Comic Sans MS" panose="030F0702030302020204" pitchFamily="66" charset="0"/>
              <a:ea typeface="+mj-ea"/>
            </a:endParaRPr>
          </a:p>
        </p:txBody>
      </p:sp>
      <p:pic>
        <p:nvPicPr>
          <p:cNvPr id="1026" name="Picture 2" descr="The Future of Augmented Reality in Healthcare - ACEA Continuing Education  Journal (CEJ)">
            <a:extLst>
              <a:ext uri="{FF2B5EF4-FFF2-40B4-BE49-F238E27FC236}">
                <a16:creationId xmlns:a16="http://schemas.microsoft.com/office/drawing/2014/main" id="{000CEE42-996C-4D20-AA25-65324E88AA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7317" y="1988840"/>
            <a:ext cx="3390228" cy="176291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034" name="Picture 10" descr="Augmented Reality In Education | Create AR">
            <a:extLst>
              <a:ext uri="{FF2B5EF4-FFF2-40B4-BE49-F238E27FC236}">
                <a16:creationId xmlns:a16="http://schemas.microsoft.com/office/drawing/2014/main" id="{71A7BAC4-0BD8-488C-BDE1-02AAAA12586B}"/>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598" r="6570"/>
          <a:stretch/>
        </p:blipFill>
        <p:spPr bwMode="auto">
          <a:xfrm>
            <a:off x="817317" y="4258399"/>
            <a:ext cx="3390228" cy="178949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16" name="AutoShape 12" descr="This Augmented Reality Tattoo Generates a SONIC THE HEDGEHOG Game - Nerdist">
            <a:extLst>
              <a:ext uri="{FF2B5EF4-FFF2-40B4-BE49-F238E27FC236}">
                <a16:creationId xmlns:a16="http://schemas.microsoft.com/office/drawing/2014/main" id="{65EC177B-5E05-4222-8B7E-5E958BED4D99}"/>
              </a:ext>
            </a:extLst>
          </p:cNvPr>
          <p:cNvSpPr>
            <a:spLocks noChangeAspect="1" noChangeArrowheads="1"/>
          </p:cNvSpPr>
          <p:nvPr/>
        </p:nvSpPr>
        <p:spPr bwMode="auto">
          <a:xfrm>
            <a:off x="5943600" y="3105291"/>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Comic Sans MS" panose="030F0702030302020204" pitchFamily="66" charset="0"/>
            </a:endParaRPr>
          </a:p>
        </p:txBody>
      </p:sp>
      <p:pic>
        <p:nvPicPr>
          <p:cNvPr id="19" name="图片 18" descr="图片包含 游戏机, 电脑&#10;&#10;描述已自动生成">
            <a:extLst>
              <a:ext uri="{FF2B5EF4-FFF2-40B4-BE49-F238E27FC236}">
                <a16:creationId xmlns:a16="http://schemas.microsoft.com/office/drawing/2014/main" id="{0A805061-EC27-42F7-89E7-76C54104364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489" t="7609" r="2360"/>
          <a:stretch/>
        </p:blipFill>
        <p:spPr>
          <a:xfrm>
            <a:off x="4439816" y="4217837"/>
            <a:ext cx="3142595" cy="1839598"/>
          </a:xfrm>
          <a:prstGeom prst="rect">
            <a:avLst/>
          </a:prstGeom>
          <a:ln>
            <a:noFill/>
          </a:ln>
          <a:effectLst>
            <a:outerShdw blurRad="292100" dist="139700" dir="2700000" algn="tl" rotWithShape="0">
              <a:srgbClr val="333333">
                <a:alpha val="65000"/>
              </a:srgbClr>
            </a:outerShdw>
          </a:effectLst>
        </p:spPr>
      </p:pic>
      <p:sp>
        <p:nvSpPr>
          <p:cNvPr id="24" name="文本框 12">
            <a:extLst>
              <a:ext uri="{FF2B5EF4-FFF2-40B4-BE49-F238E27FC236}">
                <a16:creationId xmlns:a16="http://schemas.microsoft.com/office/drawing/2014/main" id="{CD736210-2328-495D-A232-5BB9758A66EA}"/>
              </a:ext>
            </a:extLst>
          </p:cNvPr>
          <p:cNvSpPr txBox="1"/>
          <p:nvPr/>
        </p:nvSpPr>
        <p:spPr>
          <a:xfrm>
            <a:off x="5388989" y="3748970"/>
            <a:ext cx="1244251" cy="400110"/>
          </a:xfrm>
          <a:prstGeom prst="rect">
            <a:avLst/>
          </a:prstGeom>
          <a:noFill/>
        </p:spPr>
        <p:txBody>
          <a:bodyPr wrap="none" rtlCol="0">
            <a:spAutoFit/>
          </a:bodyPr>
          <a:lstStyle/>
          <a:p>
            <a:pPr algn="ctr"/>
            <a:r>
              <a:rPr lang="en-US" altLang="zh-CN" sz="2000" dirty="0">
                <a:latin typeface="Comic Sans MS" panose="030F0702030302020204" pitchFamily="66" charset="0"/>
                <a:ea typeface="+mj-ea"/>
              </a:rPr>
              <a:t>Industry</a:t>
            </a:r>
            <a:endParaRPr lang="zh-CN" altLang="en-US" sz="2000" dirty="0">
              <a:latin typeface="Comic Sans MS" panose="030F0702030302020204" pitchFamily="66" charset="0"/>
              <a:ea typeface="+mj-ea"/>
            </a:endParaRPr>
          </a:p>
        </p:txBody>
      </p:sp>
      <p:sp>
        <p:nvSpPr>
          <p:cNvPr id="20" name="AutoShape 16" descr="Industrial AR: Using Augmented Reality for Industrial Applications – Creo,  Windchill, and 3D Printers | Largest PTC Reseller on the West Coast">
            <a:extLst>
              <a:ext uri="{FF2B5EF4-FFF2-40B4-BE49-F238E27FC236}">
                <a16:creationId xmlns:a16="http://schemas.microsoft.com/office/drawing/2014/main" id="{1192D7BE-D949-4BE7-BDCD-DF7125B2C309}"/>
              </a:ext>
            </a:extLst>
          </p:cNvPr>
          <p:cNvSpPr>
            <a:spLocks noChangeAspect="1" noChangeArrowheads="1"/>
          </p:cNvSpPr>
          <p:nvPr/>
        </p:nvSpPr>
        <p:spPr bwMode="auto">
          <a:xfrm>
            <a:off x="6096000" y="3257691"/>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Comic Sans MS" panose="030F0702030302020204" pitchFamily="66" charset="0"/>
            </a:endParaRPr>
          </a:p>
        </p:txBody>
      </p:sp>
      <p:pic>
        <p:nvPicPr>
          <p:cNvPr id="25" name="图片 24" descr="图片包含 游戏机, 男人, 站, 飞机场&#10;&#10;描述已自动生成">
            <a:extLst>
              <a:ext uri="{FF2B5EF4-FFF2-40B4-BE49-F238E27FC236}">
                <a16:creationId xmlns:a16="http://schemas.microsoft.com/office/drawing/2014/main" id="{C0CBE9CF-A6E2-4EA3-9CD8-D5B0B81AE03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39816" y="1988840"/>
            <a:ext cx="3142595" cy="1762919"/>
          </a:xfrm>
          <a:prstGeom prst="rect">
            <a:avLst/>
          </a:prstGeom>
          <a:ln>
            <a:noFill/>
          </a:ln>
          <a:effectLst>
            <a:outerShdw blurRad="292100" dist="139700" dir="2700000" algn="tl" rotWithShape="0">
              <a:srgbClr val="333333">
                <a:alpha val="65000"/>
              </a:srgbClr>
            </a:outerShdw>
          </a:effectLst>
        </p:spPr>
      </p:pic>
      <p:sp>
        <p:nvSpPr>
          <p:cNvPr id="29" name="文本框 28">
            <a:extLst>
              <a:ext uri="{FF2B5EF4-FFF2-40B4-BE49-F238E27FC236}">
                <a16:creationId xmlns:a16="http://schemas.microsoft.com/office/drawing/2014/main" id="{68E2B766-BC4C-4AD1-B3E1-C26C3B7A2C71}"/>
              </a:ext>
            </a:extLst>
          </p:cNvPr>
          <p:cNvSpPr txBox="1"/>
          <p:nvPr/>
        </p:nvSpPr>
        <p:spPr>
          <a:xfrm>
            <a:off x="5530892" y="6093296"/>
            <a:ext cx="830676" cy="400110"/>
          </a:xfrm>
          <a:prstGeom prst="rect">
            <a:avLst/>
          </a:prstGeom>
          <a:noFill/>
        </p:spPr>
        <p:txBody>
          <a:bodyPr wrap="none" rtlCol="0">
            <a:spAutoFit/>
          </a:bodyPr>
          <a:lstStyle/>
          <a:p>
            <a:pPr algn="ctr"/>
            <a:r>
              <a:rPr lang="en-US" altLang="zh-CN" sz="2000" dirty="0">
                <a:latin typeface="Comic Sans MS" panose="030F0702030302020204" pitchFamily="66" charset="0"/>
                <a:ea typeface="+mj-ea"/>
              </a:rPr>
              <a:t>Game</a:t>
            </a:r>
            <a:endParaRPr lang="zh-CN" altLang="en-US" sz="2000" dirty="0">
              <a:latin typeface="Comic Sans MS" panose="030F0702030302020204" pitchFamily="66" charset="0"/>
              <a:ea typeface="+mj-ea"/>
            </a:endParaRPr>
          </a:p>
        </p:txBody>
      </p:sp>
      <p:sp>
        <p:nvSpPr>
          <p:cNvPr id="30" name="文本框 29">
            <a:extLst>
              <a:ext uri="{FF2B5EF4-FFF2-40B4-BE49-F238E27FC236}">
                <a16:creationId xmlns:a16="http://schemas.microsoft.com/office/drawing/2014/main" id="{392AA300-848E-4059-B5D6-0FD1E08A6FC5}"/>
              </a:ext>
            </a:extLst>
          </p:cNvPr>
          <p:cNvSpPr txBox="1"/>
          <p:nvPr/>
        </p:nvSpPr>
        <p:spPr>
          <a:xfrm>
            <a:off x="8596144" y="6046961"/>
            <a:ext cx="1646606" cy="400110"/>
          </a:xfrm>
          <a:prstGeom prst="rect">
            <a:avLst/>
          </a:prstGeom>
          <a:noFill/>
        </p:spPr>
        <p:txBody>
          <a:bodyPr wrap="none" rtlCol="0">
            <a:spAutoFit/>
          </a:bodyPr>
          <a:lstStyle/>
          <a:p>
            <a:pPr algn="ctr"/>
            <a:r>
              <a:rPr lang="en-US" altLang="zh-CN" sz="2000" dirty="0">
                <a:latin typeface="Comic Sans MS" panose="030F0702030302020204" pitchFamily="66" charset="0"/>
                <a:ea typeface="+mj-ea"/>
              </a:rPr>
              <a:t>Apple </a:t>
            </a:r>
            <a:r>
              <a:rPr lang="en-US" altLang="zh-CN" sz="2000" dirty="0" err="1">
                <a:latin typeface="Comic Sans MS" panose="030F0702030302020204" pitchFamily="66" charset="0"/>
                <a:ea typeface="+mj-ea"/>
              </a:rPr>
              <a:t>ARKit</a:t>
            </a:r>
            <a:endParaRPr lang="zh-CN" altLang="en-US" sz="2000" dirty="0">
              <a:latin typeface="Comic Sans MS" panose="030F0702030302020204" pitchFamily="66" charset="0"/>
              <a:ea typeface="+mj-ea"/>
            </a:endParaRPr>
          </a:p>
        </p:txBody>
      </p:sp>
      <p:pic>
        <p:nvPicPr>
          <p:cNvPr id="27" name="图片 26">
            <a:extLst>
              <a:ext uri="{FF2B5EF4-FFF2-40B4-BE49-F238E27FC236}">
                <a16:creationId xmlns:a16="http://schemas.microsoft.com/office/drawing/2014/main" id="{1B63E2A5-CA41-4848-952E-459833546410}"/>
              </a:ext>
            </a:extLst>
          </p:cNvPr>
          <p:cNvPicPr>
            <a:picLocks noChangeAspect="1"/>
          </p:cNvPicPr>
          <p:nvPr/>
        </p:nvPicPr>
        <p:blipFill>
          <a:blip r:embed="rId7"/>
          <a:stretch>
            <a:fillRect/>
          </a:stretch>
        </p:blipFill>
        <p:spPr>
          <a:xfrm>
            <a:off x="7814682" y="1986051"/>
            <a:ext cx="3244870" cy="1762919"/>
          </a:xfrm>
          <a:prstGeom prst="rect">
            <a:avLst/>
          </a:prstGeom>
          <a:ln>
            <a:noFill/>
          </a:ln>
          <a:effectLst>
            <a:outerShdw blurRad="292100" dist="139700" dir="2700000" algn="tl" rotWithShape="0">
              <a:srgbClr val="333333">
                <a:alpha val="65000"/>
              </a:srgbClr>
            </a:outerShdw>
          </a:effectLst>
        </p:spPr>
      </p:pic>
      <p:grpSp>
        <p:nvGrpSpPr>
          <p:cNvPr id="5" name="组合 4">
            <a:extLst>
              <a:ext uri="{FF2B5EF4-FFF2-40B4-BE49-F238E27FC236}">
                <a16:creationId xmlns:a16="http://schemas.microsoft.com/office/drawing/2014/main" id="{A662DC43-5347-4086-88C5-D5D16A95074E}"/>
              </a:ext>
            </a:extLst>
          </p:cNvPr>
          <p:cNvGrpSpPr/>
          <p:nvPr/>
        </p:nvGrpSpPr>
        <p:grpSpPr>
          <a:xfrm>
            <a:off x="8269032" y="1516876"/>
            <a:ext cx="2887749" cy="1101234"/>
            <a:chOff x="8269032" y="1516876"/>
            <a:chExt cx="2887749" cy="1101234"/>
          </a:xfrm>
        </p:grpSpPr>
        <p:sp>
          <p:nvSpPr>
            <p:cNvPr id="33" name="文本框 12">
              <a:extLst>
                <a:ext uri="{FF2B5EF4-FFF2-40B4-BE49-F238E27FC236}">
                  <a16:creationId xmlns:a16="http://schemas.microsoft.com/office/drawing/2014/main" id="{5C337BE1-5F3C-471E-80AB-E3AE9653B143}"/>
                </a:ext>
              </a:extLst>
            </p:cNvPr>
            <p:cNvSpPr txBox="1"/>
            <p:nvPr/>
          </p:nvSpPr>
          <p:spPr>
            <a:xfrm>
              <a:off x="8269032" y="1516876"/>
              <a:ext cx="2236510" cy="307777"/>
            </a:xfrm>
            <a:prstGeom prst="rect">
              <a:avLst/>
            </a:prstGeom>
            <a:noFill/>
          </p:spPr>
          <p:txBody>
            <a:bodyPr wrap="none" rtlCol="0">
              <a:spAutoFit/>
            </a:bodyPr>
            <a:lstStyle/>
            <a:p>
              <a:pPr algn="ctr"/>
              <a:r>
                <a:rPr lang="en-US" altLang="zh-CN" sz="1400" b="1" dirty="0">
                  <a:solidFill>
                    <a:srgbClr val="EA4A54"/>
                  </a:solidFill>
                  <a:latin typeface="Comic Sans MS" panose="030F0702030302020204" pitchFamily="66" charset="0"/>
                  <a:ea typeface="+mj-ea"/>
                </a:rPr>
                <a:t>Anchor Object: Dragon</a:t>
              </a:r>
              <a:endParaRPr lang="zh-CN" altLang="en-US" sz="1400" b="1" dirty="0">
                <a:solidFill>
                  <a:srgbClr val="EA4A54"/>
                </a:solidFill>
                <a:latin typeface="Comic Sans MS" panose="030F0702030302020204" pitchFamily="66" charset="0"/>
                <a:ea typeface="+mj-ea"/>
              </a:endParaRPr>
            </a:p>
          </p:txBody>
        </p:sp>
        <p:cxnSp>
          <p:nvCxnSpPr>
            <p:cNvPr id="31" name="直接箭头连接符 30">
              <a:extLst>
                <a:ext uri="{FF2B5EF4-FFF2-40B4-BE49-F238E27FC236}">
                  <a16:creationId xmlns:a16="http://schemas.microsoft.com/office/drawing/2014/main" id="{E1D7C14B-6EF3-409D-9201-D93030BE7676}"/>
                </a:ext>
              </a:extLst>
            </p:cNvPr>
            <p:cNvCxnSpPr>
              <a:cxnSpLocks/>
              <a:stCxn id="33" idx="2"/>
            </p:cNvCxnSpPr>
            <p:nvPr/>
          </p:nvCxnSpPr>
          <p:spPr>
            <a:xfrm flipH="1">
              <a:off x="9148451" y="1824653"/>
              <a:ext cx="238836" cy="43147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7" name="文本框 12">
              <a:extLst>
                <a:ext uri="{FF2B5EF4-FFF2-40B4-BE49-F238E27FC236}">
                  <a16:creationId xmlns:a16="http://schemas.microsoft.com/office/drawing/2014/main" id="{2501B239-5AD4-4818-8C36-C1567453902C}"/>
                </a:ext>
              </a:extLst>
            </p:cNvPr>
            <p:cNvSpPr txBox="1"/>
            <p:nvPr/>
          </p:nvSpPr>
          <p:spPr>
            <a:xfrm>
              <a:off x="9078968" y="2190977"/>
              <a:ext cx="2077813" cy="307777"/>
            </a:xfrm>
            <a:prstGeom prst="rect">
              <a:avLst/>
            </a:prstGeom>
            <a:noFill/>
          </p:spPr>
          <p:txBody>
            <a:bodyPr wrap="none" rtlCol="0">
              <a:spAutoFit/>
            </a:bodyPr>
            <a:lstStyle/>
            <a:p>
              <a:pPr algn="ctr"/>
              <a:r>
                <a:rPr lang="en-US" altLang="zh-CN" sz="1400" b="1" dirty="0">
                  <a:solidFill>
                    <a:srgbClr val="FFC000"/>
                  </a:solidFill>
                  <a:latin typeface="Comic Sans MS" panose="030F0702030302020204" pitchFamily="66" charset="0"/>
                  <a:ea typeface="+mj-ea"/>
                </a:rPr>
                <a:t>Virtual Effect: Flame</a:t>
              </a:r>
              <a:endParaRPr lang="zh-CN" altLang="en-US" sz="1400" b="1" dirty="0">
                <a:solidFill>
                  <a:srgbClr val="FFC000"/>
                </a:solidFill>
                <a:latin typeface="Comic Sans MS" panose="030F0702030302020204" pitchFamily="66" charset="0"/>
                <a:ea typeface="+mj-ea"/>
              </a:endParaRPr>
            </a:p>
          </p:txBody>
        </p:sp>
        <p:cxnSp>
          <p:nvCxnSpPr>
            <p:cNvPr id="39" name="直接箭头连接符 38">
              <a:extLst>
                <a:ext uri="{FF2B5EF4-FFF2-40B4-BE49-F238E27FC236}">
                  <a16:creationId xmlns:a16="http://schemas.microsoft.com/office/drawing/2014/main" id="{434AF781-AFD8-4BA5-B0E0-283399C6A265}"/>
                </a:ext>
              </a:extLst>
            </p:cNvPr>
            <p:cNvCxnSpPr>
              <a:cxnSpLocks/>
              <a:stCxn id="37" idx="2"/>
            </p:cNvCxnSpPr>
            <p:nvPr/>
          </p:nvCxnSpPr>
          <p:spPr>
            <a:xfrm flipH="1">
              <a:off x="9912425" y="2498754"/>
              <a:ext cx="205450" cy="119356"/>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grpSp>
      <p:pic>
        <p:nvPicPr>
          <p:cNvPr id="48" name="图片 47" descr="木桌子上&#10;&#10;中度可信度描述已自动生成">
            <a:extLst>
              <a:ext uri="{FF2B5EF4-FFF2-40B4-BE49-F238E27FC236}">
                <a16:creationId xmlns:a16="http://schemas.microsoft.com/office/drawing/2014/main" id="{36D45C56-DEC6-43E2-A28E-0F90151E6AA0}"/>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6323" b="3273"/>
          <a:stretch/>
        </p:blipFill>
        <p:spPr>
          <a:xfrm rot="16200000">
            <a:off x="8513938" y="3515203"/>
            <a:ext cx="1846358" cy="3244867"/>
          </a:xfrm>
          <a:prstGeom prst="rect">
            <a:avLst/>
          </a:prstGeom>
          <a:ln>
            <a:noFill/>
          </a:ln>
          <a:effectLst>
            <a:outerShdw blurRad="292100" dist="139700" dir="2700000" algn="tl" rotWithShape="0">
              <a:srgbClr val="333333">
                <a:alpha val="65000"/>
              </a:srgbClr>
            </a:outerShdw>
          </a:effectLst>
        </p:spPr>
      </p:pic>
      <p:grpSp>
        <p:nvGrpSpPr>
          <p:cNvPr id="6" name="组合 5">
            <a:extLst>
              <a:ext uri="{FF2B5EF4-FFF2-40B4-BE49-F238E27FC236}">
                <a16:creationId xmlns:a16="http://schemas.microsoft.com/office/drawing/2014/main" id="{93F42798-DB99-441D-9E81-ED07EEFFF283}"/>
              </a:ext>
            </a:extLst>
          </p:cNvPr>
          <p:cNvGrpSpPr/>
          <p:nvPr/>
        </p:nvGrpSpPr>
        <p:grpSpPr>
          <a:xfrm>
            <a:off x="8112224" y="4725941"/>
            <a:ext cx="2815194" cy="1275557"/>
            <a:chOff x="8112224" y="4725941"/>
            <a:chExt cx="2815194" cy="1275557"/>
          </a:xfrm>
        </p:grpSpPr>
        <p:sp>
          <p:nvSpPr>
            <p:cNvPr id="52" name="文本框 12">
              <a:extLst>
                <a:ext uri="{FF2B5EF4-FFF2-40B4-BE49-F238E27FC236}">
                  <a16:creationId xmlns:a16="http://schemas.microsoft.com/office/drawing/2014/main" id="{5E0DB0AC-8B07-4329-AD84-56B94B81BA5A}"/>
                </a:ext>
              </a:extLst>
            </p:cNvPr>
            <p:cNvSpPr txBox="1"/>
            <p:nvPr/>
          </p:nvSpPr>
          <p:spPr>
            <a:xfrm>
              <a:off x="8471011" y="5693721"/>
              <a:ext cx="2034531" cy="307777"/>
            </a:xfrm>
            <a:prstGeom prst="rect">
              <a:avLst/>
            </a:prstGeom>
            <a:noFill/>
          </p:spPr>
          <p:txBody>
            <a:bodyPr wrap="none" rtlCol="0">
              <a:spAutoFit/>
            </a:bodyPr>
            <a:lstStyle/>
            <a:p>
              <a:pPr algn="ctr"/>
              <a:r>
                <a:rPr lang="en-US" altLang="zh-CN" sz="1400" b="1" dirty="0">
                  <a:solidFill>
                    <a:schemeClr val="accent2"/>
                  </a:solidFill>
                  <a:latin typeface="Comic Sans MS" panose="030F0702030302020204" pitchFamily="66" charset="0"/>
                  <a:ea typeface="+mj-ea"/>
                </a:rPr>
                <a:t>Anchor Object: Cube</a:t>
              </a:r>
              <a:endParaRPr lang="zh-CN" altLang="en-US" sz="1400" b="1" dirty="0">
                <a:solidFill>
                  <a:schemeClr val="accent2"/>
                </a:solidFill>
                <a:latin typeface="Comic Sans MS" panose="030F0702030302020204" pitchFamily="66" charset="0"/>
                <a:ea typeface="+mj-ea"/>
              </a:endParaRPr>
            </a:p>
          </p:txBody>
        </p:sp>
        <p:sp>
          <p:nvSpPr>
            <p:cNvPr id="53" name="文本框 12">
              <a:extLst>
                <a:ext uri="{FF2B5EF4-FFF2-40B4-BE49-F238E27FC236}">
                  <a16:creationId xmlns:a16="http://schemas.microsoft.com/office/drawing/2014/main" id="{F90F588C-9D40-4F7A-AB3C-EEBAE95EFA36}"/>
                </a:ext>
              </a:extLst>
            </p:cNvPr>
            <p:cNvSpPr txBox="1"/>
            <p:nvPr/>
          </p:nvSpPr>
          <p:spPr>
            <a:xfrm>
              <a:off x="8112224" y="4725941"/>
              <a:ext cx="2815194" cy="307777"/>
            </a:xfrm>
            <a:prstGeom prst="rect">
              <a:avLst/>
            </a:prstGeom>
            <a:noFill/>
          </p:spPr>
          <p:txBody>
            <a:bodyPr wrap="none" rtlCol="0">
              <a:spAutoFit/>
            </a:bodyPr>
            <a:lstStyle/>
            <a:p>
              <a:pPr algn="ctr"/>
              <a:r>
                <a:rPr lang="en-US" altLang="zh-CN" sz="1400" b="1" dirty="0">
                  <a:solidFill>
                    <a:schemeClr val="accent3"/>
                  </a:solidFill>
                  <a:latin typeface="Comic Sans MS" panose="030F0702030302020204" pitchFamily="66" charset="0"/>
                  <a:ea typeface="+mj-ea"/>
                </a:rPr>
                <a:t>Virtual Effect: Measurements</a:t>
              </a:r>
              <a:endParaRPr lang="zh-CN" altLang="en-US" sz="1400" b="1" dirty="0">
                <a:solidFill>
                  <a:schemeClr val="accent3"/>
                </a:solidFill>
                <a:latin typeface="Comic Sans MS" panose="030F0702030302020204" pitchFamily="66" charset="0"/>
                <a:ea typeface="+mj-ea"/>
              </a:endParaRPr>
            </a:p>
          </p:txBody>
        </p:sp>
      </p:grpSp>
    </p:spTree>
    <p:extLst>
      <p:ext uri="{BB962C8B-B14F-4D97-AF65-F5344CB8AC3E}">
        <p14:creationId xmlns:p14="http://schemas.microsoft.com/office/powerpoint/2010/main" val="2996879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250"/>
                                        <p:tgtEl>
                                          <p:spTgt spid="5"/>
                                        </p:tgtEl>
                                      </p:cBhvr>
                                    </p:animEffect>
                                    <p:anim calcmode="lin" valueType="num">
                                      <p:cBhvr>
                                        <p:cTn id="18" dur="250" fill="hold"/>
                                        <p:tgtEl>
                                          <p:spTgt spid="5"/>
                                        </p:tgtEl>
                                        <p:attrNameLst>
                                          <p:attrName>ppt_x</p:attrName>
                                        </p:attrNameLst>
                                      </p:cBhvr>
                                      <p:tavLst>
                                        <p:tav tm="0">
                                          <p:val>
                                            <p:strVal val="#ppt_x"/>
                                          </p:val>
                                        </p:tav>
                                        <p:tav tm="100000">
                                          <p:val>
                                            <p:strVal val="#ppt_x"/>
                                          </p:val>
                                        </p:tav>
                                      </p:tavLst>
                                    </p:anim>
                                    <p:anim calcmode="lin" valueType="num">
                                      <p:cBhvr>
                                        <p:cTn id="19" dur="25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250"/>
                                        <p:tgtEl>
                                          <p:spTgt spid="6"/>
                                        </p:tgtEl>
                                      </p:cBhvr>
                                    </p:animEffect>
                                    <p:anim calcmode="lin" valueType="num">
                                      <p:cBhvr>
                                        <p:cTn id="23" dur="250" fill="hold"/>
                                        <p:tgtEl>
                                          <p:spTgt spid="6"/>
                                        </p:tgtEl>
                                        <p:attrNameLst>
                                          <p:attrName>ppt_x</p:attrName>
                                        </p:attrNameLst>
                                      </p:cBhvr>
                                      <p:tavLst>
                                        <p:tav tm="0">
                                          <p:val>
                                            <p:strVal val="#ppt_x"/>
                                          </p:val>
                                        </p:tav>
                                        <p:tav tm="100000">
                                          <p:val>
                                            <p:strVal val="#ppt_x"/>
                                          </p:val>
                                        </p:tav>
                                      </p:tavLst>
                                    </p:anim>
                                    <p:anim calcmode="lin" valueType="num">
                                      <p:cBhvr>
                                        <p:cTn id="24" dur="25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34E9E89F-423B-4F55-B4A0-9A243E5FEDB6}"/>
              </a:ext>
            </a:extLst>
          </p:cNvPr>
          <p:cNvPicPr>
            <a:picLocks noChangeAspect="1"/>
          </p:cNvPicPr>
          <p:nvPr/>
        </p:nvPicPr>
        <p:blipFill rotWithShape="1">
          <a:blip r:embed="rId4"/>
          <a:srcRect r="36865"/>
          <a:stretch/>
        </p:blipFill>
        <p:spPr>
          <a:xfrm>
            <a:off x="1775520" y="2623708"/>
            <a:ext cx="9073008" cy="3995745"/>
          </a:xfrm>
          <a:prstGeom prst="rect">
            <a:avLst/>
          </a:prstGeom>
        </p:spPr>
      </p:pic>
      <p:sp>
        <p:nvSpPr>
          <p:cNvPr id="3" name="内容占位符 2"/>
          <p:cNvSpPr>
            <a:spLocks noGrp="1"/>
          </p:cNvSpPr>
          <p:nvPr>
            <p:ph idx="1"/>
          </p:nvPr>
        </p:nvSpPr>
        <p:spPr>
          <a:xfrm>
            <a:off x="608747" y="1277059"/>
            <a:ext cx="10849205" cy="5202768"/>
          </a:xfrm>
        </p:spPr>
        <p:txBody>
          <a:bodyPr/>
          <a:lstStyle/>
          <a:p>
            <a:r>
              <a:rPr lang="en-US" altLang="zh-CN" dirty="0">
                <a:latin typeface="Comic Sans MS" panose="030F0702030302020204" pitchFamily="66" charset="0"/>
              </a:rPr>
              <a:t>Overall Performance</a:t>
            </a:r>
          </a:p>
          <a:p>
            <a:pPr lvl="1"/>
            <a:r>
              <a:rPr lang="en-US" altLang="zh-CN" dirty="0">
                <a:latin typeface="Comic Sans MS" panose="030F0702030302020204" pitchFamily="66" charset="0"/>
              </a:rPr>
              <a:t>Average translation accuracy: 3.0mm</a:t>
            </a:r>
          </a:p>
          <a:p>
            <a:pPr lvl="1"/>
            <a:r>
              <a:rPr lang="en-US" altLang="zh-CN" dirty="0">
                <a:latin typeface="Comic Sans MS" panose="030F0702030302020204" pitchFamily="66" charset="0"/>
              </a:rPr>
              <a:t>Average rotation accuracy: 2.6</a:t>
            </a:r>
            <a:r>
              <a:rPr lang="zh-CN" altLang="en-US" baseline="30000" dirty="0">
                <a:latin typeface="Comic Sans MS" panose="030F0702030302020204" pitchFamily="66" charset="0"/>
              </a:rPr>
              <a:t> </a:t>
            </a:r>
            <a:r>
              <a:rPr lang="en-US" altLang="zh-CN" baseline="30000" dirty="0">
                <a:latin typeface="Comic Sans MS" panose="030F0702030302020204" pitchFamily="66" charset="0"/>
              </a:rPr>
              <a:t>°</a:t>
            </a:r>
          </a:p>
          <a:p>
            <a:pPr lvl="1"/>
            <a:r>
              <a:rPr lang="en-US" altLang="zh-CN" dirty="0">
                <a:latin typeface="Comic Sans MS" panose="030F0702030302020204" pitchFamily="66" charset="0"/>
              </a:rPr>
              <a:t>Outperforms two related works and </a:t>
            </a:r>
            <a:r>
              <a:rPr lang="en-US" altLang="zh-CN" dirty="0">
                <a:solidFill>
                  <a:srgbClr val="0CA1C9"/>
                </a:solidFill>
                <a:latin typeface="Comic Sans MS" panose="030F0702030302020204" pitchFamily="66" charset="0"/>
              </a:rPr>
              <a:t>comparable to SOTA learning-based solution</a:t>
            </a:r>
            <a:endParaRPr lang="en-US" altLang="zh-CN" dirty="0">
              <a:latin typeface="Comic Sans MS" panose="030F0702030302020204" pitchFamily="66" charset="0"/>
            </a:endParaRPr>
          </a:p>
          <a:p>
            <a:pPr lvl="1"/>
            <a:r>
              <a:rPr lang="en-US" altLang="zh-CN" dirty="0">
                <a:latin typeface="Comic Sans MS" panose="030F0702030302020204" pitchFamily="66" charset="0"/>
              </a:rPr>
              <a:t>Note that</a:t>
            </a:r>
            <a:r>
              <a:rPr lang="en-US" altLang="zh-CN" dirty="0">
                <a:solidFill>
                  <a:srgbClr val="0CA1C9"/>
                </a:solidFill>
                <a:latin typeface="Comic Sans MS" panose="030F0702030302020204" pitchFamily="66" charset="0"/>
              </a:rPr>
              <a:t> </a:t>
            </a:r>
            <a:r>
              <a:rPr lang="en-US" altLang="zh-CN" dirty="0">
                <a:latin typeface="Comic Sans MS" panose="030F0702030302020204" pitchFamily="66" charset="0"/>
              </a:rPr>
              <a:t>only </a:t>
            </a:r>
            <a:r>
              <a:rPr lang="en-US" altLang="zh-CN" b="1" dirty="0" err="1">
                <a:solidFill>
                  <a:srgbClr val="0CA1C9"/>
                </a:solidFill>
                <a:latin typeface="Comic Sans MS" panose="030F0702030302020204" pitchFamily="66" charset="0"/>
              </a:rPr>
              <a:t>FollowUpAR</a:t>
            </a:r>
            <a:r>
              <a:rPr lang="en-US" altLang="zh-CN" dirty="0">
                <a:latin typeface="Comic Sans MS" panose="030F0702030302020204" pitchFamily="66" charset="0"/>
              </a:rPr>
              <a:t> can work on smartphones </a:t>
            </a:r>
            <a:r>
              <a:rPr lang="en-US" altLang="zh-CN" b="1" dirty="0">
                <a:solidFill>
                  <a:srgbClr val="0CA1C9"/>
                </a:solidFill>
                <a:latin typeface="Comic Sans MS" panose="030F0702030302020204" pitchFamily="66" charset="0"/>
              </a:rPr>
              <a:t>in real-time without complex pre-training or pre-modeling</a:t>
            </a:r>
            <a:r>
              <a:rPr lang="en-US" altLang="zh-CN" dirty="0">
                <a:latin typeface="Comic Sans MS" panose="030F0702030302020204" pitchFamily="66" charset="0"/>
              </a:rPr>
              <a:t>!</a:t>
            </a:r>
          </a:p>
          <a:p>
            <a:endParaRPr lang="en-US" altLang="zh-CN" dirty="0">
              <a:latin typeface="Comic Sans MS" panose="030F0702030302020204" pitchFamily="66" charset="0"/>
            </a:endParaRPr>
          </a:p>
          <a:p>
            <a:pPr marL="0" indent="0">
              <a:buNone/>
            </a:pPr>
            <a:endParaRPr lang="en-US" altLang="zh-CN" dirty="0">
              <a:latin typeface="Comic Sans MS" panose="030F0702030302020204" pitchFamily="66" charset="0"/>
            </a:endParaRPr>
          </a:p>
        </p:txBody>
      </p:sp>
      <p:sp>
        <p:nvSpPr>
          <p:cNvPr id="2" name="标题 1"/>
          <p:cNvSpPr>
            <a:spLocks noGrp="1"/>
          </p:cNvSpPr>
          <p:nvPr>
            <p:ph type="title"/>
          </p:nvPr>
        </p:nvSpPr>
        <p:spPr/>
        <p:txBody>
          <a:bodyPr/>
          <a:lstStyle/>
          <a:p>
            <a:r>
              <a:rPr lang="en-US" altLang="zh-CN" dirty="0">
                <a:latin typeface="Comic Sans MS" panose="030F0702030302020204" pitchFamily="66" charset="0"/>
              </a:rPr>
              <a:t>Experiments</a:t>
            </a:r>
            <a:endParaRPr lang="zh-CN" altLang="en-US" dirty="0">
              <a:latin typeface="Comic Sans MS" panose="030F0702030302020204" pitchFamily="66" charset="0"/>
            </a:endParaRPr>
          </a:p>
        </p:txBody>
      </p:sp>
      <p:sp>
        <p:nvSpPr>
          <p:cNvPr id="4" name="灯片编号占位符 3"/>
          <p:cNvSpPr>
            <a:spLocks noGrp="1"/>
          </p:cNvSpPr>
          <p:nvPr>
            <p:ph type="sldNum" sz="quarter" idx="12"/>
          </p:nvPr>
        </p:nvSpPr>
        <p:spPr/>
        <p:txBody>
          <a:bodyPr/>
          <a:lstStyle/>
          <a:p>
            <a:fld id="{87AB51E9-348C-4DC8-84CE-839F8B9DCC07}" type="slidenum">
              <a:rPr lang="en-US" altLang="zh-CN" smtClean="0">
                <a:latin typeface="Comic Sans MS" panose="030F0702030302020204" pitchFamily="66" charset="0"/>
              </a:rPr>
              <a:pPr/>
              <a:t>20</a:t>
            </a:fld>
            <a:endParaRPr lang="en-US" altLang="zh-CN" dirty="0">
              <a:latin typeface="Comic Sans MS" panose="030F0702030302020204" pitchFamily="66" charset="0"/>
            </a:endParaRPr>
          </a:p>
        </p:txBody>
      </p:sp>
    </p:spTree>
    <p:custDataLst>
      <p:tags r:id="rId1"/>
    </p:custDataLst>
    <p:extLst>
      <p:ext uri="{BB962C8B-B14F-4D97-AF65-F5344CB8AC3E}">
        <p14:creationId xmlns:p14="http://schemas.microsoft.com/office/powerpoint/2010/main" val="11149705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0D86EF0D-EA5D-451E-B318-A4E808584DD6}"/>
              </a:ext>
            </a:extLst>
          </p:cNvPr>
          <p:cNvPicPr>
            <a:picLocks noChangeAspect="1"/>
          </p:cNvPicPr>
          <p:nvPr/>
        </p:nvPicPr>
        <p:blipFill rotWithShape="1">
          <a:blip r:embed="rId4"/>
          <a:srcRect l="63658" b="8078"/>
          <a:stretch/>
        </p:blipFill>
        <p:spPr>
          <a:xfrm>
            <a:off x="1055924" y="2133873"/>
            <a:ext cx="6408712" cy="4507085"/>
          </a:xfrm>
          <a:prstGeom prst="rect">
            <a:avLst/>
          </a:prstGeom>
        </p:spPr>
      </p:pic>
      <p:sp>
        <p:nvSpPr>
          <p:cNvPr id="3" name="内容占位符 2"/>
          <p:cNvSpPr>
            <a:spLocks noGrp="1"/>
          </p:cNvSpPr>
          <p:nvPr>
            <p:ph idx="1"/>
          </p:nvPr>
        </p:nvSpPr>
        <p:spPr>
          <a:xfrm>
            <a:off x="608747" y="1277059"/>
            <a:ext cx="10849205" cy="5202768"/>
          </a:xfrm>
        </p:spPr>
        <p:txBody>
          <a:bodyPr/>
          <a:lstStyle/>
          <a:p>
            <a:r>
              <a:rPr lang="en-US" altLang="zh-CN" dirty="0">
                <a:latin typeface="Comic Sans MS" panose="030F0702030302020204" pitchFamily="66" charset="0"/>
              </a:rPr>
              <a:t>Overall Performance</a:t>
            </a:r>
          </a:p>
          <a:p>
            <a:pPr lvl="1"/>
            <a:r>
              <a:rPr lang="en-US" altLang="zh-CN" dirty="0">
                <a:latin typeface="Comic Sans MS" panose="030F0702030302020204" pitchFamily="66" charset="0"/>
              </a:rPr>
              <a:t>Note that</a:t>
            </a:r>
            <a:r>
              <a:rPr lang="en-US" altLang="zh-CN" dirty="0">
                <a:solidFill>
                  <a:srgbClr val="0CA1C9"/>
                </a:solidFill>
                <a:latin typeface="Comic Sans MS" panose="030F0702030302020204" pitchFamily="66" charset="0"/>
              </a:rPr>
              <a:t> </a:t>
            </a:r>
            <a:r>
              <a:rPr lang="en-US" altLang="zh-CN" dirty="0">
                <a:latin typeface="Comic Sans MS" panose="030F0702030302020204" pitchFamily="66" charset="0"/>
              </a:rPr>
              <a:t>only </a:t>
            </a:r>
            <a:r>
              <a:rPr lang="en-US" altLang="zh-CN" b="1" dirty="0" err="1">
                <a:solidFill>
                  <a:srgbClr val="0CA1C9"/>
                </a:solidFill>
                <a:latin typeface="Comic Sans MS" panose="030F0702030302020204" pitchFamily="66" charset="0"/>
              </a:rPr>
              <a:t>FollowUpAR</a:t>
            </a:r>
            <a:r>
              <a:rPr lang="en-US" altLang="zh-CN" dirty="0">
                <a:latin typeface="Comic Sans MS" panose="030F0702030302020204" pitchFamily="66" charset="0"/>
              </a:rPr>
              <a:t> can work on smartphones </a:t>
            </a:r>
            <a:r>
              <a:rPr lang="en-US" altLang="zh-CN" b="1" dirty="0">
                <a:solidFill>
                  <a:srgbClr val="0CA1C9"/>
                </a:solidFill>
                <a:latin typeface="Comic Sans MS" panose="030F0702030302020204" pitchFamily="66" charset="0"/>
              </a:rPr>
              <a:t>in real-time without complex pre-training or pre-modeling</a:t>
            </a:r>
            <a:r>
              <a:rPr lang="en-US" altLang="zh-CN" dirty="0">
                <a:latin typeface="Comic Sans MS" panose="030F0702030302020204" pitchFamily="66" charset="0"/>
              </a:rPr>
              <a:t>!</a:t>
            </a:r>
          </a:p>
          <a:p>
            <a:endParaRPr lang="en-US" altLang="zh-CN" dirty="0">
              <a:latin typeface="Comic Sans MS" panose="030F0702030302020204" pitchFamily="66" charset="0"/>
            </a:endParaRPr>
          </a:p>
          <a:p>
            <a:pPr marL="0" indent="0">
              <a:buNone/>
            </a:pPr>
            <a:endParaRPr lang="en-US" altLang="zh-CN" dirty="0">
              <a:latin typeface="Comic Sans MS" panose="030F0702030302020204" pitchFamily="66" charset="0"/>
            </a:endParaRPr>
          </a:p>
        </p:txBody>
      </p:sp>
      <p:sp>
        <p:nvSpPr>
          <p:cNvPr id="2" name="标题 1"/>
          <p:cNvSpPr>
            <a:spLocks noGrp="1"/>
          </p:cNvSpPr>
          <p:nvPr>
            <p:ph type="title"/>
          </p:nvPr>
        </p:nvSpPr>
        <p:spPr/>
        <p:txBody>
          <a:bodyPr/>
          <a:lstStyle/>
          <a:p>
            <a:r>
              <a:rPr lang="en-US" altLang="zh-CN" dirty="0">
                <a:latin typeface="Comic Sans MS" panose="030F0702030302020204" pitchFamily="66" charset="0"/>
              </a:rPr>
              <a:t>Experiments</a:t>
            </a:r>
            <a:endParaRPr lang="zh-CN" altLang="en-US" dirty="0">
              <a:latin typeface="Comic Sans MS" panose="030F0702030302020204" pitchFamily="66" charset="0"/>
            </a:endParaRPr>
          </a:p>
        </p:txBody>
      </p:sp>
      <p:sp>
        <p:nvSpPr>
          <p:cNvPr id="4" name="灯片编号占位符 3"/>
          <p:cNvSpPr>
            <a:spLocks noGrp="1"/>
          </p:cNvSpPr>
          <p:nvPr>
            <p:ph type="sldNum" sz="quarter" idx="12"/>
          </p:nvPr>
        </p:nvSpPr>
        <p:spPr/>
        <p:txBody>
          <a:bodyPr/>
          <a:lstStyle/>
          <a:p>
            <a:fld id="{87AB51E9-348C-4DC8-84CE-839F8B9DCC07}" type="slidenum">
              <a:rPr lang="en-US" altLang="zh-CN" smtClean="0">
                <a:latin typeface="Comic Sans MS" panose="030F0702030302020204" pitchFamily="66" charset="0"/>
              </a:rPr>
              <a:pPr/>
              <a:t>21</a:t>
            </a:fld>
            <a:endParaRPr lang="en-US" altLang="zh-CN" dirty="0">
              <a:latin typeface="Comic Sans MS" panose="030F0702030302020204" pitchFamily="66" charset="0"/>
            </a:endParaRPr>
          </a:p>
        </p:txBody>
      </p:sp>
      <p:sp>
        <p:nvSpPr>
          <p:cNvPr id="8" name="文本框 7">
            <a:extLst>
              <a:ext uri="{FF2B5EF4-FFF2-40B4-BE49-F238E27FC236}">
                <a16:creationId xmlns:a16="http://schemas.microsoft.com/office/drawing/2014/main" id="{7DA04E12-0A5E-4810-95C2-1EBF99105B13}"/>
              </a:ext>
            </a:extLst>
          </p:cNvPr>
          <p:cNvSpPr txBox="1"/>
          <p:nvPr/>
        </p:nvSpPr>
        <p:spPr>
          <a:xfrm>
            <a:off x="7661094" y="2828835"/>
            <a:ext cx="3600400" cy="1200329"/>
          </a:xfrm>
          <a:prstGeom prst="rect">
            <a:avLst/>
          </a:prstGeom>
          <a:noFill/>
        </p:spPr>
        <p:txBody>
          <a:bodyPr wrap="square" rtlCol="0">
            <a:spAutoFit/>
          </a:bodyPr>
          <a:lstStyle/>
          <a:p>
            <a:pPr algn="ctr"/>
            <a:r>
              <a:rPr lang="en-US" altLang="zh-CN" sz="2400" dirty="0" err="1">
                <a:latin typeface="Comic Sans MS" panose="030F0702030302020204" pitchFamily="66" charset="0"/>
                <a:ea typeface="+mj-ea"/>
              </a:rPr>
              <a:t>FollowUpAR</a:t>
            </a:r>
            <a:r>
              <a:rPr lang="en-US" altLang="zh-CN" sz="2400" dirty="0">
                <a:latin typeface="Comic Sans MS" panose="030F0702030302020204" pitchFamily="66" charset="0"/>
                <a:ea typeface="+mj-ea"/>
              </a:rPr>
              <a:t>:</a:t>
            </a:r>
          </a:p>
          <a:p>
            <a:pPr algn="ctr"/>
            <a:r>
              <a:rPr lang="en-US" altLang="zh-CN" sz="2400" dirty="0">
                <a:latin typeface="Comic Sans MS" panose="030F0702030302020204" pitchFamily="66" charset="0"/>
                <a:ea typeface="+mj-ea"/>
              </a:rPr>
              <a:t>3mm translation error</a:t>
            </a:r>
          </a:p>
          <a:p>
            <a:pPr algn="ctr"/>
            <a:r>
              <a:rPr lang="en-US" altLang="zh-CN" sz="2400" dirty="0">
                <a:latin typeface="Comic Sans MS" panose="030F0702030302020204" pitchFamily="66" charset="0"/>
                <a:ea typeface="+mj-ea"/>
              </a:rPr>
              <a:t>2°</a:t>
            </a:r>
            <a:r>
              <a:rPr lang="zh-CN" altLang="en-US" sz="2400" dirty="0">
                <a:latin typeface="Comic Sans MS" panose="030F0702030302020204" pitchFamily="66" charset="0"/>
                <a:ea typeface="+mj-ea"/>
              </a:rPr>
              <a:t> </a:t>
            </a:r>
            <a:r>
              <a:rPr lang="en-US" altLang="zh-CN" sz="2400" dirty="0">
                <a:latin typeface="Comic Sans MS" panose="030F0702030302020204" pitchFamily="66" charset="0"/>
                <a:ea typeface="+mj-ea"/>
              </a:rPr>
              <a:t>rotation error</a:t>
            </a:r>
            <a:endParaRPr lang="zh-CN" altLang="en-US" sz="2400" dirty="0">
              <a:latin typeface="Comic Sans MS" panose="030F0702030302020204" pitchFamily="66" charset="0"/>
              <a:ea typeface="+mj-ea"/>
            </a:endParaRPr>
          </a:p>
        </p:txBody>
      </p:sp>
      <p:sp>
        <p:nvSpPr>
          <p:cNvPr id="9" name="文本框 8">
            <a:extLst>
              <a:ext uri="{FF2B5EF4-FFF2-40B4-BE49-F238E27FC236}">
                <a16:creationId xmlns:a16="http://schemas.microsoft.com/office/drawing/2014/main" id="{6A68A57F-6692-4832-AF83-315216ED774F}"/>
              </a:ext>
            </a:extLst>
          </p:cNvPr>
          <p:cNvSpPr txBox="1"/>
          <p:nvPr/>
        </p:nvSpPr>
        <p:spPr>
          <a:xfrm>
            <a:off x="7661094" y="4803248"/>
            <a:ext cx="3600400" cy="1200329"/>
          </a:xfrm>
          <a:prstGeom prst="rect">
            <a:avLst/>
          </a:prstGeom>
          <a:noFill/>
        </p:spPr>
        <p:txBody>
          <a:bodyPr wrap="square" rtlCol="0">
            <a:spAutoFit/>
          </a:bodyPr>
          <a:lstStyle/>
          <a:p>
            <a:pPr algn="ctr"/>
            <a:r>
              <a:rPr lang="en-US" altLang="zh-CN" sz="2400" dirty="0">
                <a:latin typeface="Comic Sans MS" panose="030F0702030302020204" pitchFamily="66" charset="0"/>
                <a:ea typeface="+mj-ea"/>
              </a:rPr>
              <a:t>ICP:</a:t>
            </a:r>
          </a:p>
          <a:p>
            <a:pPr algn="ctr"/>
            <a:r>
              <a:rPr lang="en-US" altLang="zh-CN" sz="2400" dirty="0">
                <a:latin typeface="Comic Sans MS" panose="030F0702030302020204" pitchFamily="66" charset="0"/>
                <a:ea typeface="+mj-ea"/>
              </a:rPr>
              <a:t>7mm translation error</a:t>
            </a:r>
          </a:p>
          <a:p>
            <a:pPr algn="ctr"/>
            <a:r>
              <a:rPr lang="en-US" altLang="zh-CN" sz="2400" dirty="0">
                <a:latin typeface="Comic Sans MS" panose="030F0702030302020204" pitchFamily="66" charset="0"/>
                <a:ea typeface="+mj-ea"/>
              </a:rPr>
              <a:t>6°</a:t>
            </a:r>
            <a:r>
              <a:rPr lang="zh-CN" altLang="en-US" sz="2400" dirty="0">
                <a:latin typeface="Comic Sans MS" panose="030F0702030302020204" pitchFamily="66" charset="0"/>
                <a:ea typeface="+mj-ea"/>
              </a:rPr>
              <a:t> </a:t>
            </a:r>
            <a:r>
              <a:rPr lang="en-US" altLang="zh-CN" sz="2400" dirty="0">
                <a:latin typeface="Comic Sans MS" panose="030F0702030302020204" pitchFamily="66" charset="0"/>
                <a:ea typeface="+mj-ea"/>
              </a:rPr>
              <a:t>rotation error</a:t>
            </a:r>
            <a:endParaRPr lang="zh-CN" altLang="en-US" sz="2400" dirty="0">
              <a:latin typeface="Comic Sans MS" panose="030F0702030302020204" pitchFamily="66" charset="0"/>
              <a:ea typeface="+mj-ea"/>
            </a:endParaRPr>
          </a:p>
        </p:txBody>
      </p:sp>
    </p:spTree>
    <p:custDataLst>
      <p:tags r:id="rId1"/>
    </p:custDataLst>
    <p:extLst>
      <p:ext uri="{BB962C8B-B14F-4D97-AF65-F5344CB8AC3E}">
        <p14:creationId xmlns:p14="http://schemas.microsoft.com/office/powerpoint/2010/main" val="35154248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B0CFF811-F69A-4B3A-925B-736E0B7D2612}"/>
              </a:ext>
            </a:extLst>
          </p:cNvPr>
          <p:cNvPicPr>
            <a:picLocks noChangeAspect="1"/>
          </p:cNvPicPr>
          <p:nvPr/>
        </p:nvPicPr>
        <p:blipFill>
          <a:blip r:embed="rId4"/>
          <a:stretch>
            <a:fillRect/>
          </a:stretch>
        </p:blipFill>
        <p:spPr>
          <a:xfrm>
            <a:off x="147768" y="3339727"/>
            <a:ext cx="5899733" cy="2357562"/>
          </a:xfrm>
          <a:prstGeom prst="rect">
            <a:avLst/>
          </a:prstGeom>
        </p:spPr>
      </p:pic>
      <p:sp>
        <p:nvSpPr>
          <p:cNvPr id="3" name="内容占位符 2"/>
          <p:cNvSpPr>
            <a:spLocks noGrp="1"/>
          </p:cNvSpPr>
          <p:nvPr>
            <p:ph idx="1"/>
          </p:nvPr>
        </p:nvSpPr>
        <p:spPr>
          <a:xfrm>
            <a:off x="608747" y="1277059"/>
            <a:ext cx="10849205" cy="5202768"/>
          </a:xfrm>
        </p:spPr>
        <p:txBody>
          <a:bodyPr/>
          <a:lstStyle/>
          <a:p>
            <a:r>
              <a:rPr lang="en-US" altLang="zh-CN" dirty="0">
                <a:latin typeface="Comic Sans MS" panose="030F0702030302020204" pitchFamily="66" charset="0"/>
              </a:rPr>
              <a:t>System Core Components Study</a:t>
            </a:r>
          </a:p>
          <a:p>
            <a:pPr lvl="1"/>
            <a:r>
              <a:rPr lang="en-US" altLang="zh-CN" dirty="0">
                <a:latin typeface="Comic Sans MS" panose="030F0702030302020204" pitchFamily="66" charset="0"/>
              </a:rPr>
              <a:t>Fusing Vision and Radar is </a:t>
            </a:r>
            <a:r>
              <a:rPr lang="en-US" altLang="zh-CN" b="1" dirty="0">
                <a:solidFill>
                  <a:srgbClr val="0CA1C9"/>
                </a:solidFill>
                <a:latin typeface="Comic Sans MS" panose="030F0702030302020204" pitchFamily="66" charset="0"/>
              </a:rPr>
              <a:t>superior to individual of them </a:t>
            </a:r>
            <a:r>
              <a:rPr lang="en-US" altLang="zh-CN" dirty="0">
                <a:latin typeface="Comic Sans MS" panose="030F0702030302020204" pitchFamily="66" charset="0"/>
              </a:rPr>
              <a:t>(brings about 50% lift).</a:t>
            </a:r>
          </a:p>
          <a:p>
            <a:pPr lvl="1"/>
            <a:r>
              <a:rPr lang="en-US" altLang="zh-CN" dirty="0">
                <a:latin typeface="Comic Sans MS" panose="030F0702030302020204" pitchFamily="66" charset="0"/>
              </a:rPr>
              <a:t>Our proposed </a:t>
            </a:r>
            <a:r>
              <a:rPr lang="en-US" altLang="zh-CN" b="1" dirty="0">
                <a:solidFill>
                  <a:srgbClr val="0CA1C9"/>
                </a:solidFill>
                <a:latin typeface="Comic Sans MS" panose="030F0702030302020204" pitchFamily="66" charset="0"/>
              </a:rPr>
              <a:t>PRED model performs better </a:t>
            </a:r>
            <a:r>
              <a:rPr lang="en-US" altLang="zh-CN" dirty="0">
                <a:latin typeface="Comic Sans MS" panose="030F0702030302020204" pitchFamily="66" charset="0"/>
              </a:rPr>
              <a:t>in the pose tracking (brings about 20% lift).</a:t>
            </a:r>
          </a:p>
          <a:p>
            <a:pPr lvl="1"/>
            <a:r>
              <a:rPr lang="en-US" altLang="zh-CN" dirty="0">
                <a:latin typeface="Comic Sans MS" panose="030F0702030302020204" pitchFamily="66" charset="0"/>
              </a:rPr>
              <a:t>Our proposed </a:t>
            </a:r>
            <a:r>
              <a:rPr lang="en-US" altLang="zh-CN" b="1" dirty="0">
                <a:solidFill>
                  <a:srgbClr val="0CA1C9"/>
                </a:solidFill>
                <a:latin typeface="Comic Sans MS" panose="030F0702030302020204" pitchFamily="66" charset="0"/>
              </a:rPr>
              <a:t>Factor-graph-based Joint Pose Optimization outperforms KF, EKF, PF</a:t>
            </a:r>
            <a:r>
              <a:rPr lang="en-US" altLang="zh-CN" dirty="0">
                <a:latin typeface="Comic Sans MS" panose="030F0702030302020204" pitchFamily="66" charset="0"/>
              </a:rPr>
              <a:t> by &gt; 15%</a:t>
            </a:r>
          </a:p>
          <a:p>
            <a:endParaRPr lang="en-US" altLang="zh-CN" dirty="0">
              <a:latin typeface="Comic Sans MS" panose="030F0702030302020204" pitchFamily="66" charset="0"/>
            </a:endParaRPr>
          </a:p>
          <a:p>
            <a:pPr marL="0" indent="0">
              <a:buNone/>
            </a:pPr>
            <a:endParaRPr lang="en-US" altLang="zh-CN" dirty="0">
              <a:latin typeface="Comic Sans MS" panose="030F0702030302020204" pitchFamily="66" charset="0"/>
            </a:endParaRPr>
          </a:p>
        </p:txBody>
      </p:sp>
      <p:sp>
        <p:nvSpPr>
          <p:cNvPr id="2" name="标题 1"/>
          <p:cNvSpPr>
            <a:spLocks noGrp="1"/>
          </p:cNvSpPr>
          <p:nvPr>
            <p:ph type="title"/>
          </p:nvPr>
        </p:nvSpPr>
        <p:spPr/>
        <p:txBody>
          <a:bodyPr/>
          <a:lstStyle/>
          <a:p>
            <a:r>
              <a:rPr lang="en-US" altLang="zh-CN" dirty="0">
                <a:latin typeface="Comic Sans MS" panose="030F0702030302020204" pitchFamily="66" charset="0"/>
              </a:rPr>
              <a:t>Experiments</a:t>
            </a:r>
            <a:endParaRPr lang="zh-CN" altLang="en-US" dirty="0">
              <a:latin typeface="Comic Sans MS" panose="030F0702030302020204" pitchFamily="66" charset="0"/>
            </a:endParaRPr>
          </a:p>
        </p:txBody>
      </p:sp>
      <p:sp>
        <p:nvSpPr>
          <p:cNvPr id="4" name="灯片编号占位符 3"/>
          <p:cNvSpPr>
            <a:spLocks noGrp="1"/>
          </p:cNvSpPr>
          <p:nvPr>
            <p:ph type="sldNum" sz="quarter" idx="12"/>
          </p:nvPr>
        </p:nvSpPr>
        <p:spPr/>
        <p:txBody>
          <a:bodyPr/>
          <a:lstStyle/>
          <a:p>
            <a:fld id="{87AB51E9-348C-4DC8-84CE-839F8B9DCC07}" type="slidenum">
              <a:rPr lang="en-US" altLang="zh-CN" smtClean="0">
                <a:latin typeface="Comic Sans MS" panose="030F0702030302020204" pitchFamily="66" charset="0"/>
              </a:rPr>
              <a:pPr/>
              <a:t>22</a:t>
            </a:fld>
            <a:endParaRPr lang="en-US" altLang="zh-CN" dirty="0">
              <a:latin typeface="Comic Sans MS" panose="030F0702030302020204" pitchFamily="66" charset="0"/>
            </a:endParaRPr>
          </a:p>
        </p:txBody>
      </p:sp>
      <p:pic>
        <p:nvPicPr>
          <p:cNvPr id="9" name="图片 8">
            <a:extLst>
              <a:ext uri="{FF2B5EF4-FFF2-40B4-BE49-F238E27FC236}">
                <a16:creationId xmlns:a16="http://schemas.microsoft.com/office/drawing/2014/main" id="{C600262A-C949-4097-BBF8-748605DA3668}"/>
              </a:ext>
            </a:extLst>
          </p:cNvPr>
          <p:cNvPicPr>
            <a:picLocks noChangeAspect="1"/>
          </p:cNvPicPr>
          <p:nvPr/>
        </p:nvPicPr>
        <p:blipFill>
          <a:blip r:embed="rId5"/>
          <a:stretch>
            <a:fillRect/>
          </a:stretch>
        </p:blipFill>
        <p:spPr>
          <a:xfrm>
            <a:off x="6096000" y="3378510"/>
            <a:ext cx="5822931" cy="2279996"/>
          </a:xfrm>
          <a:prstGeom prst="rect">
            <a:avLst/>
          </a:prstGeom>
        </p:spPr>
      </p:pic>
      <p:sp>
        <p:nvSpPr>
          <p:cNvPr id="10" name="文本框 9">
            <a:extLst>
              <a:ext uri="{FF2B5EF4-FFF2-40B4-BE49-F238E27FC236}">
                <a16:creationId xmlns:a16="http://schemas.microsoft.com/office/drawing/2014/main" id="{5DD8CFD7-1E4B-4B0F-9F01-0A47C8F96C1F}"/>
              </a:ext>
            </a:extLst>
          </p:cNvPr>
          <p:cNvSpPr txBox="1"/>
          <p:nvPr/>
        </p:nvSpPr>
        <p:spPr>
          <a:xfrm>
            <a:off x="671397" y="6380843"/>
            <a:ext cx="6648739" cy="276999"/>
          </a:xfrm>
          <a:prstGeom prst="rect">
            <a:avLst/>
          </a:prstGeom>
          <a:noFill/>
        </p:spPr>
        <p:txBody>
          <a:bodyPr wrap="square" rtlCol="0">
            <a:spAutoFit/>
          </a:bodyPr>
          <a:lstStyle/>
          <a:p>
            <a:r>
              <a:rPr lang="en-US" altLang="zh-CN" sz="1200" dirty="0">
                <a:solidFill>
                  <a:schemeClr val="bg2">
                    <a:lumMod val="75000"/>
                  </a:schemeClr>
                </a:solidFill>
                <a:latin typeface="Comic Sans MS" panose="030F0702030302020204" pitchFamily="66" charset="0"/>
                <a:ea typeface="+mj-ea"/>
              </a:rPr>
              <a:t>Refer to Section 5.3 in our paper for more evaluations about our system robustness</a:t>
            </a:r>
            <a:endParaRPr lang="zh-CN" altLang="en-US" sz="1200" dirty="0">
              <a:solidFill>
                <a:schemeClr val="bg2">
                  <a:lumMod val="75000"/>
                </a:schemeClr>
              </a:solidFill>
              <a:latin typeface="Comic Sans MS" panose="030F0702030302020204" pitchFamily="66" charset="0"/>
              <a:ea typeface="+mj-ea"/>
            </a:endParaRPr>
          </a:p>
        </p:txBody>
      </p:sp>
    </p:spTree>
    <p:custDataLst>
      <p:tags r:id="rId1"/>
    </p:custDataLst>
    <p:extLst>
      <p:ext uri="{BB962C8B-B14F-4D97-AF65-F5344CB8AC3E}">
        <p14:creationId xmlns:p14="http://schemas.microsoft.com/office/powerpoint/2010/main" val="716658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608747" y="1277059"/>
            <a:ext cx="10849205" cy="5104269"/>
          </a:xfrm>
        </p:spPr>
        <p:txBody>
          <a:bodyPr/>
          <a:lstStyle/>
          <a:p>
            <a:r>
              <a:rPr lang="en-US" altLang="zh-CN" dirty="0">
                <a:latin typeface="Comic Sans MS" panose="030F0702030302020204" pitchFamily="66" charset="0"/>
              </a:rPr>
              <a:t>We propose </a:t>
            </a:r>
            <a:r>
              <a:rPr lang="en-US" altLang="zh-CN" b="1" dirty="0" err="1">
                <a:solidFill>
                  <a:srgbClr val="EA4A54"/>
                </a:solidFill>
                <a:latin typeface="Comic Sans MS" panose="030F0702030302020204" pitchFamily="66" charset="0"/>
              </a:rPr>
              <a:t>FollowUpAR</a:t>
            </a:r>
            <a:r>
              <a:rPr lang="en-US" altLang="zh-CN" dirty="0">
                <a:latin typeface="Comic Sans MS" panose="030F0702030302020204" pitchFamily="66" charset="0"/>
              </a:rPr>
              <a:t>:</a:t>
            </a:r>
          </a:p>
          <a:p>
            <a:pPr lvl="1"/>
            <a:r>
              <a:rPr lang="en-US" altLang="zh-CN" dirty="0">
                <a:latin typeface="Comic Sans MS" panose="030F0702030302020204" pitchFamily="66" charset="0"/>
              </a:rPr>
              <a:t>6-DoF object’s pose tracking on smartphones in </a:t>
            </a:r>
            <a:r>
              <a:rPr lang="en-US" altLang="zh-CN" b="1" dirty="0">
                <a:solidFill>
                  <a:srgbClr val="0CA1C9"/>
                </a:solidFill>
                <a:latin typeface="Comic Sans MS" panose="030F0702030302020204" pitchFamily="66" charset="0"/>
              </a:rPr>
              <a:t>real-time without complex pre-training or pre-modeling.</a:t>
            </a:r>
          </a:p>
          <a:p>
            <a:pPr lvl="1"/>
            <a:r>
              <a:rPr lang="en-US" altLang="zh-CN" dirty="0">
                <a:latin typeface="Comic Sans MS" panose="030F0702030302020204" pitchFamily="66" charset="0"/>
              </a:rPr>
              <a:t>Can be integrated into mobile AR frameworks and </a:t>
            </a:r>
            <a:r>
              <a:rPr lang="en-US" altLang="zh-CN" b="1" dirty="0">
                <a:solidFill>
                  <a:srgbClr val="0CA1C9"/>
                </a:solidFill>
                <a:latin typeface="Comic Sans MS" panose="030F0702030302020204" pitchFamily="66" charset="0"/>
              </a:rPr>
              <a:t>facilitate smartphones to rend follow-up AR effects</a:t>
            </a:r>
            <a:r>
              <a:rPr lang="en-US" altLang="zh-CN" dirty="0">
                <a:latin typeface="Comic Sans MS" panose="030F0702030302020204" pitchFamily="66" charset="0"/>
              </a:rPr>
              <a:t> to moving objects.</a:t>
            </a:r>
          </a:p>
          <a:p>
            <a:r>
              <a:rPr lang="en-US" altLang="zh-CN" dirty="0">
                <a:latin typeface="Comic Sans MS" panose="030F0702030302020204" pitchFamily="66" charset="0"/>
              </a:rPr>
              <a:t>We derive the </a:t>
            </a:r>
            <a:r>
              <a:rPr lang="en-US" altLang="zh-CN" b="1" dirty="0">
                <a:solidFill>
                  <a:srgbClr val="EA4A54"/>
                </a:solidFill>
                <a:latin typeface="Comic Sans MS" panose="030F0702030302020204" pitchFamily="66" charset="0"/>
              </a:rPr>
              <a:t>PRED</a:t>
            </a:r>
            <a:r>
              <a:rPr lang="en-US" altLang="zh-CN" dirty="0">
                <a:latin typeface="Comic Sans MS" panose="030F0702030302020204" pitchFamily="66" charset="0"/>
              </a:rPr>
              <a:t> model:</a:t>
            </a:r>
          </a:p>
          <a:p>
            <a:pPr lvl="1"/>
            <a:r>
              <a:rPr lang="en-US" altLang="zh-CN" dirty="0">
                <a:latin typeface="Comic Sans MS" panose="030F0702030302020204" pitchFamily="66" charset="0"/>
              </a:rPr>
              <a:t>Push the limit of </a:t>
            </a:r>
            <a:r>
              <a:rPr lang="en-US" altLang="zh-CN" b="1" dirty="0" err="1">
                <a:solidFill>
                  <a:srgbClr val="0CA1C9"/>
                </a:solidFill>
                <a:latin typeface="Comic Sans MS" panose="030F0702030302020204" pitchFamily="66" charset="0"/>
              </a:rPr>
              <a:t>mmWave</a:t>
            </a:r>
            <a:r>
              <a:rPr lang="en-US" altLang="zh-CN" b="1" dirty="0">
                <a:solidFill>
                  <a:srgbClr val="0CA1C9"/>
                </a:solidFill>
                <a:latin typeface="Comic Sans MS" panose="030F0702030302020204" pitchFamily="66" charset="0"/>
              </a:rPr>
              <a:t> radar sensing accuracy</a:t>
            </a:r>
            <a:r>
              <a:rPr lang="en-US" altLang="zh-CN" dirty="0">
                <a:latin typeface="Comic Sans MS" panose="030F0702030302020204" pitchFamily="66" charset="0"/>
              </a:rPr>
              <a:t>.</a:t>
            </a:r>
          </a:p>
          <a:p>
            <a:pPr lvl="1"/>
            <a:r>
              <a:rPr lang="en-US" altLang="zh-CN" dirty="0">
                <a:latin typeface="Comic Sans MS" panose="030F0702030302020204" pitchFamily="66" charset="0"/>
              </a:rPr>
              <a:t>Explore and reveal the cause of radar error from its </a:t>
            </a:r>
            <a:r>
              <a:rPr lang="en-US" altLang="zh-CN" b="1" dirty="0">
                <a:solidFill>
                  <a:srgbClr val="0CA1C9"/>
                </a:solidFill>
                <a:latin typeface="Comic Sans MS" panose="030F0702030302020204" pitchFamily="66" charset="0"/>
              </a:rPr>
              <a:t>hardware design and working principles</a:t>
            </a:r>
            <a:r>
              <a:rPr lang="en-US" altLang="zh-CN" dirty="0">
                <a:latin typeface="Comic Sans MS" panose="030F0702030302020204" pitchFamily="66" charset="0"/>
              </a:rPr>
              <a:t>.</a:t>
            </a:r>
          </a:p>
          <a:p>
            <a:r>
              <a:rPr lang="en-US" altLang="zh-CN" dirty="0">
                <a:latin typeface="Comic Sans MS" panose="030F0702030302020204" pitchFamily="66" charset="0"/>
              </a:rPr>
              <a:t>We design a </a:t>
            </a:r>
            <a:r>
              <a:rPr lang="en-US" altLang="zh-CN" b="1" dirty="0">
                <a:solidFill>
                  <a:srgbClr val="EA4A54"/>
                </a:solidFill>
                <a:latin typeface="Comic Sans MS" panose="030F0702030302020204" pitchFamily="66" charset="0"/>
              </a:rPr>
              <a:t>Factor-graph based Pose Optimization</a:t>
            </a:r>
            <a:r>
              <a:rPr lang="en-US" altLang="zh-CN" dirty="0">
                <a:latin typeface="Comic Sans MS" panose="030F0702030302020204" pitchFamily="66" charset="0"/>
              </a:rPr>
              <a:t> framework:</a:t>
            </a:r>
          </a:p>
          <a:p>
            <a:pPr lvl="1"/>
            <a:r>
              <a:rPr lang="en-US" altLang="zh-CN" dirty="0">
                <a:latin typeface="Comic Sans MS" panose="030F0702030302020204" pitchFamily="66" charset="0"/>
              </a:rPr>
              <a:t>Fuse </a:t>
            </a:r>
            <a:r>
              <a:rPr lang="en-US" altLang="zh-CN" b="1" dirty="0">
                <a:solidFill>
                  <a:srgbClr val="0CA1C9"/>
                </a:solidFill>
                <a:latin typeface="Comic Sans MS" panose="030F0702030302020204" pitchFamily="66" charset="0"/>
              </a:rPr>
              <a:t>heterogeneous data </a:t>
            </a:r>
            <a:r>
              <a:rPr lang="en-US" altLang="zh-CN" dirty="0">
                <a:latin typeface="Comic Sans MS" panose="030F0702030302020204" pitchFamily="66" charset="0"/>
              </a:rPr>
              <a:t>with diverse spatial resolution.</a:t>
            </a:r>
          </a:p>
          <a:p>
            <a:pPr lvl="1"/>
            <a:r>
              <a:rPr lang="en-US" altLang="zh-CN" dirty="0">
                <a:latin typeface="Comic Sans MS" panose="030F0702030302020204" pitchFamily="66" charset="0"/>
              </a:rPr>
              <a:t>Achieve </a:t>
            </a:r>
            <a:r>
              <a:rPr lang="en-US" altLang="zh-CN" b="1" dirty="0">
                <a:solidFill>
                  <a:srgbClr val="0CA1C9"/>
                </a:solidFill>
                <a:latin typeface="Comic Sans MS" panose="030F0702030302020204" pitchFamily="66" charset="0"/>
              </a:rPr>
              <a:t>continuous 6-DoF pose tracking </a:t>
            </a:r>
            <a:r>
              <a:rPr lang="en-US" altLang="zh-CN" dirty="0">
                <a:latin typeface="Comic Sans MS" panose="030F0702030302020204" pitchFamily="66" charset="0"/>
              </a:rPr>
              <a:t>for moving objects.</a:t>
            </a:r>
          </a:p>
          <a:p>
            <a:r>
              <a:rPr lang="en-US" altLang="zh-CN" dirty="0">
                <a:latin typeface="Comic Sans MS" panose="030F0702030302020204" pitchFamily="66" charset="0"/>
              </a:rPr>
              <a:t>Implement </a:t>
            </a:r>
            <a:r>
              <a:rPr lang="en-US" altLang="zh-CN" dirty="0" err="1">
                <a:latin typeface="Comic Sans MS" panose="030F0702030302020204" pitchFamily="66" charset="0"/>
              </a:rPr>
              <a:t>FollowUpAR</a:t>
            </a:r>
            <a:r>
              <a:rPr lang="en-US" altLang="zh-CN" dirty="0">
                <a:latin typeface="Comic Sans MS" panose="030F0702030302020204" pitchFamily="66" charset="0"/>
              </a:rPr>
              <a:t> on commercial smartphones.</a:t>
            </a:r>
          </a:p>
        </p:txBody>
      </p:sp>
      <p:sp>
        <p:nvSpPr>
          <p:cNvPr id="2" name="标题 1"/>
          <p:cNvSpPr>
            <a:spLocks noGrp="1"/>
          </p:cNvSpPr>
          <p:nvPr>
            <p:ph type="title"/>
          </p:nvPr>
        </p:nvSpPr>
        <p:spPr/>
        <p:txBody>
          <a:bodyPr/>
          <a:lstStyle/>
          <a:p>
            <a:r>
              <a:rPr lang="en-US" altLang="zh-CN" dirty="0">
                <a:latin typeface="Comic Sans MS" panose="030F0702030302020204" pitchFamily="66" charset="0"/>
              </a:rPr>
              <a:t>Conclusion</a:t>
            </a:r>
            <a:endParaRPr lang="zh-CN" altLang="en-US" dirty="0">
              <a:latin typeface="Comic Sans MS" panose="030F0702030302020204" pitchFamily="66" charset="0"/>
            </a:endParaRPr>
          </a:p>
        </p:txBody>
      </p:sp>
      <p:sp>
        <p:nvSpPr>
          <p:cNvPr id="4" name="灯片编号占位符 3"/>
          <p:cNvSpPr>
            <a:spLocks noGrp="1"/>
          </p:cNvSpPr>
          <p:nvPr>
            <p:ph type="sldNum" sz="quarter" idx="12"/>
          </p:nvPr>
        </p:nvSpPr>
        <p:spPr/>
        <p:txBody>
          <a:bodyPr/>
          <a:lstStyle/>
          <a:p>
            <a:fld id="{87AB51E9-348C-4DC8-84CE-839F8B9DCC07}" type="slidenum">
              <a:rPr lang="en-US" altLang="zh-CN" smtClean="0">
                <a:latin typeface="Comic Sans MS" panose="030F0702030302020204" pitchFamily="66" charset="0"/>
              </a:rPr>
              <a:pPr/>
              <a:t>23</a:t>
            </a:fld>
            <a:endParaRPr lang="en-US" altLang="zh-CN" dirty="0">
              <a:latin typeface="Comic Sans MS" panose="030F0702030302020204" pitchFamily="66" charset="0"/>
            </a:endParaRPr>
          </a:p>
        </p:txBody>
      </p:sp>
    </p:spTree>
    <p:custDataLst>
      <p:tags r:id="rId1"/>
    </p:custDataLst>
    <p:extLst>
      <p:ext uri="{BB962C8B-B14F-4D97-AF65-F5344CB8AC3E}">
        <p14:creationId xmlns:p14="http://schemas.microsoft.com/office/powerpoint/2010/main" val="31146522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87AB51E9-348C-4DC8-84CE-839F8B9DCC07}" type="slidenum">
              <a:rPr lang="en-US" altLang="zh-CN" smtClean="0"/>
              <a:pPr/>
              <a:t>24</a:t>
            </a:fld>
            <a:endParaRPr lang="en-US" altLang="zh-CN"/>
          </a:p>
        </p:txBody>
      </p:sp>
      <p:sp>
        <p:nvSpPr>
          <p:cNvPr id="5" name="矩形 4"/>
          <p:cNvSpPr/>
          <p:nvPr/>
        </p:nvSpPr>
        <p:spPr>
          <a:xfrm>
            <a:off x="4764166" y="512607"/>
            <a:ext cx="2690159" cy="1754326"/>
          </a:xfrm>
          <a:prstGeom prst="rect">
            <a:avLst/>
          </a:prstGeom>
          <a:noFill/>
        </p:spPr>
        <p:txBody>
          <a:bodyPr wrap="none" lIns="91440" tIns="45720" rIns="91440" bIns="45720">
            <a:spAutoFit/>
          </a:bodyPr>
          <a:lstStyle/>
          <a:p>
            <a:pPr algn="ctr"/>
            <a:r>
              <a:rPr lang="en-US" altLang="zh-CN" sz="5400" b="1" dirty="0">
                <a:ln w="12700">
                  <a:solidFill>
                    <a:schemeClr val="tx1"/>
                  </a:solidFill>
                  <a:prstDash val="solid"/>
                </a:ln>
                <a:solidFill>
                  <a:srgbClr val="C00000"/>
                </a:solidFill>
                <a:latin typeface="Comic Sans MS" panose="030F0702030302020204" pitchFamily="66" charset="0"/>
              </a:rPr>
              <a:t>Thanks!</a:t>
            </a:r>
          </a:p>
          <a:p>
            <a:pPr algn="ctr"/>
            <a:r>
              <a:rPr lang="en-US" altLang="zh-CN" sz="5400" b="1" dirty="0">
                <a:ln w="12700">
                  <a:solidFill>
                    <a:schemeClr val="tx1"/>
                  </a:solidFill>
                  <a:prstDash val="solid"/>
                </a:ln>
                <a:solidFill>
                  <a:srgbClr val="0070C0"/>
                </a:solidFill>
                <a:latin typeface="Comic Sans MS" panose="030F0702030302020204" pitchFamily="66" charset="0"/>
              </a:rPr>
              <a:t>Q&amp;A</a:t>
            </a:r>
            <a:endParaRPr lang="zh-CN" altLang="en-US" sz="5400" b="1" dirty="0">
              <a:ln w="12700">
                <a:solidFill>
                  <a:schemeClr val="tx1"/>
                </a:solidFill>
                <a:prstDash val="solid"/>
              </a:ln>
              <a:solidFill>
                <a:srgbClr val="0070C0"/>
              </a:solidFill>
              <a:latin typeface="Comic Sans MS" panose="030F0702030302020204" pitchFamily="66" charset="0"/>
            </a:endParaRPr>
          </a:p>
        </p:txBody>
      </p:sp>
      <p:sp>
        <p:nvSpPr>
          <p:cNvPr id="6" name="Rectangle 3"/>
          <p:cNvSpPr txBox="1">
            <a:spLocks noChangeArrowheads="1"/>
          </p:cNvSpPr>
          <p:nvPr/>
        </p:nvSpPr>
        <p:spPr bwMode="auto">
          <a:xfrm>
            <a:off x="1524000" y="5069106"/>
            <a:ext cx="9144000" cy="1224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gn="l" rtl="0" eaLnBrk="1" fontAlgn="base" hangingPunct="1">
              <a:spcBef>
                <a:spcPct val="20000"/>
              </a:spcBef>
              <a:spcAft>
                <a:spcPct val="0"/>
              </a:spcAft>
              <a:buFontTx/>
              <a:buNone/>
              <a:defRPr sz="24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1"/>
                </a:solidFill>
                <a:latin typeface="+mn-lt"/>
              </a:defRPr>
            </a:lvl2pPr>
            <a:lvl3pPr marL="1143000" indent="-228600" algn="l" rtl="0" eaLnBrk="1" fontAlgn="base" hangingPunct="1">
              <a:spcBef>
                <a:spcPct val="20000"/>
              </a:spcBef>
              <a:spcAft>
                <a:spcPct val="0"/>
              </a:spcAft>
              <a:buChar char="•"/>
              <a:defRPr>
                <a:solidFill>
                  <a:schemeClr val="tx1"/>
                </a:solidFill>
                <a:latin typeface="+mn-lt"/>
              </a:defRPr>
            </a:lvl3pPr>
            <a:lvl4pPr marL="1600200" indent="-228600" algn="l" rtl="0" eaLnBrk="1" fontAlgn="base" hangingPunct="1">
              <a:spcBef>
                <a:spcPct val="20000"/>
              </a:spcBef>
              <a:spcAft>
                <a:spcPct val="0"/>
              </a:spcAft>
              <a:buChar char="–"/>
              <a:defRPr sz="1600">
                <a:solidFill>
                  <a:schemeClr val="tx1"/>
                </a:solidFill>
                <a:latin typeface="+mn-lt"/>
              </a:defRPr>
            </a:lvl4pPr>
            <a:lvl5pPr marL="2057400" indent="-228600" algn="l" rtl="0" eaLnBrk="1" fontAlgn="base" hangingPunct="1">
              <a:spcBef>
                <a:spcPct val="20000"/>
              </a:spcBef>
              <a:spcAft>
                <a:spcPct val="0"/>
              </a:spcAft>
              <a:buChar char="»"/>
              <a:defRPr sz="1600">
                <a:solidFill>
                  <a:schemeClr val="tx1"/>
                </a:solidFill>
                <a:latin typeface="+mn-lt"/>
              </a:defRPr>
            </a:lvl5pPr>
            <a:lvl6pPr marL="2514600" indent="-228600" algn="l" rtl="0" eaLnBrk="1" fontAlgn="base" hangingPunct="1">
              <a:spcBef>
                <a:spcPct val="20000"/>
              </a:spcBef>
              <a:spcAft>
                <a:spcPct val="0"/>
              </a:spcAft>
              <a:buChar char="»"/>
              <a:defRPr sz="1600">
                <a:solidFill>
                  <a:srgbClr val="FF6600"/>
                </a:solidFill>
                <a:latin typeface="+mn-lt"/>
              </a:defRPr>
            </a:lvl6pPr>
            <a:lvl7pPr marL="2971800" indent="-228600" algn="l" rtl="0" eaLnBrk="1" fontAlgn="base" hangingPunct="1">
              <a:spcBef>
                <a:spcPct val="20000"/>
              </a:spcBef>
              <a:spcAft>
                <a:spcPct val="0"/>
              </a:spcAft>
              <a:buChar char="»"/>
              <a:defRPr sz="1600">
                <a:solidFill>
                  <a:srgbClr val="FF6600"/>
                </a:solidFill>
                <a:latin typeface="+mn-lt"/>
              </a:defRPr>
            </a:lvl7pPr>
            <a:lvl8pPr marL="3429000" indent="-228600" algn="l" rtl="0" eaLnBrk="1" fontAlgn="base" hangingPunct="1">
              <a:spcBef>
                <a:spcPct val="20000"/>
              </a:spcBef>
              <a:spcAft>
                <a:spcPct val="0"/>
              </a:spcAft>
              <a:buChar char="»"/>
              <a:defRPr sz="1600">
                <a:solidFill>
                  <a:srgbClr val="FF6600"/>
                </a:solidFill>
                <a:latin typeface="+mn-lt"/>
              </a:defRPr>
            </a:lvl8pPr>
            <a:lvl9pPr marL="3886200" indent="-228600" algn="l" rtl="0" eaLnBrk="1" fontAlgn="base" hangingPunct="1">
              <a:spcBef>
                <a:spcPct val="20000"/>
              </a:spcBef>
              <a:spcAft>
                <a:spcPct val="0"/>
              </a:spcAft>
              <a:buChar char="»"/>
              <a:defRPr sz="1600">
                <a:solidFill>
                  <a:srgbClr val="FF6600"/>
                </a:solidFill>
                <a:latin typeface="+mn-lt"/>
              </a:defRPr>
            </a:lvl9pPr>
          </a:lstStyle>
          <a:p>
            <a:pPr algn="ctr"/>
            <a:r>
              <a:rPr lang="en-US" altLang="zh-CN" kern="0" dirty="0">
                <a:latin typeface="Comic Sans MS" panose="030F0702030302020204" pitchFamily="66" charset="0"/>
                <a:ea typeface="宋体" charset="-122"/>
                <a:cs typeface="Arial" panose="020B0604020202020204" pitchFamily="34" charset="0"/>
              </a:rPr>
              <a:t>Jingao</a:t>
            </a:r>
            <a:r>
              <a:rPr lang="zh-CN" altLang="en-US" kern="0" dirty="0">
                <a:latin typeface="Comic Sans MS" panose="030F0702030302020204" pitchFamily="66" charset="0"/>
                <a:ea typeface="宋体" charset="-122"/>
                <a:cs typeface="Arial" panose="020B0604020202020204" pitchFamily="34" charset="0"/>
              </a:rPr>
              <a:t> </a:t>
            </a:r>
            <a:r>
              <a:rPr lang="en-US" altLang="zh-CN" kern="0" dirty="0">
                <a:latin typeface="Comic Sans MS" panose="030F0702030302020204" pitchFamily="66" charset="0"/>
                <a:ea typeface="宋体" charset="-122"/>
                <a:cs typeface="Arial" panose="020B0604020202020204" pitchFamily="34" charset="0"/>
              </a:rPr>
              <a:t>Xu</a:t>
            </a:r>
          </a:p>
          <a:p>
            <a:pPr algn="ctr"/>
            <a:r>
              <a:rPr lang="en-US" altLang="zh-CN" kern="0" dirty="0">
                <a:solidFill>
                  <a:srgbClr val="0070C0"/>
                </a:solidFill>
                <a:latin typeface="Comic Sans MS" panose="030F0702030302020204" pitchFamily="66" charset="0"/>
                <a:ea typeface="宋体" charset="-122"/>
                <a:cs typeface="Arial" panose="020B0604020202020204" pitchFamily="34" charset="0"/>
              </a:rPr>
              <a:t>Tsinghua University</a:t>
            </a:r>
          </a:p>
          <a:p>
            <a:pPr algn="ctr"/>
            <a:r>
              <a:rPr lang="en-US" altLang="zh-CN" sz="1400" kern="0" dirty="0">
                <a:latin typeface="Comic Sans MS" panose="030F0702030302020204" pitchFamily="66" charset="0"/>
                <a:ea typeface="宋体" charset="-122"/>
                <a:cs typeface="Arial" panose="020B0604020202020204" pitchFamily="34" charset="0"/>
                <a:hlinkClick r:id="rId3"/>
              </a:rPr>
              <a:t>xujingao13@gmail.com</a:t>
            </a:r>
            <a:endParaRPr lang="en-US" altLang="zh-CN" sz="1400" kern="0" dirty="0">
              <a:latin typeface="Comic Sans MS" panose="030F0702030302020204" pitchFamily="66" charset="0"/>
              <a:ea typeface="宋体" charset="-122"/>
              <a:cs typeface="Arial" panose="020B0604020202020204" pitchFamily="34" charset="0"/>
            </a:endParaRPr>
          </a:p>
          <a:p>
            <a:pPr algn="ctr"/>
            <a:r>
              <a:rPr lang="en-US" altLang="zh-CN" sz="1400" kern="0" dirty="0">
                <a:latin typeface="Comic Sans MS" panose="030F0702030302020204" pitchFamily="66" charset="0"/>
                <a:ea typeface="宋体" charset="-122"/>
                <a:cs typeface="Arial" panose="020B0604020202020204" pitchFamily="34" charset="0"/>
                <a:hlinkClick r:id="rId4"/>
              </a:rPr>
              <a:t>http://jingao-xu.info</a:t>
            </a:r>
            <a:endParaRPr lang="en-US" altLang="zh-CN" sz="1400" kern="0" dirty="0">
              <a:latin typeface="Comic Sans MS" panose="030F0702030302020204" pitchFamily="66" charset="0"/>
              <a:ea typeface="宋体" charset="-122"/>
              <a:cs typeface="Arial" panose="020B0604020202020204" pitchFamily="34" charset="0"/>
            </a:endParaRPr>
          </a:p>
          <a:p>
            <a:pPr algn="ctr"/>
            <a:endParaRPr lang="en-US" altLang="zh-CN" sz="1400" kern="0" dirty="0">
              <a:latin typeface="Comic Sans MS" panose="030F0702030302020204" pitchFamily="66" charset="0"/>
              <a:ea typeface="宋体" charset="-122"/>
              <a:cs typeface="Arial" panose="020B0604020202020204" pitchFamily="34" charset="0"/>
            </a:endParaRPr>
          </a:p>
          <a:p>
            <a:pPr algn="ctr"/>
            <a:endParaRPr lang="en-US" altLang="zh-CN" sz="1400" kern="0" dirty="0">
              <a:latin typeface="Comic Sans MS" panose="030F0702030302020204" pitchFamily="66" charset="0"/>
              <a:ea typeface="宋体" charset="-122"/>
              <a:cs typeface="Arial" panose="020B0604020202020204" pitchFamily="34" charset="0"/>
            </a:endParaRPr>
          </a:p>
          <a:p>
            <a:pPr algn="ctr"/>
            <a:endParaRPr lang="en-US" altLang="zh-CN" kern="0" dirty="0">
              <a:solidFill>
                <a:srgbClr val="0070C0"/>
              </a:solidFill>
              <a:latin typeface="Comic Sans MS" panose="030F0702030302020204" pitchFamily="66" charset="0"/>
              <a:ea typeface="宋体" charset="-122"/>
              <a:cs typeface="Arial" panose="020B0604020202020204" pitchFamily="34" charset="0"/>
            </a:endParaRPr>
          </a:p>
        </p:txBody>
      </p:sp>
      <p:grpSp>
        <p:nvGrpSpPr>
          <p:cNvPr id="7" name="组合 6">
            <a:extLst>
              <a:ext uri="{FF2B5EF4-FFF2-40B4-BE49-F238E27FC236}">
                <a16:creationId xmlns:a16="http://schemas.microsoft.com/office/drawing/2014/main" id="{77F0F629-D1B9-4F55-92A9-F4BF43EAA4E0}"/>
              </a:ext>
            </a:extLst>
          </p:cNvPr>
          <p:cNvGrpSpPr/>
          <p:nvPr/>
        </p:nvGrpSpPr>
        <p:grpSpPr>
          <a:xfrm>
            <a:off x="2511626" y="2490601"/>
            <a:ext cx="7168745" cy="2514931"/>
            <a:chOff x="5172932" y="1834665"/>
            <a:chExt cx="6763314" cy="2372698"/>
          </a:xfrm>
        </p:grpSpPr>
        <p:pic>
          <p:nvPicPr>
            <p:cNvPr id="8" name="图片 7" descr="电脑游戏的截图&#10;&#10;低可信度描述已自动生成">
              <a:extLst>
                <a:ext uri="{FF2B5EF4-FFF2-40B4-BE49-F238E27FC236}">
                  <a16:creationId xmlns:a16="http://schemas.microsoft.com/office/drawing/2014/main" id="{25B7C72C-3AC2-447A-9ED5-72863E02F04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97929" y="1834665"/>
              <a:ext cx="6738317" cy="1937266"/>
            </a:xfrm>
            <a:prstGeom prst="rect">
              <a:avLst/>
            </a:prstGeom>
          </p:spPr>
        </p:pic>
        <p:sp>
          <p:nvSpPr>
            <p:cNvPr id="9" name="文本框 8">
              <a:extLst>
                <a:ext uri="{FF2B5EF4-FFF2-40B4-BE49-F238E27FC236}">
                  <a16:creationId xmlns:a16="http://schemas.microsoft.com/office/drawing/2014/main" id="{765A0A70-1CF6-40D5-999B-9AA73F269744}"/>
                </a:ext>
              </a:extLst>
            </p:cNvPr>
            <p:cNvSpPr txBox="1"/>
            <p:nvPr/>
          </p:nvSpPr>
          <p:spPr>
            <a:xfrm>
              <a:off x="5172932" y="3799107"/>
              <a:ext cx="3459017" cy="400110"/>
            </a:xfrm>
            <a:prstGeom prst="rect">
              <a:avLst/>
            </a:prstGeom>
            <a:noFill/>
          </p:spPr>
          <p:txBody>
            <a:bodyPr wrap="square" rtlCol="0">
              <a:spAutoFit/>
            </a:bodyPr>
            <a:lstStyle/>
            <a:p>
              <a:pPr algn="ctr"/>
              <a:r>
                <a:rPr lang="en-US" altLang="zh-CN" sz="2000" dirty="0" err="1">
                  <a:latin typeface="Comic Sans MS" panose="030F0702030302020204" pitchFamily="66" charset="0"/>
                  <a:ea typeface="+mj-ea"/>
                </a:rPr>
                <a:t>ARCore</a:t>
              </a:r>
              <a:endParaRPr lang="zh-CN" altLang="en-US" sz="2000" dirty="0">
                <a:latin typeface="Comic Sans MS" panose="030F0702030302020204" pitchFamily="66" charset="0"/>
                <a:ea typeface="+mj-ea"/>
              </a:endParaRPr>
            </a:p>
          </p:txBody>
        </p:sp>
        <p:sp>
          <p:nvSpPr>
            <p:cNvPr id="10" name="文本框 9">
              <a:extLst>
                <a:ext uri="{FF2B5EF4-FFF2-40B4-BE49-F238E27FC236}">
                  <a16:creationId xmlns:a16="http://schemas.microsoft.com/office/drawing/2014/main" id="{C879333B-9A44-45CD-83CB-73E68F01D924}"/>
                </a:ext>
              </a:extLst>
            </p:cNvPr>
            <p:cNvSpPr txBox="1"/>
            <p:nvPr/>
          </p:nvSpPr>
          <p:spPr>
            <a:xfrm>
              <a:off x="8397623" y="3807253"/>
              <a:ext cx="3459017" cy="400110"/>
            </a:xfrm>
            <a:prstGeom prst="rect">
              <a:avLst/>
            </a:prstGeom>
            <a:noFill/>
          </p:spPr>
          <p:txBody>
            <a:bodyPr wrap="square" rtlCol="0">
              <a:spAutoFit/>
            </a:bodyPr>
            <a:lstStyle/>
            <a:p>
              <a:pPr algn="ctr"/>
              <a:r>
                <a:rPr lang="en-US" altLang="zh-CN" sz="2000" b="1" dirty="0" err="1">
                  <a:solidFill>
                    <a:srgbClr val="0CA1C9"/>
                  </a:solidFill>
                  <a:latin typeface="Comic Sans MS" panose="030F0702030302020204" pitchFamily="66" charset="0"/>
                  <a:ea typeface="+mj-ea"/>
                </a:rPr>
                <a:t>FollowUpAR</a:t>
              </a:r>
              <a:endParaRPr lang="zh-CN" altLang="en-US" sz="2000" b="1" dirty="0">
                <a:solidFill>
                  <a:srgbClr val="0CA1C9"/>
                </a:solidFill>
                <a:latin typeface="Comic Sans MS" panose="030F0702030302020204" pitchFamily="66" charset="0"/>
                <a:ea typeface="+mj-ea"/>
              </a:endParaRPr>
            </a:p>
          </p:txBody>
        </p:sp>
      </p:grpSp>
    </p:spTree>
    <p:extLst>
      <p:ext uri="{BB962C8B-B14F-4D97-AF65-F5344CB8AC3E}">
        <p14:creationId xmlns:p14="http://schemas.microsoft.com/office/powerpoint/2010/main" val="535279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latin typeface="Comic Sans MS" panose="030F0702030302020204" pitchFamily="66" charset="0"/>
              </a:rPr>
              <a:t>Background</a:t>
            </a:r>
            <a:endParaRPr lang="zh-CN" altLang="en-US" dirty="0">
              <a:latin typeface="Comic Sans MS" panose="030F0702030302020204" pitchFamily="66" charset="0"/>
            </a:endParaRPr>
          </a:p>
        </p:txBody>
      </p:sp>
      <p:sp>
        <p:nvSpPr>
          <p:cNvPr id="3" name="内容占位符 2"/>
          <p:cNvSpPr>
            <a:spLocks noGrp="1"/>
          </p:cNvSpPr>
          <p:nvPr>
            <p:ph idx="1"/>
          </p:nvPr>
        </p:nvSpPr>
        <p:spPr>
          <a:xfrm>
            <a:off x="586510" y="1322576"/>
            <a:ext cx="10849205" cy="4925144"/>
          </a:xfrm>
        </p:spPr>
        <p:txBody>
          <a:bodyPr/>
          <a:lstStyle/>
          <a:p>
            <a:r>
              <a:rPr lang="en-US" altLang="zh-CN" dirty="0">
                <a:latin typeface="Comic Sans MS" panose="030F0702030302020204" pitchFamily="66" charset="0"/>
              </a:rPr>
              <a:t>Existing Mobile AR Solutions</a:t>
            </a:r>
          </a:p>
          <a:p>
            <a:endParaRPr lang="en-US" altLang="zh-CN" dirty="0">
              <a:latin typeface="Comic Sans MS" panose="030F0702030302020204" pitchFamily="66" charset="0"/>
            </a:endParaRPr>
          </a:p>
          <a:p>
            <a:endParaRPr lang="en-US" altLang="zh-CN" dirty="0">
              <a:latin typeface="Comic Sans MS" panose="030F0702030302020204" pitchFamily="66" charset="0"/>
            </a:endParaRPr>
          </a:p>
          <a:p>
            <a:endParaRPr lang="en-US" altLang="zh-CN" dirty="0">
              <a:latin typeface="Comic Sans MS" panose="030F0702030302020204" pitchFamily="66" charset="0"/>
            </a:endParaRPr>
          </a:p>
          <a:p>
            <a:endParaRPr lang="en-US" altLang="zh-CN" dirty="0">
              <a:latin typeface="Comic Sans MS" panose="030F0702030302020204" pitchFamily="66" charset="0"/>
            </a:endParaRPr>
          </a:p>
          <a:p>
            <a:endParaRPr lang="en-US" altLang="zh-CN" dirty="0">
              <a:latin typeface="Comic Sans MS" panose="030F0702030302020204" pitchFamily="66" charset="0"/>
            </a:endParaRPr>
          </a:p>
          <a:p>
            <a:pPr marL="0" indent="0">
              <a:buNone/>
            </a:pPr>
            <a:endParaRPr lang="en-US" altLang="zh-CN" dirty="0">
              <a:latin typeface="Comic Sans MS" panose="030F0702030302020204" pitchFamily="66" charset="0"/>
            </a:endParaRPr>
          </a:p>
        </p:txBody>
      </p:sp>
      <p:sp>
        <p:nvSpPr>
          <p:cNvPr id="4" name="灯片编号占位符 3"/>
          <p:cNvSpPr>
            <a:spLocks noGrp="1"/>
          </p:cNvSpPr>
          <p:nvPr>
            <p:ph type="sldNum" sz="quarter" idx="12"/>
          </p:nvPr>
        </p:nvSpPr>
        <p:spPr/>
        <p:txBody>
          <a:bodyPr/>
          <a:lstStyle/>
          <a:p>
            <a:fld id="{87AB51E9-348C-4DC8-84CE-839F8B9DCC07}" type="slidenum">
              <a:rPr lang="en-US" altLang="zh-CN" smtClean="0">
                <a:latin typeface="Comic Sans MS" panose="030F0702030302020204" pitchFamily="66" charset="0"/>
              </a:rPr>
              <a:pPr/>
              <a:t>25</a:t>
            </a:fld>
            <a:endParaRPr lang="en-US" altLang="zh-CN" dirty="0">
              <a:latin typeface="Comic Sans MS" panose="030F0702030302020204" pitchFamily="66" charset="0"/>
            </a:endParaRPr>
          </a:p>
        </p:txBody>
      </p:sp>
      <p:sp>
        <p:nvSpPr>
          <p:cNvPr id="7" name="文本框 6"/>
          <p:cNvSpPr txBox="1"/>
          <p:nvPr/>
        </p:nvSpPr>
        <p:spPr>
          <a:xfrm>
            <a:off x="1483858" y="3748970"/>
            <a:ext cx="1955985" cy="400110"/>
          </a:xfrm>
          <a:prstGeom prst="rect">
            <a:avLst/>
          </a:prstGeom>
          <a:noFill/>
        </p:spPr>
        <p:txBody>
          <a:bodyPr wrap="none" rtlCol="0">
            <a:spAutoFit/>
          </a:bodyPr>
          <a:lstStyle/>
          <a:p>
            <a:pPr algn="ctr"/>
            <a:r>
              <a:rPr lang="en-US" altLang="zh-CN" sz="2000" dirty="0">
                <a:latin typeface="Comic Sans MS" panose="030F0702030302020204" pitchFamily="66" charset="0"/>
                <a:ea typeface="+mj-ea"/>
              </a:rPr>
              <a:t>Google </a:t>
            </a:r>
            <a:r>
              <a:rPr lang="en-US" altLang="zh-CN" sz="2000" dirty="0" err="1">
                <a:latin typeface="Comic Sans MS" panose="030F0702030302020204" pitchFamily="66" charset="0"/>
                <a:ea typeface="+mj-ea"/>
              </a:rPr>
              <a:t>ARCore</a:t>
            </a:r>
            <a:endParaRPr lang="zh-CN" altLang="en-US" sz="2000" dirty="0">
              <a:latin typeface="Comic Sans MS" panose="030F0702030302020204" pitchFamily="66" charset="0"/>
              <a:ea typeface="+mj-ea"/>
            </a:endParaRPr>
          </a:p>
        </p:txBody>
      </p:sp>
      <p:sp>
        <p:nvSpPr>
          <p:cNvPr id="30" name="文本框 29">
            <a:extLst>
              <a:ext uri="{FF2B5EF4-FFF2-40B4-BE49-F238E27FC236}">
                <a16:creationId xmlns:a16="http://schemas.microsoft.com/office/drawing/2014/main" id="{392AA300-848E-4059-B5D6-0FD1E08A6FC5}"/>
              </a:ext>
            </a:extLst>
          </p:cNvPr>
          <p:cNvSpPr txBox="1"/>
          <p:nvPr/>
        </p:nvSpPr>
        <p:spPr>
          <a:xfrm>
            <a:off x="1620878" y="6046961"/>
            <a:ext cx="1646606" cy="400110"/>
          </a:xfrm>
          <a:prstGeom prst="rect">
            <a:avLst/>
          </a:prstGeom>
          <a:noFill/>
        </p:spPr>
        <p:txBody>
          <a:bodyPr wrap="none" rtlCol="0">
            <a:spAutoFit/>
          </a:bodyPr>
          <a:lstStyle/>
          <a:p>
            <a:pPr algn="ctr"/>
            <a:r>
              <a:rPr lang="en-US" altLang="zh-CN" sz="2000" dirty="0">
                <a:latin typeface="Comic Sans MS" panose="030F0702030302020204" pitchFamily="66" charset="0"/>
                <a:ea typeface="+mj-ea"/>
              </a:rPr>
              <a:t>Apple </a:t>
            </a:r>
            <a:r>
              <a:rPr lang="en-US" altLang="zh-CN" sz="2000" dirty="0" err="1">
                <a:latin typeface="Comic Sans MS" panose="030F0702030302020204" pitchFamily="66" charset="0"/>
                <a:ea typeface="+mj-ea"/>
              </a:rPr>
              <a:t>ARKit</a:t>
            </a:r>
            <a:endParaRPr lang="zh-CN" altLang="en-US" sz="2000" dirty="0">
              <a:latin typeface="Comic Sans MS" panose="030F0702030302020204" pitchFamily="66" charset="0"/>
              <a:ea typeface="+mj-ea"/>
            </a:endParaRPr>
          </a:p>
        </p:txBody>
      </p:sp>
      <p:pic>
        <p:nvPicPr>
          <p:cNvPr id="27" name="图片 26">
            <a:extLst>
              <a:ext uri="{FF2B5EF4-FFF2-40B4-BE49-F238E27FC236}">
                <a16:creationId xmlns:a16="http://schemas.microsoft.com/office/drawing/2014/main" id="{1B63E2A5-CA41-4848-952E-459833546410}"/>
              </a:ext>
            </a:extLst>
          </p:cNvPr>
          <p:cNvPicPr>
            <a:picLocks noChangeAspect="1"/>
          </p:cNvPicPr>
          <p:nvPr/>
        </p:nvPicPr>
        <p:blipFill>
          <a:blip r:embed="rId4"/>
          <a:stretch>
            <a:fillRect/>
          </a:stretch>
        </p:blipFill>
        <p:spPr>
          <a:xfrm>
            <a:off x="839416" y="1986051"/>
            <a:ext cx="3244870" cy="1762919"/>
          </a:xfrm>
          <a:prstGeom prst="rect">
            <a:avLst/>
          </a:prstGeom>
          <a:ln>
            <a:noFill/>
          </a:ln>
          <a:effectLst>
            <a:outerShdw blurRad="292100" dist="139700" dir="2700000" algn="tl" rotWithShape="0">
              <a:srgbClr val="333333">
                <a:alpha val="65000"/>
              </a:srgbClr>
            </a:outerShdw>
          </a:effectLst>
        </p:spPr>
      </p:pic>
      <p:sp>
        <p:nvSpPr>
          <p:cNvPr id="22" name="文本框 21">
            <a:extLst>
              <a:ext uri="{FF2B5EF4-FFF2-40B4-BE49-F238E27FC236}">
                <a16:creationId xmlns:a16="http://schemas.microsoft.com/office/drawing/2014/main" id="{8747E5D5-B9F1-49A8-AC2A-7D87824BD2C2}"/>
              </a:ext>
            </a:extLst>
          </p:cNvPr>
          <p:cNvSpPr txBox="1"/>
          <p:nvPr/>
        </p:nvSpPr>
        <p:spPr>
          <a:xfrm>
            <a:off x="4738627" y="1844253"/>
            <a:ext cx="3301589" cy="1077218"/>
          </a:xfrm>
          <a:prstGeom prst="rect">
            <a:avLst/>
          </a:prstGeom>
          <a:noFill/>
        </p:spPr>
        <p:txBody>
          <a:bodyPr wrap="square" rtlCol="0">
            <a:spAutoFit/>
          </a:bodyPr>
          <a:lstStyle/>
          <a:p>
            <a:r>
              <a:rPr lang="en-US" altLang="zh-CN" sz="1600" dirty="0">
                <a:latin typeface="Comic Sans MS" panose="030F0702030302020204" pitchFamily="66" charset="0"/>
                <a:ea typeface="+mj-ea"/>
              </a:rPr>
              <a:t>If the object keeps static, they are good of tracking </a:t>
            </a:r>
          </a:p>
          <a:p>
            <a:r>
              <a:rPr lang="en-US" altLang="zh-CN" sz="1600" b="1" dirty="0">
                <a:solidFill>
                  <a:srgbClr val="52BCA8"/>
                </a:solidFill>
                <a:latin typeface="Comic Sans MS" panose="030F0702030302020204" pitchFamily="66" charset="0"/>
                <a:ea typeface="+mj-ea"/>
              </a:rPr>
              <a:t>user’s/camera’s motion </a:t>
            </a:r>
            <a:r>
              <a:rPr lang="en-US" altLang="zh-CN" sz="1600" dirty="0">
                <a:latin typeface="Comic Sans MS" panose="030F0702030302020204" pitchFamily="66" charset="0"/>
                <a:ea typeface="+mj-ea"/>
              </a:rPr>
              <a:t>and view virtual effects from any angle</a:t>
            </a:r>
            <a:endParaRPr lang="zh-CN" altLang="en-US" sz="1600" dirty="0">
              <a:latin typeface="Comic Sans MS" panose="030F0702030302020204" pitchFamily="66" charset="0"/>
              <a:ea typeface="+mj-ea"/>
            </a:endParaRPr>
          </a:p>
        </p:txBody>
      </p:sp>
      <p:pic>
        <p:nvPicPr>
          <p:cNvPr id="9" name="图片 8" descr="图片包含 游戏机, 伞, 雨, 风筝&#10;&#10;描述已自动生成">
            <a:extLst>
              <a:ext uri="{FF2B5EF4-FFF2-40B4-BE49-F238E27FC236}">
                <a16:creationId xmlns:a16="http://schemas.microsoft.com/office/drawing/2014/main" id="{16BB539F-0A0D-479A-81D1-BDF68D69D4C1}"/>
              </a:ext>
            </a:extLst>
          </p:cNvPr>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5300"/>
                    </a14:imgEffect>
                  </a14:imgLayer>
                </a14:imgProps>
              </a:ext>
              <a:ext uri="{28A0092B-C50C-407E-A947-70E740481C1C}">
                <a14:useLocalDpi xmlns:a14="http://schemas.microsoft.com/office/drawing/2010/main" val="0"/>
              </a:ext>
            </a:extLst>
          </a:blip>
          <a:stretch>
            <a:fillRect/>
          </a:stretch>
        </p:blipFill>
        <p:spPr>
          <a:xfrm>
            <a:off x="4152708" y="2085816"/>
            <a:ext cx="690915" cy="690915"/>
          </a:xfrm>
          <a:prstGeom prst="rect">
            <a:avLst/>
          </a:prstGeom>
        </p:spPr>
      </p:pic>
      <p:pic>
        <p:nvPicPr>
          <p:cNvPr id="38" name="图片 37" descr="木桌子上&#10;&#10;中度可信度描述已自动生成">
            <a:extLst>
              <a:ext uri="{FF2B5EF4-FFF2-40B4-BE49-F238E27FC236}">
                <a16:creationId xmlns:a16="http://schemas.microsoft.com/office/drawing/2014/main" id="{9792475B-E15D-4D75-8E20-CC3403044B4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6323" b="3273"/>
          <a:stretch/>
        </p:blipFill>
        <p:spPr>
          <a:xfrm rot="16200000">
            <a:off x="1529752" y="3457006"/>
            <a:ext cx="1859946" cy="3268747"/>
          </a:xfrm>
          <a:prstGeom prst="rect">
            <a:avLst/>
          </a:prstGeom>
          <a:ln>
            <a:noFill/>
          </a:ln>
          <a:effectLst>
            <a:outerShdw blurRad="292100" dist="139700" dir="2700000" algn="tl" rotWithShape="0">
              <a:srgbClr val="333333">
                <a:alpha val="65000"/>
              </a:srgbClr>
            </a:outerShdw>
          </a:effectLst>
        </p:spPr>
      </p:pic>
      <p:pic>
        <p:nvPicPr>
          <p:cNvPr id="12" name="图片 11" descr="桌子上放了不同类型的玩具&#10;&#10;中度可信度描述已自动生成">
            <a:extLst>
              <a:ext uri="{FF2B5EF4-FFF2-40B4-BE49-F238E27FC236}">
                <a16:creationId xmlns:a16="http://schemas.microsoft.com/office/drawing/2014/main" id="{7E0503A0-C561-42B2-B184-5BEC4666250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88420" y="2924944"/>
            <a:ext cx="3456383" cy="1944216"/>
          </a:xfrm>
          <a:prstGeom prst="rect">
            <a:avLst/>
          </a:prstGeom>
          <a:ln>
            <a:noFill/>
          </a:ln>
          <a:effectLst>
            <a:outerShdw blurRad="292100" dist="139700" dir="2700000" algn="tl" rotWithShape="0">
              <a:srgbClr val="333333">
                <a:alpha val="65000"/>
              </a:srgbClr>
            </a:outerShdw>
          </a:effectLst>
        </p:spPr>
      </p:pic>
      <p:pic>
        <p:nvPicPr>
          <p:cNvPr id="15" name="图片 14" descr="桌子上的手机&#10;&#10;中度可信度描述已自动生成">
            <a:extLst>
              <a:ext uri="{FF2B5EF4-FFF2-40B4-BE49-F238E27FC236}">
                <a16:creationId xmlns:a16="http://schemas.microsoft.com/office/drawing/2014/main" id="{01357922-7BA2-43F8-9AE4-97F0F1EC94A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308360" y="4161406"/>
            <a:ext cx="3306574" cy="1859947"/>
          </a:xfrm>
          <a:prstGeom prst="rect">
            <a:avLst/>
          </a:prstGeom>
          <a:ln>
            <a:noFill/>
          </a:ln>
          <a:effectLst>
            <a:outerShdw blurRad="292100" dist="139700" dir="2700000" algn="tl" rotWithShape="0">
              <a:srgbClr val="333333">
                <a:alpha val="65000"/>
              </a:srgbClr>
            </a:outerShdw>
          </a:effectLst>
        </p:spPr>
      </p:pic>
      <p:grpSp>
        <p:nvGrpSpPr>
          <p:cNvPr id="17" name="组合 16">
            <a:extLst>
              <a:ext uri="{FF2B5EF4-FFF2-40B4-BE49-F238E27FC236}">
                <a16:creationId xmlns:a16="http://schemas.microsoft.com/office/drawing/2014/main" id="{0DE24C6F-9409-496B-A405-37D818B99D53}"/>
              </a:ext>
            </a:extLst>
          </p:cNvPr>
          <p:cNvGrpSpPr/>
          <p:nvPr/>
        </p:nvGrpSpPr>
        <p:grpSpPr>
          <a:xfrm>
            <a:off x="577066" y="4457831"/>
            <a:ext cx="7474511" cy="1268715"/>
            <a:chOff x="1266264" y="3034601"/>
            <a:chExt cx="7444930" cy="1470927"/>
          </a:xfrm>
        </p:grpSpPr>
        <p:sp>
          <p:nvSpPr>
            <p:cNvPr id="42" name="圆角矩形 14">
              <a:extLst>
                <a:ext uri="{FF2B5EF4-FFF2-40B4-BE49-F238E27FC236}">
                  <a16:creationId xmlns:a16="http://schemas.microsoft.com/office/drawing/2014/main" id="{2999D1BF-04B3-4F40-90B7-6445CE04F35B}"/>
                </a:ext>
              </a:extLst>
            </p:cNvPr>
            <p:cNvSpPr/>
            <p:nvPr/>
          </p:nvSpPr>
          <p:spPr>
            <a:xfrm>
              <a:off x="1266264" y="3034601"/>
              <a:ext cx="7444930" cy="1470927"/>
            </a:xfrm>
            <a:prstGeom prst="roundRect">
              <a:avLst>
                <a:gd name="adj" fmla="val 13916"/>
              </a:avLst>
            </a:prstGeom>
            <a:solidFill>
              <a:schemeClr val="bg1"/>
            </a:solidFill>
            <a:ln w="38100">
              <a:solidFill>
                <a:srgbClr val="0CA1C9"/>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800" dirty="0">
                  <a:solidFill>
                    <a:schemeClr val="tx1"/>
                  </a:solidFill>
                  <a:latin typeface="Comic Sans MS" panose="030F0702030302020204" pitchFamily="66" charset="0"/>
                </a:rPr>
                <a:t>      Lack the ability to </a:t>
              </a:r>
              <a:r>
                <a:rPr lang="en-US" altLang="zh-CN" sz="2800" b="1" dirty="0">
                  <a:solidFill>
                    <a:srgbClr val="EA4A54"/>
                  </a:solidFill>
                  <a:latin typeface="Comic Sans MS" panose="030F0702030302020204" pitchFamily="66" charset="0"/>
                </a:rPr>
                <a:t>render follow-up effects</a:t>
              </a:r>
              <a:r>
                <a:rPr lang="en-US" altLang="zh-CN" sz="2800" dirty="0">
                  <a:solidFill>
                    <a:srgbClr val="EA4A54"/>
                  </a:solidFill>
                  <a:latin typeface="Comic Sans MS" panose="030F0702030302020204" pitchFamily="66" charset="0"/>
                </a:rPr>
                <a:t> </a:t>
              </a:r>
              <a:r>
                <a:rPr lang="en-US" altLang="zh-CN" sz="2800" dirty="0">
                  <a:solidFill>
                    <a:schemeClr val="tx1"/>
                  </a:solidFill>
                  <a:latin typeface="Comic Sans MS" panose="030F0702030302020204" pitchFamily="66" charset="0"/>
                </a:rPr>
                <a:t>to moving objects.</a:t>
              </a:r>
              <a:endParaRPr lang="zh-CN" altLang="en-US" sz="2800" dirty="0">
                <a:solidFill>
                  <a:schemeClr val="tx1"/>
                </a:solidFill>
                <a:latin typeface="Comic Sans MS" panose="030F0702030302020204" pitchFamily="66" charset="0"/>
              </a:endParaRPr>
            </a:p>
          </p:txBody>
        </p:sp>
        <p:pic>
          <p:nvPicPr>
            <p:cNvPr id="2056" name="Picture 8" descr="Google Logo White Png, Wrong Cross Transparent Background, HD Png Download  (#5589266), PNG Images on PngArea">
              <a:extLst>
                <a:ext uri="{FF2B5EF4-FFF2-40B4-BE49-F238E27FC236}">
                  <a16:creationId xmlns:a16="http://schemas.microsoft.com/office/drawing/2014/main" id="{8EC58291-F0B8-42BE-9553-CCF5E4DAEDF2}"/>
                </a:ext>
              </a:extLst>
            </p:cNvPr>
            <p:cNvPicPr>
              <a:picLocks noChangeAspect="1" noChangeArrowheads="1"/>
            </p:cNvPicPr>
            <p:nvPr/>
          </p:nvPicPr>
          <p:blipFill>
            <a:blip r:embed="rId10"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1504976" y="3191542"/>
              <a:ext cx="512071" cy="577584"/>
            </a:xfrm>
            <a:prstGeom prst="rect">
              <a:avLst/>
            </a:prstGeom>
            <a:noFill/>
            <a:extLst>
              <a:ext uri="{909E8E84-426E-40DD-AFC4-6F175D3DCCD1}">
                <a14:hiddenFill xmlns:a14="http://schemas.microsoft.com/office/drawing/2010/main">
                  <a:solidFill>
                    <a:srgbClr val="FFFFFF"/>
                  </a:solidFill>
                </a14:hiddenFill>
              </a:ext>
            </a:extLst>
          </p:spPr>
        </p:pic>
      </p:grpSp>
      <p:pic>
        <p:nvPicPr>
          <p:cNvPr id="21" name="图片 20" descr="图片包含 室内, 猫, 站, 播放&#10;&#10;描述已自动生成">
            <a:extLst>
              <a:ext uri="{FF2B5EF4-FFF2-40B4-BE49-F238E27FC236}">
                <a16:creationId xmlns:a16="http://schemas.microsoft.com/office/drawing/2014/main" id="{FB27BED6-A073-461E-9336-CE57B73A5421}"/>
              </a:ext>
            </a:extLst>
          </p:cNvPr>
          <p:cNvPicPr>
            <a:picLocks noChangeAspect="1"/>
          </p:cNvPicPr>
          <p:nvPr/>
        </p:nvPicPr>
        <p:blipFill rotWithShape="1">
          <a:blip r:embed="rId11">
            <a:extLst>
              <a:ext uri="{28A0092B-C50C-407E-A947-70E740481C1C}">
                <a14:useLocalDpi xmlns:a14="http://schemas.microsoft.com/office/drawing/2010/main" val="0"/>
              </a:ext>
            </a:extLst>
          </a:blip>
          <a:srcRect l="1246"/>
          <a:stretch/>
        </p:blipFill>
        <p:spPr>
          <a:xfrm>
            <a:off x="8313345" y="1844824"/>
            <a:ext cx="3301589" cy="1880579"/>
          </a:xfrm>
          <a:prstGeom prst="rect">
            <a:avLst/>
          </a:prstGeom>
        </p:spPr>
      </p:pic>
      <p:sp>
        <p:nvSpPr>
          <p:cNvPr id="46" name="文本框 45">
            <a:extLst>
              <a:ext uri="{FF2B5EF4-FFF2-40B4-BE49-F238E27FC236}">
                <a16:creationId xmlns:a16="http://schemas.microsoft.com/office/drawing/2014/main" id="{3EE411AA-FAC7-495D-8162-CEB3ABAF3C0D}"/>
              </a:ext>
            </a:extLst>
          </p:cNvPr>
          <p:cNvSpPr txBox="1"/>
          <p:nvPr/>
        </p:nvSpPr>
        <p:spPr>
          <a:xfrm>
            <a:off x="9138344" y="6046961"/>
            <a:ext cx="1646606" cy="400110"/>
          </a:xfrm>
          <a:prstGeom prst="rect">
            <a:avLst/>
          </a:prstGeom>
          <a:noFill/>
        </p:spPr>
        <p:txBody>
          <a:bodyPr wrap="none" rtlCol="0">
            <a:spAutoFit/>
          </a:bodyPr>
          <a:lstStyle/>
          <a:p>
            <a:pPr algn="ctr"/>
            <a:r>
              <a:rPr lang="en-US" altLang="zh-CN" sz="2000" dirty="0">
                <a:latin typeface="Comic Sans MS" panose="030F0702030302020204" pitchFamily="66" charset="0"/>
                <a:ea typeface="+mj-ea"/>
              </a:rPr>
              <a:t>Apple </a:t>
            </a:r>
            <a:r>
              <a:rPr lang="en-US" altLang="zh-CN" sz="2000" dirty="0" err="1">
                <a:latin typeface="Comic Sans MS" panose="030F0702030302020204" pitchFamily="66" charset="0"/>
                <a:ea typeface="+mj-ea"/>
              </a:rPr>
              <a:t>ARKit</a:t>
            </a:r>
            <a:endParaRPr lang="zh-CN" altLang="en-US" sz="2000" dirty="0">
              <a:latin typeface="Comic Sans MS" panose="030F0702030302020204" pitchFamily="66" charset="0"/>
              <a:ea typeface="+mj-ea"/>
            </a:endParaRPr>
          </a:p>
        </p:txBody>
      </p:sp>
      <p:sp>
        <p:nvSpPr>
          <p:cNvPr id="47" name="文本框 46">
            <a:extLst>
              <a:ext uri="{FF2B5EF4-FFF2-40B4-BE49-F238E27FC236}">
                <a16:creationId xmlns:a16="http://schemas.microsoft.com/office/drawing/2014/main" id="{09803F55-6631-407F-9713-45FE60CB2448}"/>
              </a:ext>
            </a:extLst>
          </p:cNvPr>
          <p:cNvSpPr txBox="1"/>
          <p:nvPr/>
        </p:nvSpPr>
        <p:spPr>
          <a:xfrm>
            <a:off x="8983654" y="3745512"/>
            <a:ext cx="1955985" cy="400110"/>
          </a:xfrm>
          <a:prstGeom prst="rect">
            <a:avLst/>
          </a:prstGeom>
          <a:noFill/>
        </p:spPr>
        <p:txBody>
          <a:bodyPr wrap="none" rtlCol="0">
            <a:spAutoFit/>
          </a:bodyPr>
          <a:lstStyle/>
          <a:p>
            <a:pPr algn="ctr"/>
            <a:r>
              <a:rPr lang="en-US" altLang="zh-CN" sz="2000" dirty="0">
                <a:latin typeface="Comic Sans MS" panose="030F0702030302020204" pitchFamily="66" charset="0"/>
                <a:ea typeface="+mj-ea"/>
              </a:rPr>
              <a:t>Google </a:t>
            </a:r>
            <a:r>
              <a:rPr lang="en-US" altLang="zh-CN" sz="2000" dirty="0" err="1">
                <a:latin typeface="Comic Sans MS" panose="030F0702030302020204" pitchFamily="66" charset="0"/>
                <a:ea typeface="+mj-ea"/>
              </a:rPr>
              <a:t>ARCore</a:t>
            </a:r>
            <a:endParaRPr lang="zh-CN" altLang="en-US" sz="2000" dirty="0">
              <a:latin typeface="Comic Sans MS" panose="030F0702030302020204" pitchFamily="66" charset="0"/>
              <a:ea typeface="+mj-ea"/>
            </a:endParaRPr>
          </a:p>
        </p:txBody>
      </p:sp>
    </p:spTree>
    <p:custDataLst>
      <p:tags r:id="rId1"/>
    </p:custDataLst>
    <p:extLst>
      <p:ext uri="{BB962C8B-B14F-4D97-AF65-F5344CB8AC3E}">
        <p14:creationId xmlns:p14="http://schemas.microsoft.com/office/powerpoint/2010/main" val="1467671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250"/>
                                        <p:tgtEl>
                                          <p:spTgt spid="17"/>
                                        </p:tgtEl>
                                      </p:cBhvr>
                                    </p:animEffect>
                                    <p:anim calcmode="lin" valueType="num">
                                      <p:cBhvr>
                                        <p:cTn id="18" dur="250" fill="hold"/>
                                        <p:tgtEl>
                                          <p:spTgt spid="17"/>
                                        </p:tgtEl>
                                        <p:attrNameLst>
                                          <p:attrName>ppt_x</p:attrName>
                                        </p:attrNameLst>
                                      </p:cBhvr>
                                      <p:tavLst>
                                        <p:tav tm="0">
                                          <p:val>
                                            <p:strVal val="#ppt_x"/>
                                          </p:val>
                                        </p:tav>
                                        <p:tav tm="100000">
                                          <p:val>
                                            <p:strVal val="#ppt_x"/>
                                          </p:val>
                                        </p:tav>
                                      </p:tavLst>
                                    </p:anim>
                                    <p:anim calcmode="lin" valueType="num">
                                      <p:cBhvr>
                                        <p:cTn id="19" dur="25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4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latin typeface="Comic Sans MS" panose="030F0702030302020204" pitchFamily="66" charset="0"/>
              </a:rPr>
              <a:t>Background</a:t>
            </a:r>
            <a:endParaRPr lang="zh-CN" altLang="en-US" dirty="0">
              <a:latin typeface="Comic Sans MS" panose="030F0702030302020204" pitchFamily="66" charset="0"/>
            </a:endParaRPr>
          </a:p>
        </p:txBody>
      </p:sp>
      <p:sp>
        <p:nvSpPr>
          <p:cNvPr id="3" name="内容占位符 2"/>
          <p:cNvSpPr>
            <a:spLocks noGrp="1"/>
          </p:cNvSpPr>
          <p:nvPr>
            <p:ph idx="1"/>
          </p:nvPr>
        </p:nvSpPr>
        <p:spPr>
          <a:xfrm>
            <a:off x="586510" y="1322576"/>
            <a:ext cx="10849205" cy="4925144"/>
          </a:xfrm>
        </p:spPr>
        <p:txBody>
          <a:bodyPr/>
          <a:lstStyle/>
          <a:p>
            <a:r>
              <a:rPr lang="en-US" altLang="zh-CN" dirty="0">
                <a:latin typeface="Comic Sans MS" panose="030F0702030302020204" pitchFamily="66" charset="0"/>
              </a:rPr>
              <a:t>Existing Mobile AR Solutions</a:t>
            </a:r>
          </a:p>
          <a:p>
            <a:endParaRPr lang="en-US" altLang="zh-CN" dirty="0">
              <a:latin typeface="Comic Sans MS" panose="030F0702030302020204" pitchFamily="66" charset="0"/>
            </a:endParaRPr>
          </a:p>
          <a:p>
            <a:endParaRPr lang="en-US" altLang="zh-CN" dirty="0">
              <a:latin typeface="Comic Sans MS" panose="030F0702030302020204" pitchFamily="66" charset="0"/>
            </a:endParaRPr>
          </a:p>
          <a:p>
            <a:endParaRPr lang="en-US" altLang="zh-CN" dirty="0">
              <a:latin typeface="Comic Sans MS" panose="030F0702030302020204" pitchFamily="66" charset="0"/>
            </a:endParaRPr>
          </a:p>
          <a:p>
            <a:endParaRPr lang="en-US" altLang="zh-CN" dirty="0">
              <a:latin typeface="Comic Sans MS" panose="030F0702030302020204" pitchFamily="66" charset="0"/>
            </a:endParaRPr>
          </a:p>
          <a:p>
            <a:endParaRPr lang="en-US" altLang="zh-CN" dirty="0">
              <a:latin typeface="Comic Sans MS" panose="030F0702030302020204" pitchFamily="66" charset="0"/>
            </a:endParaRPr>
          </a:p>
          <a:p>
            <a:pPr marL="0" indent="0">
              <a:buNone/>
            </a:pPr>
            <a:endParaRPr lang="en-US" altLang="zh-CN" dirty="0">
              <a:latin typeface="Comic Sans MS" panose="030F0702030302020204" pitchFamily="66" charset="0"/>
            </a:endParaRPr>
          </a:p>
        </p:txBody>
      </p:sp>
      <p:sp>
        <p:nvSpPr>
          <p:cNvPr id="4" name="灯片编号占位符 3"/>
          <p:cNvSpPr>
            <a:spLocks noGrp="1"/>
          </p:cNvSpPr>
          <p:nvPr>
            <p:ph type="sldNum" sz="quarter" idx="12"/>
          </p:nvPr>
        </p:nvSpPr>
        <p:spPr/>
        <p:txBody>
          <a:bodyPr/>
          <a:lstStyle/>
          <a:p>
            <a:fld id="{87AB51E9-348C-4DC8-84CE-839F8B9DCC07}" type="slidenum">
              <a:rPr lang="en-US" altLang="zh-CN" smtClean="0">
                <a:latin typeface="Comic Sans MS" panose="030F0702030302020204" pitchFamily="66" charset="0"/>
              </a:rPr>
              <a:pPr/>
              <a:t>3</a:t>
            </a:fld>
            <a:endParaRPr lang="en-US" altLang="zh-CN" dirty="0">
              <a:latin typeface="Comic Sans MS" panose="030F0702030302020204" pitchFamily="66" charset="0"/>
            </a:endParaRPr>
          </a:p>
        </p:txBody>
      </p:sp>
      <p:grpSp>
        <p:nvGrpSpPr>
          <p:cNvPr id="5" name="组合 4">
            <a:extLst>
              <a:ext uri="{FF2B5EF4-FFF2-40B4-BE49-F238E27FC236}">
                <a16:creationId xmlns:a16="http://schemas.microsoft.com/office/drawing/2014/main" id="{C82F7F14-1C9E-4091-8717-9A7E0DD437CB}"/>
              </a:ext>
            </a:extLst>
          </p:cNvPr>
          <p:cNvGrpSpPr/>
          <p:nvPr/>
        </p:nvGrpSpPr>
        <p:grpSpPr>
          <a:xfrm>
            <a:off x="3677748" y="4907230"/>
            <a:ext cx="4836504" cy="1938992"/>
            <a:chOff x="4152708" y="1844253"/>
            <a:chExt cx="3887508" cy="1938992"/>
          </a:xfrm>
        </p:grpSpPr>
        <p:sp>
          <p:nvSpPr>
            <p:cNvPr id="22" name="文本框 21">
              <a:extLst>
                <a:ext uri="{FF2B5EF4-FFF2-40B4-BE49-F238E27FC236}">
                  <a16:creationId xmlns:a16="http://schemas.microsoft.com/office/drawing/2014/main" id="{8747E5D5-B9F1-49A8-AC2A-7D87824BD2C2}"/>
                </a:ext>
              </a:extLst>
            </p:cNvPr>
            <p:cNvSpPr txBox="1"/>
            <p:nvPr/>
          </p:nvSpPr>
          <p:spPr>
            <a:xfrm>
              <a:off x="4738627" y="1844253"/>
              <a:ext cx="3301589" cy="1938992"/>
            </a:xfrm>
            <a:prstGeom prst="rect">
              <a:avLst/>
            </a:prstGeom>
            <a:noFill/>
          </p:spPr>
          <p:txBody>
            <a:bodyPr wrap="square" rtlCol="0">
              <a:spAutoFit/>
            </a:bodyPr>
            <a:lstStyle/>
            <a:p>
              <a:r>
                <a:rPr lang="en-US" altLang="zh-CN" sz="2000" dirty="0">
                  <a:latin typeface="Comic Sans MS" panose="030F0702030302020204" pitchFamily="66" charset="0"/>
                  <a:ea typeface="+mj-ea"/>
                </a:rPr>
                <a:t>If the object keeps static, they are good of tracking </a:t>
              </a:r>
            </a:p>
            <a:p>
              <a:r>
                <a:rPr lang="en-US" altLang="zh-CN" sz="2000" b="1" dirty="0">
                  <a:solidFill>
                    <a:srgbClr val="52BCA8"/>
                  </a:solidFill>
                  <a:latin typeface="Comic Sans MS" panose="030F0702030302020204" pitchFamily="66" charset="0"/>
                  <a:ea typeface="+mj-ea"/>
                </a:rPr>
                <a:t>user’s/camera’s motion </a:t>
              </a:r>
              <a:r>
                <a:rPr lang="en-US" altLang="zh-CN" sz="2000" dirty="0">
                  <a:latin typeface="Comic Sans MS" panose="030F0702030302020204" pitchFamily="66" charset="0"/>
                  <a:ea typeface="+mj-ea"/>
                </a:rPr>
                <a:t>and view virtual effects from any angle</a:t>
              </a:r>
              <a:endParaRPr lang="zh-CN" altLang="en-US" sz="2000" dirty="0">
                <a:latin typeface="Comic Sans MS" panose="030F0702030302020204" pitchFamily="66" charset="0"/>
                <a:ea typeface="+mj-ea"/>
              </a:endParaRPr>
            </a:p>
          </p:txBody>
        </p:sp>
        <p:pic>
          <p:nvPicPr>
            <p:cNvPr id="9" name="图片 8" descr="图片包含 游戏机, 伞, 雨, 风筝&#10;&#10;描述已自动生成">
              <a:extLst>
                <a:ext uri="{FF2B5EF4-FFF2-40B4-BE49-F238E27FC236}">
                  <a16:creationId xmlns:a16="http://schemas.microsoft.com/office/drawing/2014/main" id="{16BB539F-0A0D-479A-81D1-BDF68D69D4C1}"/>
                </a:ext>
              </a:extLst>
            </p:cNvPr>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5300"/>
                      </a14:imgEffect>
                    </a14:imgLayer>
                  </a14:imgProps>
                </a:ext>
                <a:ext uri="{28A0092B-C50C-407E-A947-70E740481C1C}">
                  <a14:useLocalDpi xmlns:a14="http://schemas.microsoft.com/office/drawing/2010/main" val="0"/>
                </a:ext>
              </a:extLst>
            </a:blip>
            <a:stretch>
              <a:fillRect/>
            </a:stretch>
          </p:blipFill>
          <p:spPr>
            <a:xfrm>
              <a:off x="4152708" y="2085816"/>
              <a:ext cx="690915" cy="809744"/>
            </a:xfrm>
            <a:prstGeom prst="rect">
              <a:avLst/>
            </a:prstGeom>
          </p:spPr>
        </p:pic>
      </p:grpSp>
      <p:pic>
        <p:nvPicPr>
          <p:cNvPr id="12" name="图片 11" descr="桌子上放了不同类型的玩具&#10;&#10;中度可信度描述已自动生成">
            <a:extLst>
              <a:ext uri="{FF2B5EF4-FFF2-40B4-BE49-F238E27FC236}">
                <a16:creationId xmlns:a16="http://schemas.microsoft.com/office/drawing/2014/main" id="{7E0503A0-C561-42B2-B184-5BEC4666250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07866" y="2003008"/>
            <a:ext cx="4576267" cy="2574151"/>
          </a:xfrm>
          <a:prstGeom prst="rect">
            <a:avLst/>
          </a:prstGeom>
          <a:ln>
            <a:noFill/>
          </a:ln>
          <a:effectLst>
            <a:outerShdw blurRad="292100" dist="139700" dir="2700000" algn="tl" rotWithShape="0">
              <a:srgbClr val="333333">
                <a:alpha val="65000"/>
              </a:srgbClr>
            </a:outerShdw>
          </a:effectLst>
        </p:spPr>
      </p:pic>
      <p:grpSp>
        <p:nvGrpSpPr>
          <p:cNvPr id="17" name="组合 16">
            <a:extLst>
              <a:ext uri="{FF2B5EF4-FFF2-40B4-BE49-F238E27FC236}">
                <a16:creationId xmlns:a16="http://schemas.microsoft.com/office/drawing/2014/main" id="{0DE24C6F-9409-496B-A405-37D818B99D53}"/>
              </a:ext>
            </a:extLst>
          </p:cNvPr>
          <p:cNvGrpSpPr/>
          <p:nvPr/>
        </p:nvGrpSpPr>
        <p:grpSpPr>
          <a:xfrm>
            <a:off x="2358743" y="5167354"/>
            <a:ext cx="7474511" cy="1268715"/>
            <a:chOff x="1266264" y="3034601"/>
            <a:chExt cx="7444930" cy="1470927"/>
          </a:xfrm>
        </p:grpSpPr>
        <p:sp>
          <p:nvSpPr>
            <p:cNvPr id="42" name="圆角矩形 14">
              <a:extLst>
                <a:ext uri="{FF2B5EF4-FFF2-40B4-BE49-F238E27FC236}">
                  <a16:creationId xmlns:a16="http://schemas.microsoft.com/office/drawing/2014/main" id="{2999D1BF-04B3-4F40-90B7-6445CE04F35B}"/>
                </a:ext>
              </a:extLst>
            </p:cNvPr>
            <p:cNvSpPr/>
            <p:nvPr/>
          </p:nvSpPr>
          <p:spPr>
            <a:xfrm>
              <a:off x="1266264" y="3034601"/>
              <a:ext cx="7444930" cy="1470927"/>
            </a:xfrm>
            <a:prstGeom prst="roundRect">
              <a:avLst>
                <a:gd name="adj" fmla="val 13916"/>
              </a:avLst>
            </a:prstGeom>
            <a:solidFill>
              <a:schemeClr val="bg1"/>
            </a:solidFill>
            <a:ln w="38100">
              <a:solidFill>
                <a:srgbClr val="0CA1C9"/>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800" dirty="0">
                  <a:solidFill>
                    <a:schemeClr val="tx1"/>
                  </a:solidFill>
                  <a:latin typeface="Comic Sans MS" panose="030F0702030302020204" pitchFamily="66" charset="0"/>
                </a:rPr>
                <a:t>      Lack the ability to </a:t>
              </a:r>
              <a:r>
                <a:rPr lang="en-US" altLang="zh-CN" sz="2800" b="1" dirty="0">
                  <a:solidFill>
                    <a:srgbClr val="EA4A54"/>
                  </a:solidFill>
                  <a:latin typeface="Comic Sans MS" panose="030F0702030302020204" pitchFamily="66" charset="0"/>
                </a:rPr>
                <a:t>render follow-up effects</a:t>
              </a:r>
              <a:r>
                <a:rPr lang="en-US" altLang="zh-CN" sz="2800" dirty="0">
                  <a:solidFill>
                    <a:srgbClr val="EA4A54"/>
                  </a:solidFill>
                  <a:latin typeface="Comic Sans MS" panose="030F0702030302020204" pitchFamily="66" charset="0"/>
                </a:rPr>
                <a:t> </a:t>
              </a:r>
              <a:r>
                <a:rPr lang="en-US" altLang="zh-CN" sz="2800" dirty="0">
                  <a:solidFill>
                    <a:schemeClr val="tx1"/>
                  </a:solidFill>
                  <a:latin typeface="Comic Sans MS" panose="030F0702030302020204" pitchFamily="66" charset="0"/>
                </a:rPr>
                <a:t>to moving objects.</a:t>
              </a:r>
              <a:endParaRPr lang="zh-CN" altLang="en-US" sz="2800" dirty="0">
                <a:solidFill>
                  <a:schemeClr val="tx1"/>
                </a:solidFill>
                <a:latin typeface="Comic Sans MS" panose="030F0702030302020204" pitchFamily="66" charset="0"/>
              </a:endParaRPr>
            </a:p>
          </p:txBody>
        </p:sp>
        <p:pic>
          <p:nvPicPr>
            <p:cNvPr id="2056" name="Picture 8" descr="Google Logo White Png, Wrong Cross Transparent Background, HD Png Download  (#5589266), PNG Images on PngArea">
              <a:extLst>
                <a:ext uri="{FF2B5EF4-FFF2-40B4-BE49-F238E27FC236}">
                  <a16:creationId xmlns:a16="http://schemas.microsoft.com/office/drawing/2014/main" id="{8EC58291-F0B8-42BE-9553-CCF5E4DAEDF2}"/>
                </a:ext>
              </a:extLst>
            </p:cNvPr>
            <p:cNvPicPr>
              <a:picLocks noChangeAspect="1" noChangeArrowheads="1"/>
            </p:cNvPicPr>
            <p:nvPr/>
          </p:nvPicPr>
          <p:blipFill>
            <a:blip r:embed="rId7"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1504976" y="3191542"/>
              <a:ext cx="512071" cy="57758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组合 7">
            <a:extLst>
              <a:ext uri="{FF2B5EF4-FFF2-40B4-BE49-F238E27FC236}">
                <a16:creationId xmlns:a16="http://schemas.microsoft.com/office/drawing/2014/main" id="{4D1D9773-4FBC-4AD3-8910-124622CE2049}"/>
              </a:ext>
            </a:extLst>
          </p:cNvPr>
          <p:cNvGrpSpPr/>
          <p:nvPr/>
        </p:nvGrpSpPr>
        <p:grpSpPr>
          <a:xfrm>
            <a:off x="1194089" y="2001488"/>
            <a:ext cx="9803823" cy="3165866"/>
            <a:chOff x="1194089" y="2001488"/>
            <a:chExt cx="9803823" cy="3165866"/>
          </a:xfrm>
        </p:grpSpPr>
        <p:grpSp>
          <p:nvGrpSpPr>
            <p:cNvPr id="6" name="组合 5">
              <a:extLst>
                <a:ext uri="{FF2B5EF4-FFF2-40B4-BE49-F238E27FC236}">
                  <a16:creationId xmlns:a16="http://schemas.microsoft.com/office/drawing/2014/main" id="{43202115-9BDB-4125-913F-D3049AE7259D}"/>
                </a:ext>
              </a:extLst>
            </p:cNvPr>
            <p:cNvGrpSpPr/>
            <p:nvPr/>
          </p:nvGrpSpPr>
          <p:grpSpPr>
            <a:xfrm>
              <a:off x="1194089" y="2001488"/>
              <a:ext cx="9803823" cy="2708851"/>
              <a:chOff x="1255388" y="2001488"/>
              <a:chExt cx="9803823" cy="2708851"/>
            </a:xfrm>
          </p:grpSpPr>
          <p:pic>
            <p:nvPicPr>
              <p:cNvPr id="15" name="图片 14" descr="桌子上的手机&#10;&#10;中度可信度描述已自动生成">
                <a:extLst>
                  <a:ext uri="{FF2B5EF4-FFF2-40B4-BE49-F238E27FC236}">
                    <a16:creationId xmlns:a16="http://schemas.microsoft.com/office/drawing/2014/main" id="{01357922-7BA2-43F8-9AE4-97F0F1EC94A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43474" y="2001488"/>
                <a:ext cx="4815737" cy="2708851"/>
              </a:xfrm>
              <a:prstGeom prst="rect">
                <a:avLst/>
              </a:prstGeom>
              <a:ln>
                <a:noFill/>
              </a:ln>
              <a:effectLst>
                <a:outerShdw blurRad="292100" dist="139700" dir="2700000" algn="tl" rotWithShape="0">
                  <a:srgbClr val="333333">
                    <a:alpha val="65000"/>
                  </a:srgbClr>
                </a:outerShdw>
              </a:effectLst>
            </p:spPr>
          </p:pic>
          <p:pic>
            <p:nvPicPr>
              <p:cNvPr id="21" name="图片 20" descr="图片包含 室内, 猫, 站, 播放&#10;&#10;描述已自动生成">
                <a:extLst>
                  <a:ext uri="{FF2B5EF4-FFF2-40B4-BE49-F238E27FC236}">
                    <a16:creationId xmlns:a16="http://schemas.microsoft.com/office/drawing/2014/main" id="{FB27BED6-A073-461E-9336-CE57B73A5421}"/>
                  </a:ext>
                </a:extLst>
              </p:cNvPr>
              <p:cNvPicPr>
                <a:picLocks noChangeAspect="1"/>
              </p:cNvPicPr>
              <p:nvPr/>
            </p:nvPicPr>
            <p:blipFill rotWithShape="1">
              <a:blip r:embed="rId9">
                <a:extLst>
                  <a:ext uri="{28A0092B-C50C-407E-A947-70E740481C1C}">
                    <a14:useLocalDpi xmlns:a14="http://schemas.microsoft.com/office/drawing/2010/main" val="0"/>
                  </a:ext>
                </a:extLst>
              </a:blip>
              <a:srcRect l="1246"/>
              <a:stretch/>
            </p:blipFill>
            <p:spPr>
              <a:xfrm>
                <a:off x="1255388" y="2001488"/>
                <a:ext cx="4755724" cy="2708851"/>
              </a:xfrm>
              <a:prstGeom prst="rect">
                <a:avLst/>
              </a:prstGeom>
            </p:spPr>
          </p:pic>
        </p:grpSp>
        <p:sp>
          <p:nvSpPr>
            <p:cNvPr id="46" name="文本框 45">
              <a:extLst>
                <a:ext uri="{FF2B5EF4-FFF2-40B4-BE49-F238E27FC236}">
                  <a16:creationId xmlns:a16="http://schemas.microsoft.com/office/drawing/2014/main" id="{3EE411AA-FAC7-495D-8162-CEB3ABAF3C0D}"/>
                </a:ext>
              </a:extLst>
            </p:cNvPr>
            <p:cNvSpPr txBox="1"/>
            <p:nvPr/>
          </p:nvSpPr>
          <p:spPr>
            <a:xfrm>
              <a:off x="7766740" y="4767244"/>
              <a:ext cx="1646606" cy="400110"/>
            </a:xfrm>
            <a:prstGeom prst="rect">
              <a:avLst/>
            </a:prstGeom>
            <a:noFill/>
          </p:spPr>
          <p:txBody>
            <a:bodyPr wrap="none" rtlCol="0">
              <a:spAutoFit/>
            </a:bodyPr>
            <a:lstStyle/>
            <a:p>
              <a:pPr algn="ctr"/>
              <a:r>
                <a:rPr lang="en-US" altLang="zh-CN" sz="2000" dirty="0">
                  <a:latin typeface="Comic Sans MS" panose="030F0702030302020204" pitchFamily="66" charset="0"/>
                  <a:ea typeface="+mj-ea"/>
                </a:rPr>
                <a:t>Apple </a:t>
              </a:r>
              <a:r>
                <a:rPr lang="en-US" altLang="zh-CN" sz="2000" dirty="0" err="1">
                  <a:latin typeface="Comic Sans MS" panose="030F0702030302020204" pitchFamily="66" charset="0"/>
                  <a:ea typeface="+mj-ea"/>
                </a:rPr>
                <a:t>ARKit</a:t>
              </a:r>
              <a:endParaRPr lang="zh-CN" altLang="en-US" sz="2000" dirty="0">
                <a:latin typeface="Comic Sans MS" panose="030F0702030302020204" pitchFamily="66" charset="0"/>
                <a:ea typeface="+mj-ea"/>
              </a:endParaRPr>
            </a:p>
          </p:txBody>
        </p:sp>
        <p:sp>
          <p:nvSpPr>
            <p:cNvPr id="47" name="文本框 46">
              <a:extLst>
                <a:ext uri="{FF2B5EF4-FFF2-40B4-BE49-F238E27FC236}">
                  <a16:creationId xmlns:a16="http://schemas.microsoft.com/office/drawing/2014/main" id="{09803F55-6631-407F-9713-45FE60CB2448}"/>
                </a:ext>
              </a:extLst>
            </p:cNvPr>
            <p:cNvSpPr txBox="1"/>
            <p:nvPr/>
          </p:nvSpPr>
          <p:spPr>
            <a:xfrm>
              <a:off x="2699755" y="4767244"/>
              <a:ext cx="1955985" cy="400110"/>
            </a:xfrm>
            <a:prstGeom prst="rect">
              <a:avLst/>
            </a:prstGeom>
            <a:noFill/>
          </p:spPr>
          <p:txBody>
            <a:bodyPr wrap="none" rtlCol="0">
              <a:spAutoFit/>
            </a:bodyPr>
            <a:lstStyle/>
            <a:p>
              <a:pPr algn="ctr"/>
              <a:r>
                <a:rPr lang="en-US" altLang="zh-CN" sz="2000" dirty="0">
                  <a:latin typeface="Comic Sans MS" panose="030F0702030302020204" pitchFamily="66" charset="0"/>
                  <a:ea typeface="+mj-ea"/>
                </a:rPr>
                <a:t>Google </a:t>
              </a:r>
              <a:r>
                <a:rPr lang="en-US" altLang="zh-CN" sz="2000" dirty="0" err="1">
                  <a:latin typeface="Comic Sans MS" panose="030F0702030302020204" pitchFamily="66" charset="0"/>
                  <a:ea typeface="+mj-ea"/>
                </a:rPr>
                <a:t>ARCore</a:t>
              </a:r>
              <a:endParaRPr lang="zh-CN" altLang="en-US" sz="2000" dirty="0">
                <a:latin typeface="Comic Sans MS" panose="030F0702030302020204" pitchFamily="66" charset="0"/>
                <a:ea typeface="+mj-ea"/>
              </a:endParaRPr>
            </a:p>
          </p:txBody>
        </p:sp>
      </p:grpSp>
    </p:spTree>
    <p:custDataLst>
      <p:tags r:id="rId1"/>
    </p:custDataLst>
    <p:extLst>
      <p:ext uri="{BB962C8B-B14F-4D97-AF65-F5344CB8AC3E}">
        <p14:creationId xmlns:p14="http://schemas.microsoft.com/office/powerpoint/2010/main" val="2382468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xit" presetSubtype="0" fill="hold" nodeType="clickEffect">
                                  <p:stCondLst>
                                    <p:cond delay="0"/>
                                  </p:stCondLst>
                                  <p:childTnLst>
                                    <p:animEffect transition="out" filter="fade">
                                      <p:cBhvr>
                                        <p:cTn id="6" dur="500"/>
                                        <p:tgtEl>
                                          <p:spTgt spid="12"/>
                                        </p:tgtEl>
                                      </p:cBhvr>
                                    </p:animEffect>
                                    <p:anim calcmode="lin" valueType="num">
                                      <p:cBhvr>
                                        <p:cTn id="7" dur="500"/>
                                        <p:tgtEl>
                                          <p:spTgt spid="12"/>
                                        </p:tgtEl>
                                        <p:attrNameLst>
                                          <p:attrName>ppt_x</p:attrName>
                                        </p:attrNameLst>
                                      </p:cBhvr>
                                      <p:tavLst>
                                        <p:tav tm="0">
                                          <p:val>
                                            <p:strVal val="ppt_x"/>
                                          </p:val>
                                        </p:tav>
                                        <p:tav tm="100000">
                                          <p:val>
                                            <p:strVal val="ppt_x"/>
                                          </p:val>
                                        </p:tav>
                                      </p:tavLst>
                                    </p:anim>
                                    <p:anim calcmode="lin" valueType="num">
                                      <p:cBhvr>
                                        <p:cTn id="8" dur="500"/>
                                        <p:tgtEl>
                                          <p:spTgt spid="12"/>
                                        </p:tgtEl>
                                        <p:attrNameLst>
                                          <p:attrName>ppt_y</p:attrName>
                                        </p:attrNameLst>
                                      </p:cBhvr>
                                      <p:tavLst>
                                        <p:tav tm="0">
                                          <p:val>
                                            <p:strVal val="ppt_y"/>
                                          </p:val>
                                        </p:tav>
                                        <p:tav tm="100000">
                                          <p:val>
                                            <p:strVal val="ppt_y-.1"/>
                                          </p:val>
                                        </p:tav>
                                      </p:tavLst>
                                    </p:anim>
                                    <p:set>
                                      <p:cBhvr>
                                        <p:cTn id="9" dur="1" fill="hold">
                                          <p:stCondLst>
                                            <p:cond delay="499"/>
                                          </p:stCondLst>
                                        </p:cTn>
                                        <p:tgtEl>
                                          <p:spTgt spid="12"/>
                                        </p:tgtEl>
                                        <p:attrNameLst>
                                          <p:attrName>style.visibility</p:attrName>
                                        </p:attrNameLst>
                                      </p:cBhvr>
                                      <p:to>
                                        <p:strVal val="hidden"/>
                                      </p:to>
                                    </p:set>
                                  </p:childTnLst>
                                </p:cTn>
                              </p:par>
                              <p:par>
                                <p:cTn id="10" presetID="47" presetClass="exit" presetSubtype="0" fill="hold" nodeType="withEffect">
                                  <p:stCondLst>
                                    <p:cond delay="0"/>
                                  </p:stCondLst>
                                  <p:childTnLst>
                                    <p:animEffect transition="out" filter="fade">
                                      <p:cBhvr>
                                        <p:cTn id="11" dur="500"/>
                                        <p:tgtEl>
                                          <p:spTgt spid="5"/>
                                        </p:tgtEl>
                                      </p:cBhvr>
                                    </p:animEffect>
                                    <p:anim calcmode="lin" valueType="num">
                                      <p:cBhvr>
                                        <p:cTn id="12" dur="500"/>
                                        <p:tgtEl>
                                          <p:spTgt spid="5"/>
                                        </p:tgtEl>
                                        <p:attrNameLst>
                                          <p:attrName>ppt_x</p:attrName>
                                        </p:attrNameLst>
                                      </p:cBhvr>
                                      <p:tavLst>
                                        <p:tav tm="0">
                                          <p:val>
                                            <p:strVal val="ppt_x"/>
                                          </p:val>
                                        </p:tav>
                                        <p:tav tm="100000">
                                          <p:val>
                                            <p:strVal val="ppt_x"/>
                                          </p:val>
                                        </p:tav>
                                      </p:tavLst>
                                    </p:anim>
                                    <p:anim calcmode="lin" valueType="num">
                                      <p:cBhvr>
                                        <p:cTn id="13" dur="500"/>
                                        <p:tgtEl>
                                          <p:spTgt spid="5"/>
                                        </p:tgtEl>
                                        <p:attrNameLst>
                                          <p:attrName>ppt_y</p:attrName>
                                        </p:attrNameLst>
                                      </p:cBhvr>
                                      <p:tavLst>
                                        <p:tav tm="0">
                                          <p:val>
                                            <p:strVal val="ppt_y"/>
                                          </p:val>
                                        </p:tav>
                                        <p:tav tm="100000">
                                          <p:val>
                                            <p:strVal val="ppt_y-.1"/>
                                          </p:val>
                                        </p:tav>
                                      </p:tavLst>
                                    </p:anim>
                                    <p:set>
                                      <p:cBhvr>
                                        <p:cTn id="14" dur="1" fill="hold">
                                          <p:stCondLst>
                                            <p:cond delay="499"/>
                                          </p:stCondLst>
                                        </p:cTn>
                                        <p:tgtEl>
                                          <p:spTgt spid="5"/>
                                        </p:tgtEl>
                                        <p:attrNameLst>
                                          <p:attrName>style.visibility</p:attrName>
                                        </p:attrNameLst>
                                      </p:cBhvr>
                                      <p:to>
                                        <p:strVal val="hidden"/>
                                      </p:to>
                                    </p:set>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anim calcmode="lin" valueType="num">
                                      <p:cBhvr>
                                        <p:cTn id="18" dur="500" fill="hold"/>
                                        <p:tgtEl>
                                          <p:spTgt spid="8"/>
                                        </p:tgtEl>
                                        <p:attrNameLst>
                                          <p:attrName>ppt_x</p:attrName>
                                        </p:attrNameLst>
                                      </p:cBhvr>
                                      <p:tavLst>
                                        <p:tav tm="0">
                                          <p:val>
                                            <p:strVal val="#ppt_x"/>
                                          </p:val>
                                        </p:tav>
                                        <p:tav tm="100000">
                                          <p:val>
                                            <p:strVal val="#ppt_x"/>
                                          </p:val>
                                        </p:tav>
                                      </p:tavLst>
                                    </p:anim>
                                    <p:anim calcmode="lin" valueType="num">
                                      <p:cBhvr>
                                        <p:cTn id="19" dur="5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anim calcmode="lin" valueType="num">
                                      <p:cBhvr>
                                        <p:cTn id="23" dur="500" fill="hold"/>
                                        <p:tgtEl>
                                          <p:spTgt spid="17"/>
                                        </p:tgtEl>
                                        <p:attrNameLst>
                                          <p:attrName>ppt_x</p:attrName>
                                        </p:attrNameLst>
                                      </p:cBhvr>
                                      <p:tavLst>
                                        <p:tav tm="0">
                                          <p:val>
                                            <p:strVal val="#ppt_x"/>
                                          </p:val>
                                        </p:tav>
                                        <p:tav tm="100000">
                                          <p:val>
                                            <p:strVal val="#ppt_x"/>
                                          </p:val>
                                        </p:tav>
                                      </p:tavLst>
                                    </p:anim>
                                    <p:anim calcmode="lin" valueType="num">
                                      <p:cBhvr>
                                        <p:cTn id="24" dur="5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586510" y="1322576"/>
            <a:ext cx="10849205" cy="5202768"/>
          </a:xfrm>
        </p:spPr>
        <p:txBody>
          <a:bodyPr/>
          <a:lstStyle/>
          <a:p>
            <a:r>
              <a:rPr lang="en-US" altLang="zh-CN" dirty="0">
                <a:latin typeface="Comic Sans MS" panose="030F0702030302020204" pitchFamily="66" charset="0"/>
              </a:rPr>
              <a:t>Why Existing Mobile AR Solutions </a:t>
            </a:r>
            <a:r>
              <a:rPr lang="en-US" altLang="zh-CN" b="1" dirty="0">
                <a:solidFill>
                  <a:srgbClr val="FF0000"/>
                </a:solidFill>
                <a:latin typeface="Comic Sans MS" panose="030F0702030302020204" pitchFamily="66" charset="0"/>
              </a:rPr>
              <a:t>Cannot Render Follow-up Effects?</a:t>
            </a:r>
          </a:p>
          <a:p>
            <a:endParaRPr lang="en-US" altLang="zh-CN" dirty="0">
              <a:latin typeface="Comic Sans MS" panose="030F0702030302020204" pitchFamily="66" charset="0"/>
            </a:endParaRPr>
          </a:p>
          <a:p>
            <a:endParaRPr lang="en-US" altLang="zh-CN" dirty="0">
              <a:latin typeface="Comic Sans MS" panose="030F0702030302020204" pitchFamily="66" charset="0"/>
            </a:endParaRPr>
          </a:p>
          <a:p>
            <a:endParaRPr lang="en-US" altLang="zh-CN" dirty="0">
              <a:latin typeface="Comic Sans MS" panose="030F0702030302020204" pitchFamily="66" charset="0"/>
            </a:endParaRPr>
          </a:p>
          <a:p>
            <a:endParaRPr lang="en-US" altLang="zh-CN" dirty="0">
              <a:latin typeface="Comic Sans MS" panose="030F0702030302020204" pitchFamily="66" charset="0"/>
            </a:endParaRPr>
          </a:p>
          <a:p>
            <a:endParaRPr lang="en-US" altLang="zh-CN" dirty="0">
              <a:latin typeface="Comic Sans MS" panose="030F0702030302020204" pitchFamily="66" charset="0"/>
            </a:endParaRPr>
          </a:p>
          <a:p>
            <a:pPr marL="0" indent="0">
              <a:buNone/>
            </a:pPr>
            <a:endParaRPr lang="en-US" altLang="zh-CN" dirty="0">
              <a:latin typeface="Comic Sans MS" panose="030F0702030302020204" pitchFamily="66" charset="0"/>
            </a:endParaRPr>
          </a:p>
        </p:txBody>
      </p:sp>
      <p:sp>
        <p:nvSpPr>
          <p:cNvPr id="2" name="标题 1"/>
          <p:cNvSpPr>
            <a:spLocks noGrp="1"/>
          </p:cNvSpPr>
          <p:nvPr>
            <p:ph type="title"/>
          </p:nvPr>
        </p:nvSpPr>
        <p:spPr/>
        <p:txBody>
          <a:bodyPr/>
          <a:lstStyle/>
          <a:p>
            <a:r>
              <a:rPr lang="en-US" altLang="zh-CN" dirty="0">
                <a:latin typeface="Comic Sans MS" panose="030F0702030302020204" pitchFamily="66" charset="0"/>
              </a:rPr>
              <a:t>Motivation</a:t>
            </a:r>
            <a:endParaRPr lang="zh-CN" altLang="en-US" dirty="0">
              <a:latin typeface="Comic Sans MS" panose="030F0702030302020204" pitchFamily="66" charset="0"/>
            </a:endParaRPr>
          </a:p>
        </p:txBody>
      </p:sp>
      <p:sp>
        <p:nvSpPr>
          <p:cNvPr id="4" name="灯片编号占位符 3"/>
          <p:cNvSpPr>
            <a:spLocks noGrp="1"/>
          </p:cNvSpPr>
          <p:nvPr>
            <p:ph type="sldNum" sz="quarter" idx="12"/>
          </p:nvPr>
        </p:nvSpPr>
        <p:spPr/>
        <p:txBody>
          <a:bodyPr/>
          <a:lstStyle/>
          <a:p>
            <a:fld id="{87AB51E9-348C-4DC8-84CE-839F8B9DCC07}" type="slidenum">
              <a:rPr lang="en-US" altLang="zh-CN" smtClean="0">
                <a:latin typeface="Comic Sans MS" panose="030F0702030302020204" pitchFamily="66" charset="0"/>
              </a:rPr>
              <a:pPr/>
              <a:t>4</a:t>
            </a:fld>
            <a:endParaRPr lang="en-US" altLang="zh-CN" dirty="0">
              <a:latin typeface="Comic Sans MS" panose="030F0702030302020204" pitchFamily="66" charset="0"/>
            </a:endParaRPr>
          </a:p>
        </p:txBody>
      </p:sp>
      <p:sp>
        <p:nvSpPr>
          <p:cNvPr id="23" name="矩形 22">
            <a:extLst>
              <a:ext uri="{FF2B5EF4-FFF2-40B4-BE49-F238E27FC236}">
                <a16:creationId xmlns:a16="http://schemas.microsoft.com/office/drawing/2014/main" id="{D71C616A-0EC7-4E1B-B7D8-01B6CBD72B28}"/>
              </a:ext>
            </a:extLst>
          </p:cNvPr>
          <p:cNvSpPr/>
          <p:nvPr/>
        </p:nvSpPr>
        <p:spPr>
          <a:xfrm>
            <a:off x="2492386" y="4013218"/>
            <a:ext cx="3478866" cy="496871"/>
          </a:xfrm>
          <a:prstGeom prst="rect">
            <a:avLst/>
          </a:prstGeom>
          <a:noFill/>
          <a:ln w="254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26" name="文本框 25">
            <a:extLst>
              <a:ext uri="{FF2B5EF4-FFF2-40B4-BE49-F238E27FC236}">
                <a16:creationId xmlns:a16="http://schemas.microsoft.com/office/drawing/2014/main" id="{A5C5D59E-E8A6-4092-ACF3-2811D3F426A4}"/>
              </a:ext>
            </a:extLst>
          </p:cNvPr>
          <p:cNvSpPr txBox="1"/>
          <p:nvPr/>
        </p:nvSpPr>
        <p:spPr>
          <a:xfrm>
            <a:off x="2401945" y="4061598"/>
            <a:ext cx="3644148" cy="400110"/>
          </a:xfrm>
          <a:prstGeom prst="rect">
            <a:avLst/>
          </a:prstGeom>
          <a:noFill/>
        </p:spPr>
        <p:txBody>
          <a:bodyPr wrap="square" rtlCol="0">
            <a:spAutoFit/>
          </a:bodyPr>
          <a:lstStyle/>
          <a:p>
            <a:pPr algn="ctr"/>
            <a:r>
              <a:rPr lang="en-US" altLang="zh-CN" sz="2000" b="1" dirty="0">
                <a:solidFill>
                  <a:srgbClr val="44546A"/>
                </a:solidFill>
                <a:latin typeface="+mn-ea"/>
                <a:cs typeface="Times New Roman" panose="02020603050405020304" pitchFamily="18" charset="0"/>
              </a:rPr>
              <a:t>Plane/Anchor detection</a:t>
            </a:r>
          </a:p>
        </p:txBody>
      </p:sp>
      <p:grpSp>
        <p:nvGrpSpPr>
          <p:cNvPr id="11" name="组合 10">
            <a:extLst>
              <a:ext uri="{FF2B5EF4-FFF2-40B4-BE49-F238E27FC236}">
                <a16:creationId xmlns:a16="http://schemas.microsoft.com/office/drawing/2014/main" id="{DDECAC6A-3F7F-49DC-A6C1-4972E6FC31FD}"/>
              </a:ext>
            </a:extLst>
          </p:cNvPr>
          <p:cNvGrpSpPr/>
          <p:nvPr/>
        </p:nvGrpSpPr>
        <p:grpSpPr>
          <a:xfrm>
            <a:off x="2401945" y="4866979"/>
            <a:ext cx="3659750" cy="1514349"/>
            <a:chOff x="1814386" y="5636511"/>
            <a:chExt cx="4141579" cy="1925245"/>
          </a:xfrm>
        </p:grpSpPr>
        <p:sp>
          <p:nvSpPr>
            <p:cNvPr id="20" name="矩形 19">
              <a:extLst>
                <a:ext uri="{FF2B5EF4-FFF2-40B4-BE49-F238E27FC236}">
                  <a16:creationId xmlns:a16="http://schemas.microsoft.com/office/drawing/2014/main" id="{8EC5BED8-9838-4FBC-A10A-437593B8B625}"/>
                </a:ext>
              </a:extLst>
            </p:cNvPr>
            <p:cNvSpPr/>
            <p:nvPr/>
          </p:nvSpPr>
          <p:spPr>
            <a:xfrm>
              <a:off x="1916735" y="5636511"/>
              <a:ext cx="3936881" cy="1925245"/>
            </a:xfrm>
            <a:prstGeom prst="rect">
              <a:avLst/>
            </a:prstGeom>
            <a:noFill/>
            <a:ln w="254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24" name="文本框 23">
              <a:extLst>
                <a:ext uri="{FF2B5EF4-FFF2-40B4-BE49-F238E27FC236}">
                  <a16:creationId xmlns:a16="http://schemas.microsoft.com/office/drawing/2014/main" id="{C0465353-1178-4A50-8F9B-8DF0B2EEFA8C}"/>
                </a:ext>
              </a:extLst>
            </p:cNvPr>
            <p:cNvSpPr txBox="1"/>
            <p:nvPr/>
          </p:nvSpPr>
          <p:spPr>
            <a:xfrm>
              <a:off x="1814386" y="7090651"/>
              <a:ext cx="4141579" cy="469545"/>
            </a:xfrm>
            <a:prstGeom prst="rect">
              <a:avLst/>
            </a:prstGeom>
            <a:noFill/>
          </p:spPr>
          <p:txBody>
            <a:bodyPr wrap="square" rtlCol="0">
              <a:spAutoFit/>
            </a:bodyPr>
            <a:lstStyle/>
            <a:p>
              <a:pPr algn="ctr"/>
              <a:r>
                <a:rPr lang="en-US" altLang="zh-CN" b="1" dirty="0">
                  <a:solidFill>
                    <a:srgbClr val="44546A"/>
                  </a:solidFill>
                  <a:latin typeface="+mn-ea"/>
                  <a:cs typeface="Times New Roman" panose="02020603050405020304" pitchFamily="18" charset="0"/>
                </a:rPr>
                <a:t>Camera Motion Tracking</a:t>
              </a:r>
            </a:p>
          </p:txBody>
        </p:sp>
        <p:pic>
          <p:nvPicPr>
            <p:cNvPr id="28" name="图片 27">
              <a:extLst>
                <a:ext uri="{FF2B5EF4-FFF2-40B4-BE49-F238E27FC236}">
                  <a16:creationId xmlns:a16="http://schemas.microsoft.com/office/drawing/2014/main" id="{13821B2B-BE9C-494B-B8A4-AFAEF551BAD1}"/>
                </a:ext>
              </a:extLst>
            </p:cNvPr>
            <p:cNvPicPr>
              <a:picLocks noChangeAspect="1"/>
            </p:cNvPicPr>
            <p:nvPr/>
          </p:nvPicPr>
          <p:blipFill>
            <a:blip r:embed="rId4"/>
            <a:stretch>
              <a:fillRect/>
            </a:stretch>
          </p:blipFill>
          <p:spPr>
            <a:xfrm>
              <a:off x="2308928" y="5758615"/>
              <a:ext cx="3152495" cy="1390100"/>
            </a:xfrm>
            <a:prstGeom prst="rect">
              <a:avLst/>
            </a:prstGeom>
          </p:spPr>
        </p:pic>
      </p:grpSp>
      <p:grpSp>
        <p:nvGrpSpPr>
          <p:cNvPr id="33" name="组合 32">
            <a:extLst>
              <a:ext uri="{FF2B5EF4-FFF2-40B4-BE49-F238E27FC236}">
                <a16:creationId xmlns:a16="http://schemas.microsoft.com/office/drawing/2014/main" id="{675178C8-10D5-4B1C-80D6-1F93B617D006}"/>
              </a:ext>
            </a:extLst>
          </p:cNvPr>
          <p:cNvGrpSpPr/>
          <p:nvPr/>
        </p:nvGrpSpPr>
        <p:grpSpPr>
          <a:xfrm>
            <a:off x="2279576" y="2069369"/>
            <a:ext cx="3904486" cy="1581734"/>
            <a:chOff x="1410248" y="2068011"/>
            <a:chExt cx="4341822" cy="1940628"/>
          </a:xfrm>
        </p:grpSpPr>
        <p:sp>
          <p:nvSpPr>
            <p:cNvPr id="19" name="矩形 18">
              <a:extLst>
                <a:ext uri="{FF2B5EF4-FFF2-40B4-BE49-F238E27FC236}">
                  <a16:creationId xmlns:a16="http://schemas.microsoft.com/office/drawing/2014/main" id="{BD0199D7-6C2F-4B25-9271-6CA98E5589F6}"/>
                </a:ext>
              </a:extLst>
            </p:cNvPr>
            <p:cNvSpPr/>
            <p:nvPr/>
          </p:nvSpPr>
          <p:spPr>
            <a:xfrm>
              <a:off x="1602410" y="2068011"/>
              <a:ext cx="3940151" cy="1940628"/>
            </a:xfrm>
            <a:prstGeom prst="rect">
              <a:avLst/>
            </a:prstGeom>
            <a:noFill/>
            <a:ln w="254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25" name="文本框 24">
              <a:extLst>
                <a:ext uri="{FF2B5EF4-FFF2-40B4-BE49-F238E27FC236}">
                  <a16:creationId xmlns:a16="http://schemas.microsoft.com/office/drawing/2014/main" id="{65C61A05-999B-4091-99E3-831D8C9F6243}"/>
                </a:ext>
              </a:extLst>
            </p:cNvPr>
            <p:cNvSpPr txBox="1"/>
            <p:nvPr/>
          </p:nvSpPr>
          <p:spPr>
            <a:xfrm>
              <a:off x="1410248" y="3535462"/>
              <a:ext cx="4341822" cy="453133"/>
            </a:xfrm>
            <a:prstGeom prst="rect">
              <a:avLst/>
            </a:prstGeom>
            <a:noFill/>
          </p:spPr>
          <p:txBody>
            <a:bodyPr wrap="square" rtlCol="0">
              <a:spAutoFit/>
            </a:bodyPr>
            <a:lstStyle/>
            <a:p>
              <a:pPr algn="ctr"/>
              <a:r>
                <a:rPr lang="en-US" altLang="zh-CN" b="1" dirty="0">
                  <a:solidFill>
                    <a:srgbClr val="44546A"/>
                  </a:solidFill>
                  <a:latin typeface="+mn-ea"/>
                  <a:cs typeface="Times New Roman" panose="02020603050405020304" pitchFamily="18" charset="0"/>
                </a:rPr>
                <a:t>Environmental understanding</a:t>
              </a:r>
            </a:p>
          </p:txBody>
        </p:sp>
        <p:pic>
          <p:nvPicPr>
            <p:cNvPr id="29" name="图片 28">
              <a:extLst>
                <a:ext uri="{FF2B5EF4-FFF2-40B4-BE49-F238E27FC236}">
                  <a16:creationId xmlns:a16="http://schemas.microsoft.com/office/drawing/2014/main" id="{02B72124-391D-4633-B3C6-010941CAF0CD}"/>
                </a:ext>
              </a:extLst>
            </p:cNvPr>
            <p:cNvPicPr>
              <a:picLocks noChangeAspect="1"/>
            </p:cNvPicPr>
            <p:nvPr/>
          </p:nvPicPr>
          <p:blipFill rotWithShape="1">
            <a:blip r:embed="rId5"/>
            <a:srcRect r="6873"/>
            <a:stretch/>
          </p:blipFill>
          <p:spPr>
            <a:xfrm>
              <a:off x="1996234" y="2158374"/>
              <a:ext cx="3173885" cy="1382671"/>
            </a:xfrm>
            <a:prstGeom prst="rect">
              <a:avLst/>
            </a:prstGeom>
          </p:spPr>
        </p:pic>
      </p:grpSp>
      <p:cxnSp>
        <p:nvCxnSpPr>
          <p:cNvPr id="31" name="直接箭头连接符 30">
            <a:extLst>
              <a:ext uri="{FF2B5EF4-FFF2-40B4-BE49-F238E27FC236}">
                <a16:creationId xmlns:a16="http://schemas.microsoft.com/office/drawing/2014/main" id="{92A5C28B-7AC1-410A-A1C1-208C0D8D5217}"/>
              </a:ext>
            </a:extLst>
          </p:cNvPr>
          <p:cNvCxnSpPr>
            <a:cxnSpLocks/>
            <a:stCxn id="23" idx="0"/>
            <a:endCxn id="25" idx="2"/>
          </p:cNvCxnSpPr>
          <p:nvPr/>
        </p:nvCxnSpPr>
        <p:spPr>
          <a:xfrm flipV="1">
            <a:off x="4231819" y="3634766"/>
            <a:ext cx="0" cy="378452"/>
          </a:xfrm>
          <a:prstGeom prst="straightConnector1">
            <a:avLst/>
          </a:prstGeom>
          <a:ln w="34925">
            <a:solidFill>
              <a:srgbClr val="3D4B6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32" name="直接箭头连接符 31">
            <a:extLst>
              <a:ext uri="{FF2B5EF4-FFF2-40B4-BE49-F238E27FC236}">
                <a16:creationId xmlns:a16="http://schemas.microsoft.com/office/drawing/2014/main" id="{49C49885-B1D0-425C-A1C0-C02D2B14B24C}"/>
              </a:ext>
            </a:extLst>
          </p:cNvPr>
          <p:cNvCxnSpPr>
            <a:cxnSpLocks/>
            <a:stCxn id="20" idx="0"/>
            <a:endCxn id="23" idx="2"/>
          </p:cNvCxnSpPr>
          <p:nvPr/>
        </p:nvCxnSpPr>
        <p:spPr>
          <a:xfrm flipH="1" flipV="1">
            <a:off x="4231819" y="4510089"/>
            <a:ext cx="1" cy="356890"/>
          </a:xfrm>
          <a:prstGeom prst="straightConnector1">
            <a:avLst/>
          </a:prstGeom>
          <a:ln w="34925">
            <a:solidFill>
              <a:srgbClr val="3D4B61"/>
            </a:solidFill>
            <a:tailEnd type="triangle" w="med" len="med"/>
          </a:ln>
        </p:spPr>
        <p:style>
          <a:lnRef idx="1">
            <a:schemeClr val="accent1"/>
          </a:lnRef>
          <a:fillRef idx="0">
            <a:schemeClr val="accent1"/>
          </a:fillRef>
          <a:effectRef idx="0">
            <a:schemeClr val="accent1"/>
          </a:effectRef>
          <a:fontRef idx="minor">
            <a:schemeClr val="tx1"/>
          </a:fontRef>
        </p:style>
      </p:cxnSp>
      <p:sp>
        <p:nvSpPr>
          <p:cNvPr id="48" name="文本框 47">
            <a:extLst>
              <a:ext uri="{FF2B5EF4-FFF2-40B4-BE49-F238E27FC236}">
                <a16:creationId xmlns:a16="http://schemas.microsoft.com/office/drawing/2014/main" id="{C7492614-4E89-48BE-8740-6DD26A98199D}"/>
              </a:ext>
            </a:extLst>
          </p:cNvPr>
          <p:cNvSpPr txBox="1"/>
          <p:nvPr/>
        </p:nvSpPr>
        <p:spPr>
          <a:xfrm>
            <a:off x="445421" y="3756615"/>
            <a:ext cx="1834155" cy="1323439"/>
          </a:xfrm>
          <a:prstGeom prst="rect">
            <a:avLst/>
          </a:prstGeom>
          <a:noFill/>
        </p:spPr>
        <p:txBody>
          <a:bodyPr wrap="none" rtlCol="0">
            <a:spAutoFit/>
          </a:bodyPr>
          <a:lstStyle/>
          <a:p>
            <a:pPr algn="ctr"/>
            <a:r>
              <a:rPr lang="en-US" altLang="zh-CN" sz="2000" dirty="0">
                <a:latin typeface="Comic Sans MS" panose="030F0702030302020204" pitchFamily="66" charset="0"/>
                <a:ea typeface="+mj-ea"/>
              </a:rPr>
              <a:t>System </a:t>
            </a:r>
          </a:p>
          <a:p>
            <a:pPr algn="ctr"/>
            <a:r>
              <a:rPr lang="en-US" altLang="zh-CN" sz="2000" dirty="0">
                <a:latin typeface="Comic Sans MS" panose="030F0702030302020204" pitchFamily="66" charset="0"/>
                <a:ea typeface="+mj-ea"/>
              </a:rPr>
              <a:t>Architecture </a:t>
            </a:r>
          </a:p>
          <a:p>
            <a:pPr algn="ctr"/>
            <a:r>
              <a:rPr lang="en-US" altLang="zh-CN" sz="2000" dirty="0">
                <a:latin typeface="Comic Sans MS" panose="030F0702030302020204" pitchFamily="66" charset="0"/>
                <a:ea typeface="+mj-ea"/>
              </a:rPr>
              <a:t>of </a:t>
            </a:r>
          </a:p>
          <a:p>
            <a:pPr algn="ctr"/>
            <a:r>
              <a:rPr lang="en-US" altLang="zh-CN" sz="2000" dirty="0" err="1">
                <a:latin typeface="Comic Sans MS" panose="030F0702030302020204" pitchFamily="66" charset="0"/>
                <a:ea typeface="+mj-ea"/>
              </a:rPr>
              <a:t>ARCore</a:t>
            </a:r>
            <a:endParaRPr lang="zh-CN" altLang="en-US" sz="2000" dirty="0">
              <a:latin typeface="Comic Sans MS" panose="030F0702030302020204" pitchFamily="66" charset="0"/>
              <a:ea typeface="+mj-ea"/>
            </a:endParaRPr>
          </a:p>
        </p:txBody>
      </p:sp>
      <p:sp>
        <p:nvSpPr>
          <p:cNvPr id="49" name="文本框 48">
            <a:extLst>
              <a:ext uri="{FF2B5EF4-FFF2-40B4-BE49-F238E27FC236}">
                <a16:creationId xmlns:a16="http://schemas.microsoft.com/office/drawing/2014/main" id="{3AA9713B-C0FC-4BD7-BAEE-DAD32991732B}"/>
              </a:ext>
            </a:extLst>
          </p:cNvPr>
          <p:cNvSpPr txBox="1"/>
          <p:nvPr/>
        </p:nvSpPr>
        <p:spPr>
          <a:xfrm>
            <a:off x="6888088" y="5270210"/>
            <a:ext cx="4039942" cy="707886"/>
          </a:xfrm>
          <a:prstGeom prst="rect">
            <a:avLst/>
          </a:prstGeom>
          <a:noFill/>
          <a:ln w="38100">
            <a:solidFill>
              <a:srgbClr val="54BBAA"/>
            </a:solidFill>
          </a:ln>
        </p:spPr>
        <p:txBody>
          <a:bodyPr wrap="square" rtlCol="0">
            <a:spAutoFit/>
          </a:bodyPr>
          <a:lstStyle/>
          <a:p>
            <a:pPr algn="ctr"/>
            <a:r>
              <a:rPr lang="en-US" altLang="zh-CN" sz="2000" dirty="0">
                <a:latin typeface="Comic Sans MS" panose="030F0702030302020204" pitchFamily="66" charset="0"/>
                <a:ea typeface="+mj-ea"/>
              </a:rPr>
              <a:t>Allows the phone to track its position relative to the world</a:t>
            </a:r>
            <a:endParaRPr lang="zh-CN" altLang="en-US" sz="2000" dirty="0">
              <a:latin typeface="Comic Sans MS" panose="030F0702030302020204" pitchFamily="66" charset="0"/>
              <a:ea typeface="+mj-ea"/>
            </a:endParaRPr>
          </a:p>
        </p:txBody>
      </p:sp>
      <p:sp>
        <p:nvSpPr>
          <p:cNvPr id="50" name="文本框 49">
            <a:extLst>
              <a:ext uri="{FF2B5EF4-FFF2-40B4-BE49-F238E27FC236}">
                <a16:creationId xmlns:a16="http://schemas.microsoft.com/office/drawing/2014/main" id="{3862F85F-CA79-400F-B7A8-1FFAED141B2D}"/>
              </a:ext>
            </a:extLst>
          </p:cNvPr>
          <p:cNvSpPr txBox="1"/>
          <p:nvPr/>
        </p:nvSpPr>
        <p:spPr>
          <a:xfrm>
            <a:off x="6880590" y="3717517"/>
            <a:ext cx="4039942" cy="1015663"/>
          </a:xfrm>
          <a:prstGeom prst="rect">
            <a:avLst/>
          </a:prstGeom>
          <a:noFill/>
          <a:ln w="38100">
            <a:solidFill>
              <a:srgbClr val="0CA1C9"/>
            </a:solidFill>
          </a:ln>
        </p:spPr>
        <p:txBody>
          <a:bodyPr wrap="square" rtlCol="0">
            <a:spAutoFit/>
          </a:bodyPr>
          <a:lstStyle/>
          <a:p>
            <a:pPr algn="ctr"/>
            <a:r>
              <a:rPr lang="en-US" altLang="zh-CN" sz="2000" dirty="0">
                <a:latin typeface="Comic Sans MS" panose="030F0702030302020204" pitchFamily="66" charset="0"/>
                <a:ea typeface="+mj-ea"/>
              </a:rPr>
              <a:t>Allows the phone to detect the size and location of all type of </a:t>
            </a:r>
            <a:r>
              <a:rPr lang="en-US" altLang="zh-CN" sz="2000" dirty="0">
                <a:solidFill>
                  <a:srgbClr val="FF0000"/>
                </a:solidFill>
                <a:latin typeface="Comic Sans MS" panose="030F0702030302020204" pitchFamily="66" charset="0"/>
                <a:ea typeface="+mj-ea"/>
              </a:rPr>
              <a:t>static</a:t>
            </a:r>
            <a:r>
              <a:rPr lang="en-US" altLang="zh-CN" sz="2000" dirty="0">
                <a:latin typeface="Comic Sans MS" panose="030F0702030302020204" pitchFamily="66" charset="0"/>
                <a:ea typeface="+mj-ea"/>
              </a:rPr>
              <a:t> surfaces/anchors</a:t>
            </a:r>
            <a:endParaRPr lang="zh-CN" altLang="en-US" sz="2000" dirty="0">
              <a:latin typeface="Comic Sans MS" panose="030F0702030302020204" pitchFamily="66" charset="0"/>
              <a:ea typeface="+mj-ea"/>
            </a:endParaRPr>
          </a:p>
        </p:txBody>
      </p:sp>
      <p:sp>
        <p:nvSpPr>
          <p:cNvPr id="51" name="文本框 50">
            <a:extLst>
              <a:ext uri="{FF2B5EF4-FFF2-40B4-BE49-F238E27FC236}">
                <a16:creationId xmlns:a16="http://schemas.microsoft.com/office/drawing/2014/main" id="{DCF1ED0D-A650-4A17-9E7E-CBB51FF60F95}"/>
              </a:ext>
            </a:extLst>
          </p:cNvPr>
          <p:cNvSpPr txBox="1"/>
          <p:nvPr/>
        </p:nvSpPr>
        <p:spPr>
          <a:xfrm>
            <a:off x="6880590" y="2352404"/>
            <a:ext cx="4039942" cy="1015663"/>
          </a:xfrm>
          <a:prstGeom prst="rect">
            <a:avLst/>
          </a:prstGeom>
          <a:noFill/>
          <a:ln w="38100">
            <a:solidFill>
              <a:schemeClr val="accent2">
                <a:lumMod val="75000"/>
              </a:schemeClr>
            </a:solidFill>
          </a:ln>
        </p:spPr>
        <p:txBody>
          <a:bodyPr wrap="square" rtlCol="0">
            <a:spAutoFit/>
          </a:bodyPr>
          <a:lstStyle/>
          <a:p>
            <a:pPr algn="ctr"/>
            <a:r>
              <a:rPr lang="en-US" altLang="zh-CN" sz="2000" dirty="0">
                <a:latin typeface="Comic Sans MS" panose="030F0702030302020204" pitchFamily="66" charset="0"/>
                <a:ea typeface="+mj-ea"/>
              </a:rPr>
              <a:t>Allows the phone to estimate the environment's current conditions and render effects</a:t>
            </a:r>
            <a:endParaRPr lang="zh-CN" altLang="en-US" sz="2000" dirty="0">
              <a:latin typeface="Comic Sans MS" panose="030F0702030302020204" pitchFamily="66" charset="0"/>
              <a:ea typeface="+mj-ea"/>
            </a:endParaRPr>
          </a:p>
        </p:txBody>
      </p:sp>
      <p:cxnSp>
        <p:nvCxnSpPr>
          <p:cNvPr id="52" name="直接箭头连接符 51">
            <a:extLst>
              <a:ext uri="{FF2B5EF4-FFF2-40B4-BE49-F238E27FC236}">
                <a16:creationId xmlns:a16="http://schemas.microsoft.com/office/drawing/2014/main" id="{E1A7B9C9-AF37-4D33-A3EE-68CEE4713739}"/>
              </a:ext>
            </a:extLst>
          </p:cNvPr>
          <p:cNvCxnSpPr>
            <a:cxnSpLocks/>
            <a:stCxn id="49" idx="0"/>
            <a:endCxn id="50" idx="2"/>
          </p:cNvCxnSpPr>
          <p:nvPr/>
        </p:nvCxnSpPr>
        <p:spPr>
          <a:xfrm flipH="1" flipV="1">
            <a:off x="8900561" y="4733180"/>
            <a:ext cx="7498" cy="537030"/>
          </a:xfrm>
          <a:prstGeom prst="straightConnector1">
            <a:avLst/>
          </a:prstGeom>
          <a:ln w="34925">
            <a:solidFill>
              <a:srgbClr val="3D4B6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53" name="直接箭头连接符 52">
            <a:extLst>
              <a:ext uri="{FF2B5EF4-FFF2-40B4-BE49-F238E27FC236}">
                <a16:creationId xmlns:a16="http://schemas.microsoft.com/office/drawing/2014/main" id="{FEAC880E-068F-48D8-8007-9659E519EA85}"/>
              </a:ext>
            </a:extLst>
          </p:cNvPr>
          <p:cNvCxnSpPr>
            <a:cxnSpLocks/>
            <a:stCxn id="50" idx="0"/>
            <a:endCxn id="51" idx="2"/>
          </p:cNvCxnSpPr>
          <p:nvPr/>
        </p:nvCxnSpPr>
        <p:spPr>
          <a:xfrm flipV="1">
            <a:off x="8900561" y="3368067"/>
            <a:ext cx="0" cy="349450"/>
          </a:xfrm>
          <a:prstGeom prst="straightConnector1">
            <a:avLst/>
          </a:prstGeom>
          <a:ln w="34925">
            <a:solidFill>
              <a:srgbClr val="3D4B61"/>
            </a:solidFill>
            <a:tailEnd type="triangle" w="med" len="med"/>
          </a:ln>
        </p:spPr>
        <p:style>
          <a:lnRef idx="1">
            <a:schemeClr val="accent1"/>
          </a:lnRef>
          <a:fillRef idx="0">
            <a:schemeClr val="accent1"/>
          </a:fillRef>
          <a:effectRef idx="0">
            <a:schemeClr val="accent1"/>
          </a:effectRef>
          <a:fontRef idx="minor">
            <a:schemeClr val="tx1"/>
          </a:fontRef>
        </p:style>
      </p:cxnSp>
      <p:grpSp>
        <p:nvGrpSpPr>
          <p:cNvPr id="56" name="组合 55">
            <a:extLst>
              <a:ext uri="{FF2B5EF4-FFF2-40B4-BE49-F238E27FC236}">
                <a16:creationId xmlns:a16="http://schemas.microsoft.com/office/drawing/2014/main" id="{93C472C2-CE1D-4E16-8C62-70F43E15A1EB}"/>
              </a:ext>
            </a:extLst>
          </p:cNvPr>
          <p:cNvGrpSpPr/>
          <p:nvPr/>
        </p:nvGrpSpPr>
        <p:grpSpPr>
          <a:xfrm>
            <a:off x="528261" y="2517287"/>
            <a:ext cx="11035663" cy="1268715"/>
            <a:chOff x="1266264" y="3034601"/>
            <a:chExt cx="7444930" cy="1470927"/>
          </a:xfrm>
        </p:grpSpPr>
        <p:sp>
          <p:nvSpPr>
            <p:cNvPr id="57" name="圆角矩形 14">
              <a:extLst>
                <a:ext uri="{FF2B5EF4-FFF2-40B4-BE49-F238E27FC236}">
                  <a16:creationId xmlns:a16="http://schemas.microsoft.com/office/drawing/2014/main" id="{BDA345B6-5B26-47D9-A8FF-32800FD6CC12}"/>
                </a:ext>
              </a:extLst>
            </p:cNvPr>
            <p:cNvSpPr/>
            <p:nvPr/>
          </p:nvSpPr>
          <p:spPr>
            <a:xfrm>
              <a:off x="1266264" y="3034601"/>
              <a:ext cx="7444930" cy="1470927"/>
            </a:xfrm>
            <a:prstGeom prst="roundRect">
              <a:avLst>
                <a:gd name="adj" fmla="val 13916"/>
              </a:avLst>
            </a:prstGeom>
            <a:solidFill>
              <a:schemeClr val="bg1"/>
            </a:solidFill>
            <a:ln w="38100">
              <a:solidFill>
                <a:srgbClr val="0CA1C9"/>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800" dirty="0">
                  <a:solidFill>
                    <a:schemeClr val="tx1"/>
                  </a:solidFill>
                  <a:latin typeface="Comic Sans MS" panose="030F0702030302020204" pitchFamily="66" charset="0"/>
                </a:rPr>
                <a:t>      They assume anchors/surfaces are </a:t>
              </a:r>
              <a:r>
                <a:rPr lang="en-US" altLang="zh-CN" sz="2800" b="1" dirty="0">
                  <a:solidFill>
                    <a:srgbClr val="EA4A54"/>
                  </a:solidFill>
                  <a:latin typeface="Comic Sans MS" panose="030F0702030302020204" pitchFamily="66" charset="0"/>
                </a:rPr>
                <a:t>static</a:t>
              </a:r>
              <a:r>
                <a:rPr lang="en-US" altLang="zh-CN" sz="2800" dirty="0">
                  <a:solidFill>
                    <a:schemeClr val="tx1"/>
                  </a:solidFill>
                  <a:latin typeface="Comic Sans MS" panose="030F0702030302020204" pitchFamily="66" charset="0"/>
                </a:rPr>
                <a:t> and lack the ability to </a:t>
              </a:r>
              <a:r>
                <a:rPr lang="en-US" altLang="zh-CN" sz="2800" b="1" dirty="0">
                  <a:solidFill>
                    <a:srgbClr val="EA4A54"/>
                  </a:solidFill>
                  <a:latin typeface="Comic Sans MS" panose="030F0702030302020204" pitchFamily="66" charset="0"/>
                </a:rPr>
                <a:t>track the 6-degree-of-free (6-DoF) Pose</a:t>
              </a:r>
              <a:r>
                <a:rPr lang="en-US" altLang="zh-CN" sz="2800" b="1" baseline="30000" dirty="0">
                  <a:solidFill>
                    <a:srgbClr val="EA4A54"/>
                  </a:solidFill>
                  <a:latin typeface="Comic Sans MS" panose="030F0702030302020204" pitchFamily="66" charset="0"/>
                </a:rPr>
                <a:t>1</a:t>
              </a:r>
              <a:r>
                <a:rPr lang="en-US" altLang="zh-CN" sz="2800" b="1" dirty="0">
                  <a:solidFill>
                    <a:srgbClr val="EA4A54"/>
                  </a:solidFill>
                  <a:latin typeface="Comic Sans MS" panose="030F0702030302020204" pitchFamily="66" charset="0"/>
                </a:rPr>
                <a:t> of them!</a:t>
              </a:r>
              <a:endParaRPr lang="zh-CN" altLang="en-US" sz="2800" b="1" dirty="0">
                <a:solidFill>
                  <a:srgbClr val="EA4A54"/>
                </a:solidFill>
                <a:latin typeface="Comic Sans MS" panose="030F0702030302020204" pitchFamily="66" charset="0"/>
              </a:endParaRPr>
            </a:p>
          </p:txBody>
        </p:sp>
        <p:pic>
          <p:nvPicPr>
            <p:cNvPr id="58" name="Picture 8" descr="Google Logo White Png, Wrong Cross Transparent Background, HD Png Download  (#5589266), PNG Images on PngArea">
              <a:extLst>
                <a:ext uri="{FF2B5EF4-FFF2-40B4-BE49-F238E27FC236}">
                  <a16:creationId xmlns:a16="http://schemas.microsoft.com/office/drawing/2014/main" id="{C4DDBE88-3BDB-49A6-AB45-81F303D6C48C}"/>
                </a:ext>
              </a:extLst>
            </p:cNvPr>
            <p:cNvPicPr>
              <a:picLocks noChangeAspect="1" noChangeArrowheads="1"/>
            </p:cNvPicPr>
            <p:nvPr/>
          </p:nvPicPr>
          <p:blipFill>
            <a:blip r:embed="rId6"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1420146" y="3207582"/>
              <a:ext cx="351393" cy="578195"/>
            </a:xfrm>
            <a:prstGeom prst="rect">
              <a:avLst/>
            </a:prstGeom>
            <a:noFill/>
            <a:extLst>
              <a:ext uri="{909E8E84-426E-40DD-AFC4-6F175D3DCCD1}">
                <a14:hiddenFill xmlns:a14="http://schemas.microsoft.com/office/drawing/2010/main">
                  <a:solidFill>
                    <a:srgbClr val="FFFFFF"/>
                  </a:solidFill>
                </a14:hiddenFill>
              </a:ext>
            </a:extLst>
          </p:spPr>
        </p:pic>
      </p:grpSp>
      <p:sp>
        <p:nvSpPr>
          <p:cNvPr id="59" name="文本框 58">
            <a:extLst>
              <a:ext uri="{FF2B5EF4-FFF2-40B4-BE49-F238E27FC236}">
                <a16:creationId xmlns:a16="http://schemas.microsoft.com/office/drawing/2014/main" id="{D3EEDA87-898B-4E99-A12C-B7C49D9F94FE}"/>
              </a:ext>
            </a:extLst>
          </p:cNvPr>
          <p:cNvSpPr txBox="1"/>
          <p:nvPr/>
        </p:nvSpPr>
        <p:spPr>
          <a:xfrm>
            <a:off x="6389980" y="6281956"/>
            <a:ext cx="5424603" cy="338554"/>
          </a:xfrm>
          <a:prstGeom prst="rect">
            <a:avLst/>
          </a:prstGeom>
          <a:noFill/>
        </p:spPr>
        <p:txBody>
          <a:bodyPr wrap="square" rtlCol="0">
            <a:spAutoFit/>
          </a:bodyPr>
          <a:lstStyle/>
          <a:p>
            <a:r>
              <a:rPr lang="en-US" altLang="zh-CN" sz="1600" baseline="30000" dirty="0">
                <a:latin typeface="Comic Sans MS" panose="030F0702030302020204" pitchFamily="66" charset="0"/>
                <a:ea typeface="+mj-ea"/>
              </a:rPr>
              <a:t>1</a:t>
            </a:r>
            <a:r>
              <a:rPr lang="en-US" altLang="zh-CN" sz="1600" dirty="0">
                <a:latin typeface="Comic Sans MS" panose="030F0702030302020204" pitchFamily="66" charset="0"/>
                <a:ea typeface="+mj-ea"/>
              </a:rPr>
              <a:t>Pose = Location (3-DoF) + Orientation (3-DoF)</a:t>
            </a:r>
            <a:endParaRPr lang="zh-CN" altLang="en-US" sz="1600" dirty="0">
              <a:latin typeface="Comic Sans MS" panose="030F0702030302020204" pitchFamily="66" charset="0"/>
              <a:ea typeface="+mj-ea"/>
            </a:endParaRPr>
          </a:p>
        </p:txBody>
      </p:sp>
      <p:grpSp>
        <p:nvGrpSpPr>
          <p:cNvPr id="5" name="组合 4">
            <a:extLst>
              <a:ext uri="{FF2B5EF4-FFF2-40B4-BE49-F238E27FC236}">
                <a16:creationId xmlns:a16="http://schemas.microsoft.com/office/drawing/2014/main" id="{2BE0058C-E326-4868-A4AC-A11927D8A7E6}"/>
              </a:ext>
            </a:extLst>
          </p:cNvPr>
          <p:cNvGrpSpPr/>
          <p:nvPr/>
        </p:nvGrpSpPr>
        <p:grpSpPr>
          <a:xfrm>
            <a:off x="528261" y="4605135"/>
            <a:ext cx="11077227" cy="1272136"/>
            <a:chOff x="528261" y="4173032"/>
            <a:chExt cx="11077227" cy="1158532"/>
          </a:xfrm>
        </p:grpSpPr>
        <p:sp>
          <p:nvSpPr>
            <p:cNvPr id="27" name="圆角矩形 14">
              <a:extLst>
                <a:ext uri="{FF2B5EF4-FFF2-40B4-BE49-F238E27FC236}">
                  <a16:creationId xmlns:a16="http://schemas.microsoft.com/office/drawing/2014/main" id="{014AADB8-2ADE-42A5-A9C7-497D5DF44569}"/>
                </a:ext>
              </a:extLst>
            </p:cNvPr>
            <p:cNvSpPr/>
            <p:nvPr/>
          </p:nvSpPr>
          <p:spPr>
            <a:xfrm>
              <a:off x="528261" y="4173032"/>
              <a:ext cx="11077227" cy="1158532"/>
            </a:xfrm>
            <a:prstGeom prst="roundRect">
              <a:avLst>
                <a:gd name="adj" fmla="val 13916"/>
              </a:avLst>
            </a:prstGeom>
            <a:solidFill>
              <a:schemeClr val="bg1"/>
            </a:solidFill>
            <a:ln w="38100">
              <a:solidFill>
                <a:srgbClr val="0CA1C9"/>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800" dirty="0">
                  <a:solidFill>
                    <a:schemeClr val="tx1"/>
                  </a:solidFill>
                  <a:latin typeface="Comic Sans MS" panose="030F0702030302020204" pitchFamily="66" charset="0"/>
                </a:rPr>
                <a:t>      </a:t>
              </a:r>
              <a:r>
                <a:rPr lang="en-US" altLang="zh-CN" sz="2800" b="1" dirty="0">
                  <a:solidFill>
                    <a:srgbClr val="0CA1C9"/>
                  </a:solidFill>
                  <a:latin typeface="Comic Sans MS" panose="030F0702030302020204" pitchFamily="66" charset="0"/>
                </a:rPr>
                <a:t>Pose tracking of anchors </a:t>
              </a:r>
              <a:r>
                <a:rPr lang="en-US" altLang="zh-CN" sz="2800" dirty="0">
                  <a:solidFill>
                    <a:schemeClr val="tx1"/>
                  </a:solidFill>
                  <a:latin typeface="Comic Sans MS" panose="030F0702030302020204" pitchFamily="66" charset="0"/>
                </a:rPr>
                <a:t>is key to further bridge the gap between virtuality and reality!</a:t>
              </a:r>
              <a:endParaRPr lang="zh-CN" altLang="en-US" sz="2800" b="1" dirty="0">
                <a:solidFill>
                  <a:srgbClr val="0CA1C9"/>
                </a:solidFill>
                <a:latin typeface="Comic Sans MS" panose="030F0702030302020204" pitchFamily="66" charset="0"/>
              </a:endParaRPr>
            </a:p>
          </p:txBody>
        </p:sp>
        <p:pic>
          <p:nvPicPr>
            <p:cNvPr id="30" name="图片 29" descr="图标&#10;&#10;描述已自动生成">
              <a:extLst>
                <a:ext uri="{FF2B5EF4-FFF2-40B4-BE49-F238E27FC236}">
                  <a16:creationId xmlns:a16="http://schemas.microsoft.com/office/drawing/2014/main" id="{755F8BD2-925A-4095-BA8B-CEDAB5FE523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5708" y="4210501"/>
              <a:ext cx="578262" cy="578262"/>
            </a:xfrm>
            <a:prstGeom prst="rect">
              <a:avLst/>
            </a:prstGeom>
          </p:spPr>
        </p:pic>
      </p:grpSp>
    </p:spTree>
    <p:custDataLst>
      <p:tags r:id="rId1"/>
    </p:custDataLst>
    <p:extLst>
      <p:ext uri="{BB962C8B-B14F-4D97-AF65-F5344CB8AC3E}">
        <p14:creationId xmlns:p14="http://schemas.microsoft.com/office/powerpoint/2010/main" val="4141558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fade">
                                      <p:cBhvr>
                                        <p:cTn id="7" dur="500"/>
                                        <p:tgtEl>
                                          <p:spTgt spid="56"/>
                                        </p:tgtEl>
                                      </p:cBhvr>
                                    </p:animEffect>
                                    <p:anim calcmode="lin" valueType="num">
                                      <p:cBhvr>
                                        <p:cTn id="8" dur="500" fill="hold"/>
                                        <p:tgtEl>
                                          <p:spTgt spid="56"/>
                                        </p:tgtEl>
                                        <p:attrNameLst>
                                          <p:attrName>ppt_x</p:attrName>
                                        </p:attrNameLst>
                                      </p:cBhvr>
                                      <p:tavLst>
                                        <p:tav tm="0">
                                          <p:val>
                                            <p:strVal val="#ppt_x"/>
                                          </p:val>
                                        </p:tav>
                                        <p:tav tm="100000">
                                          <p:val>
                                            <p:strVal val="#ppt_x"/>
                                          </p:val>
                                        </p:tav>
                                      </p:tavLst>
                                    </p:anim>
                                    <p:anim calcmode="lin" valueType="num">
                                      <p:cBhvr>
                                        <p:cTn id="9" dur="500" fill="hold"/>
                                        <p:tgtEl>
                                          <p:spTgt spid="5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9"/>
                                        </p:tgtEl>
                                        <p:attrNameLst>
                                          <p:attrName>style.visibility</p:attrName>
                                        </p:attrNameLst>
                                      </p:cBhvr>
                                      <p:to>
                                        <p:strVal val="visible"/>
                                      </p:to>
                                    </p:set>
                                    <p:animEffect transition="in" filter="fade">
                                      <p:cBhvr>
                                        <p:cTn id="12" dur="500"/>
                                        <p:tgtEl>
                                          <p:spTgt spid="59"/>
                                        </p:tgtEl>
                                      </p:cBhvr>
                                    </p:animEffect>
                                    <p:anim calcmode="lin" valueType="num">
                                      <p:cBhvr>
                                        <p:cTn id="13" dur="500" fill="hold"/>
                                        <p:tgtEl>
                                          <p:spTgt spid="59"/>
                                        </p:tgtEl>
                                        <p:attrNameLst>
                                          <p:attrName>ppt_x</p:attrName>
                                        </p:attrNameLst>
                                      </p:cBhvr>
                                      <p:tavLst>
                                        <p:tav tm="0">
                                          <p:val>
                                            <p:strVal val="#ppt_x"/>
                                          </p:val>
                                        </p:tav>
                                        <p:tav tm="100000">
                                          <p:val>
                                            <p:strVal val="#ppt_x"/>
                                          </p:val>
                                        </p:tav>
                                      </p:tavLst>
                                    </p:anim>
                                    <p:anim calcmode="lin" valueType="num">
                                      <p:cBhvr>
                                        <p:cTn id="14" dur="500" fill="hold"/>
                                        <p:tgtEl>
                                          <p:spTgt spid="5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anim calcmode="lin" valueType="num">
                                      <p:cBhvr>
                                        <p:cTn id="20" dur="500" fill="hold"/>
                                        <p:tgtEl>
                                          <p:spTgt spid="5"/>
                                        </p:tgtEl>
                                        <p:attrNameLst>
                                          <p:attrName>ppt_x</p:attrName>
                                        </p:attrNameLst>
                                      </p:cBhvr>
                                      <p:tavLst>
                                        <p:tav tm="0">
                                          <p:val>
                                            <p:strVal val="#ppt_x"/>
                                          </p:val>
                                        </p:tav>
                                        <p:tav tm="100000">
                                          <p:val>
                                            <p:strVal val="#ppt_x"/>
                                          </p:val>
                                        </p:tav>
                                      </p:tavLst>
                                    </p:anim>
                                    <p:anim calcmode="lin" valueType="num">
                                      <p:cBhvr>
                                        <p:cTn id="21"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586510" y="1322576"/>
            <a:ext cx="10849205" cy="5202768"/>
          </a:xfrm>
        </p:spPr>
        <p:txBody>
          <a:bodyPr/>
          <a:lstStyle/>
          <a:p>
            <a:r>
              <a:rPr lang="en-US" altLang="zh-CN" dirty="0">
                <a:latin typeface="Comic Sans MS" panose="030F0702030302020204" pitchFamily="66" charset="0"/>
              </a:rPr>
              <a:t>How Do Related Works </a:t>
            </a:r>
            <a:r>
              <a:rPr lang="en-US" altLang="zh-CN" b="1" dirty="0">
                <a:solidFill>
                  <a:srgbClr val="FF0000"/>
                </a:solidFill>
                <a:latin typeface="Comic Sans MS" panose="030F0702030302020204" pitchFamily="66" charset="0"/>
              </a:rPr>
              <a:t>Track the Object’s 6-DoF Pose?</a:t>
            </a:r>
          </a:p>
          <a:p>
            <a:endParaRPr lang="en-US" altLang="zh-CN" dirty="0">
              <a:latin typeface="Comic Sans MS" panose="030F0702030302020204" pitchFamily="66" charset="0"/>
            </a:endParaRPr>
          </a:p>
          <a:p>
            <a:endParaRPr lang="en-US" altLang="zh-CN" dirty="0">
              <a:latin typeface="Comic Sans MS" panose="030F0702030302020204" pitchFamily="66" charset="0"/>
            </a:endParaRPr>
          </a:p>
          <a:p>
            <a:endParaRPr lang="en-US" altLang="zh-CN" dirty="0">
              <a:latin typeface="Comic Sans MS" panose="030F0702030302020204" pitchFamily="66" charset="0"/>
            </a:endParaRPr>
          </a:p>
          <a:p>
            <a:endParaRPr lang="en-US" altLang="zh-CN" dirty="0">
              <a:latin typeface="Comic Sans MS" panose="030F0702030302020204" pitchFamily="66" charset="0"/>
            </a:endParaRPr>
          </a:p>
          <a:p>
            <a:endParaRPr lang="en-US" altLang="zh-CN" dirty="0">
              <a:latin typeface="Comic Sans MS" panose="030F0702030302020204" pitchFamily="66" charset="0"/>
            </a:endParaRPr>
          </a:p>
          <a:p>
            <a:pPr marL="0" indent="0">
              <a:buNone/>
            </a:pPr>
            <a:endParaRPr lang="en-US" altLang="zh-CN" dirty="0">
              <a:latin typeface="Comic Sans MS" panose="030F0702030302020204" pitchFamily="66" charset="0"/>
            </a:endParaRPr>
          </a:p>
        </p:txBody>
      </p:sp>
      <p:sp>
        <p:nvSpPr>
          <p:cNvPr id="2" name="标题 1"/>
          <p:cNvSpPr>
            <a:spLocks noGrp="1"/>
          </p:cNvSpPr>
          <p:nvPr>
            <p:ph type="title"/>
          </p:nvPr>
        </p:nvSpPr>
        <p:spPr/>
        <p:txBody>
          <a:bodyPr/>
          <a:lstStyle/>
          <a:p>
            <a:r>
              <a:rPr lang="en-US" altLang="zh-CN" dirty="0">
                <a:latin typeface="Comic Sans MS" panose="030F0702030302020204" pitchFamily="66" charset="0"/>
              </a:rPr>
              <a:t>Related Works</a:t>
            </a:r>
            <a:endParaRPr lang="zh-CN" altLang="en-US" dirty="0">
              <a:latin typeface="Comic Sans MS" panose="030F0702030302020204" pitchFamily="66" charset="0"/>
            </a:endParaRPr>
          </a:p>
        </p:txBody>
      </p:sp>
      <p:sp>
        <p:nvSpPr>
          <p:cNvPr id="4" name="灯片编号占位符 3"/>
          <p:cNvSpPr>
            <a:spLocks noGrp="1"/>
          </p:cNvSpPr>
          <p:nvPr>
            <p:ph type="sldNum" sz="quarter" idx="12"/>
          </p:nvPr>
        </p:nvSpPr>
        <p:spPr/>
        <p:txBody>
          <a:bodyPr/>
          <a:lstStyle/>
          <a:p>
            <a:fld id="{87AB51E9-348C-4DC8-84CE-839F8B9DCC07}" type="slidenum">
              <a:rPr lang="en-US" altLang="zh-CN" smtClean="0">
                <a:latin typeface="Comic Sans MS" panose="030F0702030302020204" pitchFamily="66" charset="0"/>
              </a:rPr>
              <a:pPr/>
              <a:t>5</a:t>
            </a:fld>
            <a:endParaRPr lang="en-US" altLang="zh-CN" dirty="0">
              <a:latin typeface="Comic Sans MS" panose="030F0702030302020204" pitchFamily="66" charset="0"/>
            </a:endParaRPr>
          </a:p>
        </p:txBody>
      </p:sp>
      <p:cxnSp>
        <p:nvCxnSpPr>
          <p:cNvPr id="5" name="直接连接符 4">
            <a:extLst>
              <a:ext uri="{FF2B5EF4-FFF2-40B4-BE49-F238E27FC236}">
                <a16:creationId xmlns:a16="http://schemas.microsoft.com/office/drawing/2014/main" id="{208D5446-EB73-4879-8F64-9C9B877CE5CD}"/>
              </a:ext>
            </a:extLst>
          </p:cNvPr>
          <p:cNvCxnSpPr>
            <a:cxnSpLocks/>
          </p:cNvCxnSpPr>
          <p:nvPr/>
        </p:nvCxnSpPr>
        <p:spPr>
          <a:xfrm>
            <a:off x="6373737" y="3897052"/>
            <a:ext cx="2036978" cy="0"/>
          </a:xfrm>
          <a:prstGeom prst="line">
            <a:avLst/>
          </a:prstGeom>
          <a:ln w="25400">
            <a:solidFill>
              <a:schemeClr val="accent3"/>
            </a:solidFill>
            <a:prstDash val="sysDash"/>
          </a:ln>
        </p:spPr>
        <p:style>
          <a:lnRef idx="1">
            <a:schemeClr val="accent1"/>
          </a:lnRef>
          <a:fillRef idx="0">
            <a:schemeClr val="accent1"/>
          </a:fillRef>
          <a:effectRef idx="0">
            <a:schemeClr val="accent1"/>
          </a:effectRef>
          <a:fontRef idx="minor">
            <a:schemeClr val="tx1"/>
          </a:fontRef>
        </p:style>
      </p:cxnSp>
      <p:cxnSp>
        <p:nvCxnSpPr>
          <p:cNvPr id="6" name="直接连接符 5">
            <a:extLst>
              <a:ext uri="{FF2B5EF4-FFF2-40B4-BE49-F238E27FC236}">
                <a16:creationId xmlns:a16="http://schemas.microsoft.com/office/drawing/2014/main" id="{1480009F-ED74-4A24-83FD-805402266235}"/>
              </a:ext>
            </a:extLst>
          </p:cNvPr>
          <p:cNvCxnSpPr>
            <a:cxnSpLocks/>
          </p:cNvCxnSpPr>
          <p:nvPr/>
        </p:nvCxnSpPr>
        <p:spPr>
          <a:xfrm>
            <a:off x="3964273" y="3897052"/>
            <a:ext cx="2036978" cy="0"/>
          </a:xfrm>
          <a:prstGeom prst="line">
            <a:avLst/>
          </a:prstGeom>
          <a:ln w="25400">
            <a:solidFill>
              <a:schemeClr val="accent3"/>
            </a:solidFill>
            <a:prstDash val="sysDash"/>
          </a:ln>
        </p:spPr>
        <p:style>
          <a:lnRef idx="1">
            <a:schemeClr val="accent1"/>
          </a:lnRef>
          <a:fillRef idx="0">
            <a:schemeClr val="accent1"/>
          </a:fillRef>
          <a:effectRef idx="0">
            <a:schemeClr val="accent1"/>
          </a:effectRef>
          <a:fontRef idx="minor">
            <a:schemeClr val="tx1"/>
          </a:fontRef>
        </p:style>
      </p:cxnSp>
      <p:cxnSp>
        <p:nvCxnSpPr>
          <p:cNvPr id="7" name="直接连接符 6">
            <a:extLst>
              <a:ext uri="{FF2B5EF4-FFF2-40B4-BE49-F238E27FC236}">
                <a16:creationId xmlns:a16="http://schemas.microsoft.com/office/drawing/2014/main" id="{778CCE10-9457-4B7A-82F6-575B8A1C8DF9}"/>
              </a:ext>
            </a:extLst>
          </p:cNvPr>
          <p:cNvCxnSpPr>
            <a:cxnSpLocks/>
          </p:cNvCxnSpPr>
          <p:nvPr/>
        </p:nvCxnSpPr>
        <p:spPr>
          <a:xfrm>
            <a:off x="951641" y="3897052"/>
            <a:ext cx="2036978" cy="0"/>
          </a:xfrm>
          <a:prstGeom prst="line">
            <a:avLst/>
          </a:prstGeom>
          <a:ln w="25400">
            <a:solidFill>
              <a:schemeClr val="accent3"/>
            </a:solidFill>
            <a:prstDash val="sysDash"/>
          </a:ln>
        </p:spPr>
        <p:style>
          <a:lnRef idx="1">
            <a:schemeClr val="accent1"/>
          </a:lnRef>
          <a:fillRef idx="0">
            <a:schemeClr val="accent1"/>
          </a:fillRef>
          <a:effectRef idx="0">
            <a:schemeClr val="accent1"/>
          </a:effectRef>
          <a:fontRef idx="minor">
            <a:schemeClr val="tx1"/>
          </a:fontRef>
        </p:style>
      </p:cxnSp>
      <p:pic>
        <p:nvPicPr>
          <p:cNvPr id="8" name="图片 7">
            <a:extLst>
              <a:ext uri="{FF2B5EF4-FFF2-40B4-BE49-F238E27FC236}">
                <a16:creationId xmlns:a16="http://schemas.microsoft.com/office/drawing/2014/main" id="{BD78EC94-7D69-4B0D-9D40-D19F939057C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8031" y="2245991"/>
            <a:ext cx="2093297" cy="1569046"/>
          </a:xfrm>
          <a:prstGeom prst="rect">
            <a:avLst/>
          </a:prstGeom>
        </p:spPr>
      </p:pic>
      <p:pic>
        <p:nvPicPr>
          <p:cNvPr id="11" name="图片 10">
            <a:extLst>
              <a:ext uri="{FF2B5EF4-FFF2-40B4-BE49-F238E27FC236}">
                <a16:creationId xmlns:a16="http://schemas.microsoft.com/office/drawing/2014/main" id="{EE35E89C-E1C3-4EAF-ACA5-CF5BE6969026}"/>
              </a:ext>
            </a:extLst>
          </p:cNvPr>
          <p:cNvPicPr>
            <a:picLocks noChangeAspect="1"/>
          </p:cNvPicPr>
          <p:nvPr/>
        </p:nvPicPr>
        <p:blipFill>
          <a:blip r:embed="rId5"/>
          <a:stretch>
            <a:fillRect/>
          </a:stretch>
        </p:blipFill>
        <p:spPr>
          <a:xfrm>
            <a:off x="589266" y="3990696"/>
            <a:ext cx="2092062" cy="1568751"/>
          </a:xfrm>
          <a:prstGeom prst="rect">
            <a:avLst/>
          </a:prstGeom>
        </p:spPr>
      </p:pic>
      <p:grpSp>
        <p:nvGrpSpPr>
          <p:cNvPr id="26" name="组合 25">
            <a:extLst>
              <a:ext uri="{FF2B5EF4-FFF2-40B4-BE49-F238E27FC236}">
                <a16:creationId xmlns:a16="http://schemas.microsoft.com/office/drawing/2014/main" id="{DD61211B-2E85-401A-B3DB-1A3AB0C37DD1}"/>
              </a:ext>
            </a:extLst>
          </p:cNvPr>
          <p:cNvGrpSpPr/>
          <p:nvPr/>
        </p:nvGrpSpPr>
        <p:grpSpPr>
          <a:xfrm>
            <a:off x="9363933" y="2132856"/>
            <a:ext cx="2260939" cy="3528392"/>
            <a:chOff x="6261511" y="2132856"/>
            <a:chExt cx="2260939" cy="3528392"/>
          </a:xfrm>
        </p:grpSpPr>
        <p:sp>
          <p:nvSpPr>
            <p:cNvPr id="16" name="矩形: 圆角 15">
              <a:extLst>
                <a:ext uri="{FF2B5EF4-FFF2-40B4-BE49-F238E27FC236}">
                  <a16:creationId xmlns:a16="http://schemas.microsoft.com/office/drawing/2014/main" id="{2B4B2D45-0F7F-4607-AF61-526CEA472DBE}"/>
                </a:ext>
              </a:extLst>
            </p:cNvPr>
            <p:cNvSpPr/>
            <p:nvPr/>
          </p:nvSpPr>
          <p:spPr>
            <a:xfrm>
              <a:off x="6261511" y="2132856"/>
              <a:ext cx="2260939" cy="3528392"/>
            </a:xfrm>
            <a:prstGeom prst="roundRect">
              <a:avLst>
                <a:gd name="adj" fmla="val 2749"/>
              </a:avLst>
            </a:prstGeom>
            <a:noFill/>
            <a:ln w="38100">
              <a:solidFill>
                <a:srgbClr val="6464C8"/>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a:extLst>
                <a:ext uri="{FF2B5EF4-FFF2-40B4-BE49-F238E27FC236}">
                  <a16:creationId xmlns:a16="http://schemas.microsoft.com/office/drawing/2014/main" id="{F2EE7413-769A-46CD-8C7B-4D1085177E4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44191" y="2245994"/>
              <a:ext cx="2091754" cy="1567425"/>
            </a:xfrm>
            <a:prstGeom prst="rect">
              <a:avLst/>
            </a:prstGeom>
          </p:spPr>
        </p:pic>
        <p:pic>
          <p:nvPicPr>
            <p:cNvPr id="13" name="图片 12">
              <a:extLst>
                <a:ext uri="{FF2B5EF4-FFF2-40B4-BE49-F238E27FC236}">
                  <a16:creationId xmlns:a16="http://schemas.microsoft.com/office/drawing/2014/main" id="{6488C01D-758B-439D-9B09-174A50D14AD0}"/>
                </a:ext>
              </a:extLst>
            </p:cNvPr>
            <p:cNvPicPr>
              <a:picLocks noChangeAspect="1"/>
            </p:cNvPicPr>
            <p:nvPr/>
          </p:nvPicPr>
          <p:blipFill>
            <a:blip r:embed="rId7"/>
            <a:stretch>
              <a:fillRect/>
            </a:stretch>
          </p:blipFill>
          <p:spPr>
            <a:xfrm>
              <a:off x="6345427" y="3990696"/>
              <a:ext cx="2091754" cy="1568815"/>
            </a:xfrm>
            <a:prstGeom prst="rect">
              <a:avLst/>
            </a:prstGeom>
          </p:spPr>
        </p:pic>
      </p:grpSp>
      <p:sp>
        <p:nvSpPr>
          <p:cNvPr id="14" name="矩形: 圆角 13">
            <a:extLst>
              <a:ext uri="{FF2B5EF4-FFF2-40B4-BE49-F238E27FC236}">
                <a16:creationId xmlns:a16="http://schemas.microsoft.com/office/drawing/2014/main" id="{B419E23D-C0D4-4687-B44D-EF608F853F56}"/>
              </a:ext>
            </a:extLst>
          </p:cNvPr>
          <p:cNvSpPr/>
          <p:nvPr/>
        </p:nvSpPr>
        <p:spPr>
          <a:xfrm>
            <a:off x="502352" y="2132856"/>
            <a:ext cx="2260939" cy="3528392"/>
          </a:xfrm>
          <a:prstGeom prst="roundRect">
            <a:avLst>
              <a:gd name="adj" fmla="val 2749"/>
            </a:avLst>
          </a:prstGeom>
          <a:noFill/>
          <a:ln w="38100">
            <a:solidFill>
              <a:schemeClr val="tx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文本框 23">
            <a:extLst>
              <a:ext uri="{FF2B5EF4-FFF2-40B4-BE49-F238E27FC236}">
                <a16:creationId xmlns:a16="http://schemas.microsoft.com/office/drawing/2014/main" id="{BEE7A5DC-022D-491B-9C2E-D7A15EA88C3D}"/>
              </a:ext>
            </a:extLst>
          </p:cNvPr>
          <p:cNvSpPr txBox="1"/>
          <p:nvPr/>
        </p:nvSpPr>
        <p:spPr>
          <a:xfrm>
            <a:off x="-96688" y="5754744"/>
            <a:ext cx="3459017" cy="400110"/>
          </a:xfrm>
          <a:prstGeom prst="rect">
            <a:avLst/>
          </a:prstGeom>
          <a:noFill/>
        </p:spPr>
        <p:txBody>
          <a:bodyPr wrap="square" rtlCol="0">
            <a:spAutoFit/>
          </a:bodyPr>
          <a:lstStyle/>
          <a:p>
            <a:pPr algn="ctr"/>
            <a:r>
              <a:rPr lang="en-US" altLang="zh-CN" sz="2000" dirty="0">
                <a:latin typeface="Comic Sans MS" panose="030F0702030302020204" pitchFamily="66" charset="0"/>
                <a:ea typeface="+mj-ea"/>
              </a:rPr>
              <a:t>Initial Effect</a:t>
            </a:r>
            <a:endParaRPr lang="zh-CN" altLang="en-US" sz="2000" dirty="0">
              <a:latin typeface="Comic Sans MS" panose="030F0702030302020204" pitchFamily="66" charset="0"/>
              <a:ea typeface="+mj-ea"/>
            </a:endParaRPr>
          </a:p>
        </p:txBody>
      </p:sp>
      <p:grpSp>
        <p:nvGrpSpPr>
          <p:cNvPr id="17" name="组合 16">
            <a:extLst>
              <a:ext uri="{FF2B5EF4-FFF2-40B4-BE49-F238E27FC236}">
                <a16:creationId xmlns:a16="http://schemas.microsoft.com/office/drawing/2014/main" id="{6D25AAB9-567D-433B-B10D-FE74ABF8D83B}"/>
              </a:ext>
            </a:extLst>
          </p:cNvPr>
          <p:cNvGrpSpPr/>
          <p:nvPr/>
        </p:nvGrpSpPr>
        <p:grpSpPr>
          <a:xfrm>
            <a:off x="2564975" y="2132856"/>
            <a:ext cx="3459017" cy="4021998"/>
            <a:chOff x="2639616" y="2132856"/>
            <a:chExt cx="3459017" cy="4021998"/>
          </a:xfrm>
        </p:grpSpPr>
        <p:sp>
          <p:nvSpPr>
            <p:cNvPr id="15" name="矩形: 圆角 14">
              <a:extLst>
                <a:ext uri="{FF2B5EF4-FFF2-40B4-BE49-F238E27FC236}">
                  <a16:creationId xmlns:a16="http://schemas.microsoft.com/office/drawing/2014/main" id="{174F4893-1B88-438C-882A-DD3FEB9992C7}"/>
                </a:ext>
              </a:extLst>
            </p:cNvPr>
            <p:cNvSpPr/>
            <p:nvPr/>
          </p:nvSpPr>
          <p:spPr>
            <a:xfrm>
              <a:off x="3403013" y="2132856"/>
              <a:ext cx="2260939" cy="3528392"/>
            </a:xfrm>
            <a:prstGeom prst="roundRect">
              <a:avLst>
                <a:gd name="adj" fmla="val 2749"/>
              </a:avLst>
            </a:prstGeom>
            <a:noFill/>
            <a:ln w="38100">
              <a:solidFill>
                <a:schemeClr val="accent5">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a:extLst>
                <a:ext uri="{FF2B5EF4-FFF2-40B4-BE49-F238E27FC236}">
                  <a16:creationId xmlns:a16="http://schemas.microsoft.com/office/drawing/2014/main" id="{FFF0C539-6ECF-44C9-AF0F-09FC6516D67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487056" y="2245992"/>
              <a:ext cx="2091753" cy="1569046"/>
            </a:xfrm>
            <a:prstGeom prst="rect">
              <a:avLst/>
            </a:prstGeom>
          </p:spPr>
        </p:pic>
        <p:pic>
          <p:nvPicPr>
            <p:cNvPr id="12" name="图片 11">
              <a:extLst>
                <a:ext uri="{FF2B5EF4-FFF2-40B4-BE49-F238E27FC236}">
                  <a16:creationId xmlns:a16="http://schemas.microsoft.com/office/drawing/2014/main" id="{FE954495-9DF4-4E70-9292-9C71B3AB1593}"/>
                </a:ext>
              </a:extLst>
            </p:cNvPr>
            <p:cNvPicPr>
              <a:picLocks noChangeAspect="1"/>
            </p:cNvPicPr>
            <p:nvPr/>
          </p:nvPicPr>
          <p:blipFill>
            <a:blip r:embed="rId9"/>
            <a:stretch>
              <a:fillRect/>
            </a:stretch>
          </p:blipFill>
          <p:spPr>
            <a:xfrm>
              <a:off x="3488292" y="3990696"/>
              <a:ext cx="2093638" cy="1568751"/>
            </a:xfrm>
            <a:prstGeom prst="rect">
              <a:avLst/>
            </a:prstGeom>
          </p:spPr>
        </p:pic>
        <p:sp>
          <p:nvSpPr>
            <p:cNvPr id="25" name="文本框 24">
              <a:extLst>
                <a:ext uri="{FF2B5EF4-FFF2-40B4-BE49-F238E27FC236}">
                  <a16:creationId xmlns:a16="http://schemas.microsoft.com/office/drawing/2014/main" id="{C9AE6B24-EC1C-4898-902C-1A840817D01B}"/>
                </a:ext>
              </a:extLst>
            </p:cNvPr>
            <p:cNvSpPr txBox="1"/>
            <p:nvPr/>
          </p:nvSpPr>
          <p:spPr>
            <a:xfrm>
              <a:off x="2639616" y="5754744"/>
              <a:ext cx="3459017" cy="400110"/>
            </a:xfrm>
            <a:prstGeom prst="rect">
              <a:avLst/>
            </a:prstGeom>
            <a:noFill/>
          </p:spPr>
          <p:txBody>
            <a:bodyPr wrap="square" rtlCol="0">
              <a:spAutoFit/>
            </a:bodyPr>
            <a:lstStyle/>
            <a:p>
              <a:pPr algn="ctr"/>
              <a:r>
                <a:rPr lang="en-US" altLang="zh-CN" sz="2000" dirty="0" err="1">
                  <a:latin typeface="Comic Sans MS" panose="030F0702030302020204" pitchFamily="66" charset="0"/>
                  <a:ea typeface="+mj-ea"/>
                </a:rPr>
                <a:t>ARCore</a:t>
              </a:r>
              <a:endParaRPr lang="zh-CN" altLang="en-US" sz="2000" dirty="0">
                <a:latin typeface="Comic Sans MS" panose="030F0702030302020204" pitchFamily="66" charset="0"/>
                <a:ea typeface="+mj-ea"/>
              </a:endParaRPr>
            </a:p>
          </p:txBody>
        </p:sp>
      </p:grpSp>
      <p:sp>
        <p:nvSpPr>
          <p:cNvPr id="20" name="箭头: 右 19">
            <a:extLst>
              <a:ext uri="{FF2B5EF4-FFF2-40B4-BE49-F238E27FC236}">
                <a16:creationId xmlns:a16="http://schemas.microsoft.com/office/drawing/2014/main" id="{87D1A83D-A25E-4D5B-8FA6-2FF632833E01}"/>
              </a:ext>
            </a:extLst>
          </p:cNvPr>
          <p:cNvSpPr/>
          <p:nvPr/>
        </p:nvSpPr>
        <p:spPr>
          <a:xfrm>
            <a:off x="2836591" y="3800907"/>
            <a:ext cx="405997" cy="189789"/>
          </a:xfrm>
          <a:prstGeom prst="rightArrow">
            <a:avLst>
              <a:gd name="adj1" fmla="val 35766"/>
              <a:gd name="adj2" fmla="val 82110"/>
            </a:avLst>
          </a:prstGeom>
          <a:solidFill>
            <a:srgbClr val="3D4B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3" name="组合 22">
            <a:extLst>
              <a:ext uri="{FF2B5EF4-FFF2-40B4-BE49-F238E27FC236}">
                <a16:creationId xmlns:a16="http://schemas.microsoft.com/office/drawing/2014/main" id="{4A5734EC-CF17-43A8-AFED-F831B1EE1613}"/>
              </a:ext>
            </a:extLst>
          </p:cNvPr>
          <p:cNvGrpSpPr/>
          <p:nvPr/>
        </p:nvGrpSpPr>
        <p:grpSpPr>
          <a:xfrm>
            <a:off x="5862159" y="2084192"/>
            <a:ext cx="3228926" cy="3643376"/>
            <a:chOff x="8431580" y="1892048"/>
            <a:chExt cx="3228926" cy="3643376"/>
          </a:xfrm>
        </p:grpSpPr>
        <p:sp>
          <p:nvSpPr>
            <p:cNvPr id="30" name="文本框 29">
              <a:extLst>
                <a:ext uri="{FF2B5EF4-FFF2-40B4-BE49-F238E27FC236}">
                  <a16:creationId xmlns:a16="http://schemas.microsoft.com/office/drawing/2014/main" id="{CB74834A-A8E3-410F-A8B6-5F73B750F49B}"/>
                </a:ext>
              </a:extLst>
            </p:cNvPr>
            <p:cNvSpPr txBox="1"/>
            <p:nvPr/>
          </p:nvSpPr>
          <p:spPr>
            <a:xfrm>
              <a:off x="8431580" y="1892048"/>
              <a:ext cx="3166956" cy="707886"/>
            </a:xfrm>
            <a:prstGeom prst="rect">
              <a:avLst/>
            </a:prstGeom>
            <a:noFill/>
          </p:spPr>
          <p:txBody>
            <a:bodyPr wrap="square" rtlCol="0">
              <a:spAutoFit/>
            </a:bodyPr>
            <a:lstStyle/>
            <a:p>
              <a:pPr algn="ctr"/>
              <a:r>
                <a:rPr lang="en-US" altLang="zh-CN" sz="2000" b="1" dirty="0">
                  <a:solidFill>
                    <a:srgbClr val="0CA1C9"/>
                  </a:solidFill>
                  <a:latin typeface="Comic Sans MS" panose="030F0702030302020204" pitchFamily="66" charset="0"/>
                  <a:ea typeface="+mj-ea"/>
                </a:rPr>
                <a:t>1.Sophisticated Sensors Based Solutions</a:t>
              </a:r>
              <a:endParaRPr lang="zh-CN" altLang="en-US" sz="2000" b="1" dirty="0">
                <a:solidFill>
                  <a:srgbClr val="0CA1C9"/>
                </a:solidFill>
                <a:latin typeface="Comic Sans MS" panose="030F0702030302020204" pitchFamily="66" charset="0"/>
                <a:ea typeface="+mj-ea"/>
              </a:endParaRPr>
            </a:p>
          </p:txBody>
        </p:sp>
        <p:pic>
          <p:nvPicPr>
            <p:cNvPr id="22" name="图片 21" descr="一辆银色的车&#10;&#10;中度可信度描述已自动生成">
              <a:extLst>
                <a:ext uri="{FF2B5EF4-FFF2-40B4-BE49-F238E27FC236}">
                  <a16:creationId xmlns:a16="http://schemas.microsoft.com/office/drawing/2014/main" id="{C89D4587-A544-42F3-9C30-B66310272B84}"/>
                </a:ext>
              </a:extLst>
            </p:cNvPr>
            <p:cNvPicPr>
              <a:picLocks noChangeAspect="1"/>
            </p:cNvPicPr>
            <p:nvPr/>
          </p:nvPicPr>
          <p:blipFill>
            <a:blip r:embed="rId10" cstate="print">
              <a:clrChange>
                <a:clrFrom>
                  <a:srgbClr val="F4F4F4"/>
                </a:clrFrom>
                <a:clrTo>
                  <a:srgbClr val="F4F4F4">
                    <a:alpha val="0"/>
                  </a:srgbClr>
                </a:clrTo>
              </a:clrChange>
              <a:extLst>
                <a:ext uri="{28A0092B-C50C-407E-A947-70E740481C1C}">
                  <a14:useLocalDpi xmlns:a14="http://schemas.microsoft.com/office/drawing/2010/main" val="0"/>
                </a:ext>
              </a:extLst>
            </a:blip>
            <a:stretch>
              <a:fillRect/>
            </a:stretch>
          </p:blipFill>
          <p:spPr>
            <a:xfrm>
              <a:off x="8489513" y="2510219"/>
              <a:ext cx="3041227" cy="1710690"/>
            </a:xfrm>
            <a:prstGeom prst="rect">
              <a:avLst/>
            </a:prstGeom>
            <a:noFill/>
          </p:spPr>
        </p:pic>
        <p:sp>
          <p:nvSpPr>
            <p:cNvPr id="31" name="文本框 30">
              <a:extLst>
                <a:ext uri="{FF2B5EF4-FFF2-40B4-BE49-F238E27FC236}">
                  <a16:creationId xmlns:a16="http://schemas.microsoft.com/office/drawing/2014/main" id="{44821F9A-3256-4595-87F9-22481D885AE0}"/>
                </a:ext>
              </a:extLst>
            </p:cNvPr>
            <p:cNvSpPr txBox="1"/>
            <p:nvPr/>
          </p:nvSpPr>
          <p:spPr>
            <a:xfrm>
              <a:off x="8493550" y="4335095"/>
              <a:ext cx="3166956" cy="1200329"/>
            </a:xfrm>
            <a:prstGeom prst="rect">
              <a:avLst/>
            </a:prstGeom>
            <a:noFill/>
          </p:spPr>
          <p:txBody>
            <a:bodyPr wrap="square" rtlCol="0">
              <a:spAutoFit/>
            </a:bodyPr>
            <a:lstStyle/>
            <a:p>
              <a:pPr marL="342900" indent="-342900">
                <a:buFont typeface="Arial" panose="020B0604020202020204" pitchFamily="34" charset="0"/>
                <a:buChar char="•"/>
              </a:pPr>
              <a:r>
                <a:rPr lang="en-US" altLang="zh-CN" dirty="0">
                  <a:latin typeface="Comic Sans MS" panose="030F0702030302020204" pitchFamily="66" charset="0"/>
                  <a:ea typeface="+mj-ea"/>
                </a:rPr>
                <a:t>Color RGB * 2</a:t>
              </a:r>
            </a:p>
            <a:p>
              <a:pPr marL="342900" indent="-342900">
                <a:buFont typeface="Arial" panose="020B0604020202020204" pitchFamily="34" charset="0"/>
                <a:buChar char="•"/>
              </a:pPr>
              <a:r>
                <a:rPr lang="en-US" altLang="zh-CN" dirty="0">
                  <a:latin typeface="Comic Sans MS" panose="030F0702030302020204" pitchFamily="66" charset="0"/>
                  <a:ea typeface="+mj-ea"/>
                </a:rPr>
                <a:t>Grey * 1</a:t>
              </a:r>
            </a:p>
            <a:p>
              <a:pPr marL="342900" indent="-342900">
                <a:buFont typeface="Arial" panose="020B0604020202020204" pitchFamily="34" charset="0"/>
                <a:buChar char="•"/>
              </a:pPr>
              <a:r>
                <a:rPr lang="en-US" altLang="zh-CN" dirty="0">
                  <a:latin typeface="Comic Sans MS" panose="030F0702030302020204" pitchFamily="66" charset="0"/>
                  <a:ea typeface="+mj-ea"/>
                </a:rPr>
                <a:t>Depth * 2</a:t>
              </a:r>
            </a:p>
            <a:p>
              <a:pPr marL="342900" indent="-342900">
                <a:buFont typeface="Arial" panose="020B0604020202020204" pitchFamily="34" charset="0"/>
                <a:buChar char="•"/>
              </a:pPr>
              <a:r>
                <a:rPr lang="en-US" altLang="zh-CN" dirty="0">
                  <a:latin typeface="Comic Sans MS" panose="030F0702030302020204" pitchFamily="66" charset="0"/>
                  <a:ea typeface="+mj-ea"/>
                </a:rPr>
                <a:t>IR * 2</a:t>
              </a:r>
              <a:endParaRPr lang="zh-CN" altLang="en-US" dirty="0">
                <a:latin typeface="Comic Sans MS" panose="030F0702030302020204" pitchFamily="66" charset="0"/>
                <a:ea typeface="+mj-ea"/>
              </a:endParaRPr>
            </a:p>
          </p:txBody>
        </p:sp>
      </p:grpSp>
      <p:grpSp>
        <p:nvGrpSpPr>
          <p:cNvPr id="32" name="组合 31">
            <a:extLst>
              <a:ext uri="{FF2B5EF4-FFF2-40B4-BE49-F238E27FC236}">
                <a16:creationId xmlns:a16="http://schemas.microsoft.com/office/drawing/2014/main" id="{CBBD63DF-7380-435E-9D1F-9A12294154CA}"/>
              </a:ext>
            </a:extLst>
          </p:cNvPr>
          <p:cNvGrpSpPr/>
          <p:nvPr/>
        </p:nvGrpSpPr>
        <p:grpSpPr>
          <a:xfrm>
            <a:off x="3923376" y="3847416"/>
            <a:ext cx="7141176" cy="1730051"/>
            <a:chOff x="1266264" y="3034601"/>
            <a:chExt cx="7557661" cy="1470927"/>
          </a:xfrm>
        </p:grpSpPr>
        <p:sp>
          <p:nvSpPr>
            <p:cNvPr id="33" name="圆角矩形 14">
              <a:extLst>
                <a:ext uri="{FF2B5EF4-FFF2-40B4-BE49-F238E27FC236}">
                  <a16:creationId xmlns:a16="http://schemas.microsoft.com/office/drawing/2014/main" id="{1B579ADF-89A7-452A-AD44-3F9C5A0C5BD5}"/>
                </a:ext>
              </a:extLst>
            </p:cNvPr>
            <p:cNvSpPr/>
            <p:nvPr/>
          </p:nvSpPr>
          <p:spPr>
            <a:xfrm>
              <a:off x="1266264" y="3034601"/>
              <a:ext cx="7557661" cy="1470927"/>
            </a:xfrm>
            <a:prstGeom prst="roundRect">
              <a:avLst>
                <a:gd name="adj" fmla="val 13916"/>
              </a:avLst>
            </a:prstGeom>
            <a:solidFill>
              <a:schemeClr val="bg1"/>
            </a:solidFill>
            <a:ln w="38100">
              <a:solidFill>
                <a:srgbClr val="0CA1C9"/>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800" dirty="0">
                  <a:solidFill>
                    <a:schemeClr val="tx1"/>
                  </a:solidFill>
                  <a:latin typeface="Comic Sans MS" panose="030F0702030302020204" pitchFamily="66" charset="0"/>
                </a:rPr>
                <a:t>      Expensive sensors or devices are </a:t>
              </a:r>
              <a:r>
                <a:rPr lang="en-US" altLang="zh-CN" sz="2800" b="1" dirty="0">
                  <a:solidFill>
                    <a:srgbClr val="EA4A54"/>
                  </a:solidFill>
                  <a:latin typeface="Comic Sans MS" panose="030F0702030302020204" pitchFamily="66" charset="0"/>
                </a:rPr>
                <a:t>not concurrently available on commercial smartphones!</a:t>
              </a:r>
              <a:endParaRPr lang="zh-CN" altLang="en-US" sz="2800" b="1" dirty="0">
                <a:solidFill>
                  <a:srgbClr val="EA4A54"/>
                </a:solidFill>
                <a:latin typeface="Comic Sans MS" panose="030F0702030302020204" pitchFamily="66" charset="0"/>
              </a:endParaRPr>
            </a:p>
          </p:txBody>
        </p:sp>
        <p:pic>
          <p:nvPicPr>
            <p:cNvPr id="34" name="Picture 8" descr="Google Logo White Png, Wrong Cross Transparent Background, HD Png Download  (#5589266), PNG Images on PngArea">
              <a:extLst>
                <a:ext uri="{FF2B5EF4-FFF2-40B4-BE49-F238E27FC236}">
                  <a16:creationId xmlns:a16="http://schemas.microsoft.com/office/drawing/2014/main" id="{A13347E8-873E-4BC0-84A0-E37749009981}"/>
                </a:ext>
              </a:extLst>
            </p:cNvPr>
            <p:cNvPicPr>
              <a:picLocks noChangeAspect="1" noChangeArrowheads="1"/>
            </p:cNvPicPr>
            <p:nvPr/>
          </p:nvPicPr>
          <p:blipFill>
            <a:blip r:embed="rId11"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1457738" y="3101597"/>
              <a:ext cx="652728" cy="578195"/>
            </a:xfrm>
            <a:prstGeom prst="rect">
              <a:avLst/>
            </a:prstGeom>
            <a:noFill/>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2800271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anim calcmode="lin" valueType="num">
                                      <p:cBhvr>
                                        <p:cTn id="8" dur="500" fill="hold"/>
                                        <p:tgtEl>
                                          <p:spTgt spid="32"/>
                                        </p:tgtEl>
                                        <p:attrNameLst>
                                          <p:attrName>ppt_x</p:attrName>
                                        </p:attrNameLst>
                                      </p:cBhvr>
                                      <p:tavLst>
                                        <p:tav tm="0">
                                          <p:val>
                                            <p:strVal val="#ppt_x"/>
                                          </p:val>
                                        </p:tav>
                                        <p:tav tm="100000">
                                          <p:val>
                                            <p:strVal val="#ppt_x"/>
                                          </p:val>
                                        </p:tav>
                                      </p:tavLst>
                                    </p:anim>
                                    <p:anim calcmode="lin" valueType="num">
                                      <p:cBhvr>
                                        <p:cTn id="9" dur="5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586510" y="1322576"/>
            <a:ext cx="10849205" cy="5202768"/>
          </a:xfrm>
        </p:spPr>
        <p:txBody>
          <a:bodyPr/>
          <a:lstStyle/>
          <a:p>
            <a:r>
              <a:rPr lang="en-US" altLang="zh-CN" dirty="0">
                <a:latin typeface="Comic Sans MS" panose="030F0702030302020204" pitchFamily="66" charset="0"/>
              </a:rPr>
              <a:t>How Do Related Works </a:t>
            </a:r>
            <a:r>
              <a:rPr lang="en-US" altLang="zh-CN" b="1" dirty="0">
                <a:solidFill>
                  <a:srgbClr val="FF0000"/>
                </a:solidFill>
                <a:latin typeface="Comic Sans MS" panose="030F0702030302020204" pitchFamily="66" charset="0"/>
              </a:rPr>
              <a:t>Track the Object’s 6-DoF Pose?</a:t>
            </a:r>
          </a:p>
          <a:p>
            <a:endParaRPr lang="en-US" altLang="zh-CN" dirty="0">
              <a:latin typeface="Comic Sans MS" panose="030F0702030302020204" pitchFamily="66" charset="0"/>
            </a:endParaRPr>
          </a:p>
          <a:p>
            <a:endParaRPr lang="en-US" altLang="zh-CN" dirty="0">
              <a:latin typeface="Comic Sans MS" panose="030F0702030302020204" pitchFamily="66" charset="0"/>
            </a:endParaRPr>
          </a:p>
          <a:p>
            <a:endParaRPr lang="en-US" altLang="zh-CN" dirty="0">
              <a:latin typeface="Comic Sans MS" panose="030F0702030302020204" pitchFamily="66" charset="0"/>
            </a:endParaRPr>
          </a:p>
          <a:p>
            <a:endParaRPr lang="en-US" altLang="zh-CN" dirty="0">
              <a:latin typeface="Comic Sans MS" panose="030F0702030302020204" pitchFamily="66" charset="0"/>
            </a:endParaRPr>
          </a:p>
          <a:p>
            <a:endParaRPr lang="en-US" altLang="zh-CN" dirty="0">
              <a:latin typeface="Comic Sans MS" panose="030F0702030302020204" pitchFamily="66" charset="0"/>
            </a:endParaRPr>
          </a:p>
          <a:p>
            <a:pPr marL="0" indent="0">
              <a:buNone/>
            </a:pPr>
            <a:endParaRPr lang="en-US" altLang="zh-CN" dirty="0">
              <a:latin typeface="Comic Sans MS" panose="030F0702030302020204" pitchFamily="66" charset="0"/>
            </a:endParaRPr>
          </a:p>
        </p:txBody>
      </p:sp>
      <p:sp>
        <p:nvSpPr>
          <p:cNvPr id="2" name="标题 1"/>
          <p:cNvSpPr>
            <a:spLocks noGrp="1"/>
          </p:cNvSpPr>
          <p:nvPr>
            <p:ph type="title"/>
          </p:nvPr>
        </p:nvSpPr>
        <p:spPr/>
        <p:txBody>
          <a:bodyPr/>
          <a:lstStyle/>
          <a:p>
            <a:r>
              <a:rPr lang="en-US" altLang="zh-CN" dirty="0">
                <a:latin typeface="Comic Sans MS" panose="030F0702030302020204" pitchFamily="66" charset="0"/>
              </a:rPr>
              <a:t>Related Works</a:t>
            </a:r>
            <a:endParaRPr lang="zh-CN" altLang="en-US" dirty="0">
              <a:latin typeface="Comic Sans MS" panose="030F0702030302020204" pitchFamily="66" charset="0"/>
            </a:endParaRPr>
          </a:p>
        </p:txBody>
      </p:sp>
      <p:sp>
        <p:nvSpPr>
          <p:cNvPr id="4" name="灯片编号占位符 3"/>
          <p:cNvSpPr>
            <a:spLocks noGrp="1"/>
          </p:cNvSpPr>
          <p:nvPr>
            <p:ph type="sldNum" sz="quarter" idx="12"/>
          </p:nvPr>
        </p:nvSpPr>
        <p:spPr/>
        <p:txBody>
          <a:bodyPr/>
          <a:lstStyle/>
          <a:p>
            <a:fld id="{87AB51E9-348C-4DC8-84CE-839F8B9DCC07}" type="slidenum">
              <a:rPr lang="en-US" altLang="zh-CN" smtClean="0">
                <a:latin typeface="Comic Sans MS" panose="030F0702030302020204" pitchFamily="66" charset="0"/>
              </a:rPr>
              <a:pPr/>
              <a:t>6</a:t>
            </a:fld>
            <a:endParaRPr lang="en-US" altLang="zh-CN" dirty="0">
              <a:latin typeface="Comic Sans MS" panose="030F0702030302020204" pitchFamily="66" charset="0"/>
            </a:endParaRPr>
          </a:p>
        </p:txBody>
      </p:sp>
      <p:cxnSp>
        <p:nvCxnSpPr>
          <p:cNvPr id="5" name="直接连接符 4">
            <a:extLst>
              <a:ext uri="{FF2B5EF4-FFF2-40B4-BE49-F238E27FC236}">
                <a16:creationId xmlns:a16="http://schemas.microsoft.com/office/drawing/2014/main" id="{208D5446-EB73-4879-8F64-9C9B877CE5CD}"/>
              </a:ext>
            </a:extLst>
          </p:cNvPr>
          <p:cNvCxnSpPr>
            <a:cxnSpLocks/>
          </p:cNvCxnSpPr>
          <p:nvPr/>
        </p:nvCxnSpPr>
        <p:spPr>
          <a:xfrm>
            <a:off x="6373737" y="3897052"/>
            <a:ext cx="2036978" cy="0"/>
          </a:xfrm>
          <a:prstGeom prst="line">
            <a:avLst/>
          </a:prstGeom>
          <a:ln w="25400">
            <a:solidFill>
              <a:schemeClr val="accent3"/>
            </a:solidFill>
            <a:prstDash val="sysDash"/>
          </a:ln>
        </p:spPr>
        <p:style>
          <a:lnRef idx="1">
            <a:schemeClr val="accent1"/>
          </a:lnRef>
          <a:fillRef idx="0">
            <a:schemeClr val="accent1"/>
          </a:fillRef>
          <a:effectRef idx="0">
            <a:schemeClr val="accent1"/>
          </a:effectRef>
          <a:fontRef idx="minor">
            <a:schemeClr val="tx1"/>
          </a:fontRef>
        </p:style>
      </p:cxnSp>
      <p:cxnSp>
        <p:nvCxnSpPr>
          <p:cNvPr id="6" name="直接连接符 5">
            <a:extLst>
              <a:ext uri="{FF2B5EF4-FFF2-40B4-BE49-F238E27FC236}">
                <a16:creationId xmlns:a16="http://schemas.microsoft.com/office/drawing/2014/main" id="{1480009F-ED74-4A24-83FD-805402266235}"/>
              </a:ext>
            </a:extLst>
          </p:cNvPr>
          <p:cNvCxnSpPr>
            <a:cxnSpLocks/>
          </p:cNvCxnSpPr>
          <p:nvPr/>
        </p:nvCxnSpPr>
        <p:spPr>
          <a:xfrm>
            <a:off x="3964273" y="3897052"/>
            <a:ext cx="2036978" cy="0"/>
          </a:xfrm>
          <a:prstGeom prst="line">
            <a:avLst/>
          </a:prstGeom>
          <a:ln w="25400">
            <a:solidFill>
              <a:schemeClr val="accent3"/>
            </a:solidFill>
            <a:prstDash val="sysDash"/>
          </a:ln>
        </p:spPr>
        <p:style>
          <a:lnRef idx="1">
            <a:schemeClr val="accent1"/>
          </a:lnRef>
          <a:fillRef idx="0">
            <a:schemeClr val="accent1"/>
          </a:fillRef>
          <a:effectRef idx="0">
            <a:schemeClr val="accent1"/>
          </a:effectRef>
          <a:fontRef idx="minor">
            <a:schemeClr val="tx1"/>
          </a:fontRef>
        </p:style>
      </p:cxnSp>
      <p:cxnSp>
        <p:nvCxnSpPr>
          <p:cNvPr id="7" name="直接连接符 6">
            <a:extLst>
              <a:ext uri="{FF2B5EF4-FFF2-40B4-BE49-F238E27FC236}">
                <a16:creationId xmlns:a16="http://schemas.microsoft.com/office/drawing/2014/main" id="{778CCE10-9457-4B7A-82F6-575B8A1C8DF9}"/>
              </a:ext>
            </a:extLst>
          </p:cNvPr>
          <p:cNvCxnSpPr>
            <a:cxnSpLocks/>
          </p:cNvCxnSpPr>
          <p:nvPr/>
        </p:nvCxnSpPr>
        <p:spPr>
          <a:xfrm>
            <a:off x="951641" y="3897052"/>
            <a:ext cx="2036978" cy="0"/>
          </a:xfrm>
          <a:prstGeom prst="line">
            <a:avLst/>
          </a:prstGeom>
          <a:ln w="25400">
            <a:solidFill>
              <a:schemeClr val="accent3"/>
            </a:solidFill>
            <a:prstDash val="sysDash"/>
          </a:ln>
        </p:spPr>
        <p:style>
          <a:lnRef idx="1">
            <a:schemeClr val="accent1"/>
          </a:lnRef>
          <a:fillRef idx="0">
            <a:schemeClr val="accent1"/>
          </a:fillRef>
          <a:effectRef idx="0">
            <a:schemeClr val="accent1"/>
          </a:effectRef>
          <a:fontRef idx="minor">
            <a:schemeClr val="tx1"/>
          </a:fontRef>
        </p:style>
      </p:cxnSp>
      <p:pic>
        <p:nvPicPr>
          <p:cNvPr id="8" name="图片 7">
            <a:extLst>
              <a:ext uri="{FF2B5EF4-FFF2-40B4-BE49-F238E27FC236}">
                <a16:creationId xmlns:a16="http://schemas.microsoft.com/office/drawing/2014/main" id="{BD78EC94-7D69-4B0D-9D40-D19F939057C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8031" y="2245991"/>
            <a:ext cx="2093297" cy="1569046"/>
          </a:xfrm>
          <a:prstGeom prst="rect">
            <a:avLst/>
          </a:prstGeom>
        </p:spPr>
      </p:pic>
      <p:pic>
        <p:nvPicPr>
          <p:cNvPr id="11" name="图片 10">
            <a:extLst>
              <a:ext uri="{FF2B5EF4-FFF2-40B4-BE49-F238E27FC236}">
                <a16:creationId xmlns:a16="http://schemas.microsoft.com/office/drawing/2014/main" id="{EE35E89C-E1C3-4EAF-ACA5-CF5BE6969026}"/>
              </a:ext>
            </a:extLst>
          </p:cNvPr>
          <p:cNvPicPr>
            <a:picLocks noChangeAspect="1"/>
          </p:cNvPicPr>
          <p:nvPr/>
        </p:nvPicPr>
        <p:blipFill>
          <a:blip r:embed="rId5"/>
          <a:stretch>
            <a:fillRect/>
          </a:stretch>
        </p:blipFill>
        <p:spPr>
          <a:xfrm>
            <a:off x="589266" y="3990696"/>
            <a:ext cx="2092062" cy="1568751"/>
          </a:xfrm>
          <a:prstGeom prst="rect">
            <a:avLst/>
          </a:prstGeom>
        </p:spPr>
      </p:pic>
      <p:sp>
        <p:nvSpPr>
          <p:cNvPr id="14" name="矩形: 圆角 13">
            <a:extLst>
              <a:ext uri="{FF2B5EF4-FFF2-40B4-BE49-F238E27FC236}">
                <a16:creationId xmlns:a16="http://schemas.microsoft.com/office/drawing/2014/main" id="{B419E23D-C0D4-4687-B44D-EF608F853F56}"/>
              </a:ext>
            </a:extLst>
          </p:cNvPr>
          <p:cNvSpPr/>
          <p:nvPr/>
        </p:nvSpPr>
        <p:spPr>
          <a:xfrm>
            <a:off x="502352" y="2132856"/>
            <a:ext cx="2260939" cy="3528392"/>
          </a:xfrm>
          <a:prstGeom prst="roundRect">
            <a:avLst>
              <a:gd name="adj" fmla="val 2749"/>
            </a:avLst>
          </a:prstGeom>
          <a:noFill/>
          <a:ln w="38100">
            <a:solidFill>
              <a:schemeClr val="tx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文本框 23">
            <a:extLst>
              <a:ext uri="{FF2B5EF4-FFF2-40B4-BE49-F238E27FC236}">
                <a16:creationId xmlns:a16="http://schemas.microsoft.com/office/drawing/2014/main" id="{BEE7A5DC-022D-491B-9C2E-D7A15EA88C3D}"/>
              </a:ext>
            </a:extLst>
          </p:cNvPr>
          <p:cNvSpPr txBox="1"/>
          <p:nvPr/>
        </p:nvSpPr>
        <p:spPr>
          <a:xfrm>
            <a:off x="-96688" y="5754744"/>
            <a:ext cx="3459017" cy="400110"/>
          </a:xfrm>
          <a:prstGeom prst="rect">
            <a:avLst/>
          </a:prstGeom>
          <a:noFill/>
        </p:spPr>
        <p:txBody>
          <a:bodyPr wrap="square" rtlCol="0">
            <a:spAutoFit/>
          </a:bodyPr>
          <a:lstStyle/>
          <a:p>
            <a:pPr algn="ctr"/>
            <a:r>
              <a:rPr lang="en-US" altLang="zh-CN" sz="2000" dirty="0">
                <a:latin typeface="Comic Sans MS" panose="030F0702030302020204" pitchFamily="66" charset="0"/>
                <a:ea typeface="+mj-ea"/>
              </a:rPr>
              <a:t>Initial Effect</a:t>
            </a:r>
            <a:endParaRPr lang="zh-CN" altLang="en-US" sz="2000" dirty="0">
              <a:latin typeface="Comic Sans MS" panose="030F0702030302020204" pitchFamily="66" charset="0"/>
              <a:ea typeface="+mj-ea"/>
            </a:endParaRPr>
          </a:p>
        </p:txBody>
      </p:sp>
      <p:grpSp>
        <p:nvGrpSpPr>
          <p:cNvPr id="17" name="组合 16">
            <a:extLst>
              <a:ext uri="{FF2B5EF4-FFF2-40B4-BE49-F238E27FC236}">
                <a16:creationId xmlns:a16="http://schemas.microsoft.com/office/drawing/2014/main" id="{6D25AAB9-567D-433B-B10D-FE74ABF8D83B}"/>
              </a:ext>
            </a:extLst>
          </p:cNvPr>
          <p:cNvGrpSpPr/>
          <p:nvPr/>
        </p:nvGrpSpPr>
        <p:grpSpPr>
          <a:xfrm>
            <a:off x="2564975" y="2132856"/>
            <a:ext cx="3459017" cy="4021998"/>
            <a:chOff x="2639616" y="2132856"/>
            <a:chExt cx="3459017" cy="4021998"/>
          </a:xfrm>
        </p:grpSpPr>
        <p:sp>
          <p:nvSpPr>
            <p:cNvPr id="15" name="矩形: 圆角 14">
              <a:extLst>
                <a:ext uri="{FF2B5EF4-FFF2-40B4-BE49-F238E27FC236}">
                  <a16:creationId xmlns:a16="http://schemas.microsoft.com/office/drawing/2014/main" id="{174F4893-1B88-438C-882A-DD3FEB9992C7}"/>
                </a:ext>
              </a:extLst>
            </p:cNvPr>
            <p:cNvSpPr/>
            <p:nvPr/>
          </p:nvSpPr>
          <p:spPr>
            <a:xfrm>
              <a:off x="3403013" y="2132856"/>
              <a:ext cx="2260939" cy="3528392"/>
            </a:xfrm>
            <a:prstGeom prst="roundRect">
              <a:avLst>
                <a:gd name="adj" fmla="val 2749"/>
              </a:avLst>
            </a:prstGeom>
            <a:noFill/>
            <a:ln w="38100">
              <a:solidFill>
                <a:schemeClr val="accent5">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a:extLst>
                <a:ext uri="{FF2B5EF4-FFF2-40B4-BE49-F238E27FC236}">
                  <a16:creationId xmlns:a16="http://schemas.microsoft.com/office/drawing/2014/main" id="{FFF0C539-6ECF-44C9-AF0F-09FC6516D67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87056" y="2245992"/>
              <a:ext cx="2091753" cy="1569046"/>
            </a:xfrm>
            <a:prstGeom prst="rect">
              <a:avLst/>
            </a:prstGeom>
          </p:spPr>
        </p:pic>
        <p:pic>
          <p:nvPicPr>
            <p:cNvPr id="12" name="图片 11">
              <a:extLst>
                <a:ext uri="{FF2B5EF4-FFF2-40B4-BE49-F238E27FC236}">
                  <a16:creationId xmlns:a16="http://schemas.microsoft.com/office/drawing/2014/main" id="{FE954495-9DF4-4E70-9292-9C71B3AB1593}"/>
                </a:ext>
              </a:extLst>
            </p:cNvPr>
            <p:cNvPicPr>
              <a:picLocks noChangeAspect="1"/>
            </p:cNvPicPr>
            <p:nvPr/>
          </p:nvPicPr>
          <p:blipFill>
            <a:blip r:embed="rId7"/>
            <a:stretch>
              <a:fillRect/>
            </a:stretch>
          </p:blipFill>
          <p:spPr>
            <a:xfrm>
              <a:off x="3488292" y="3990696"/>
              <a:ext cx="2093638" cy="1568751"/>
            </a:xfrm>
            <a:prstGeom prst="rect">
              <a:avLst/>
            </a:prstGeom>
          </p:spPr>
        </p:pic>
        <p:sp>
          <p:nvSpPr>
            <p:cNvPr id="25" name="文本框 24">
              <a:extLst>
                <a:ext uri="{FF2B5EF4-FFF2-40B4-BE49-F238E27FC236}">
                  <a16:creationId xmlns:a16="http://schemas.microsoft.com/office/drawing/2014/main" id="{C9AE6B24-EC1C-4898-902C-1A840817D01B}"/>
                </a:ext>
              </a:extLst>
            </p:cNvPr>
            <p:cNvSpPr txBox="1"/>
            <p:nvPr/>
          </p:nvSpPr>
          <p:spPr>
            <a:xfrm>
              <a:off x="2639616" y="5754744"/>
              <a:ext cx="3459017" cy="400110"/>
            </a:xfrm>
            <a:prstGeom prst="rect">
              <a:avLst/>
            </a:prstGeom>
            <a:noFill/>
          </p:spPr>
          <p:txBody>
            <a:bodyPr wrap="square" rtlCol="0">
              <a:spAutoFit/>
            </a:bodyPr>
            <a:lstStyle/>
            <a:p>
              <a:pPr algn="ctr"/>
              <a:r>
                <a:rPr lang="en-US" altLang="zh-CN" sz="2000" dirty="0" err="1">
                  <a:latin typeface="Comic Sans MS" panose="030F0702030302020204" pitchFamily="66" charset="0"/>
                  <a:ea typeface="+mj-ea"/>
                </a:rPr>
                <a:t>ARCore</a:t>
              </a:r>
              <a:endParaRPr lang="zh-CN" altLang="en-US" sz="2000" dirty="0">
                <a:latin typeface="Comic Sans MS" panose="030F0702030302020204" pitchFamily="66" charset="0"/>
                <a:ea typeface="+mj-ea"/>
              </a:endParaRPr>
            </a:p>
          </p:txBody>
        </p:sp>
      </p:grpSp>
      <p:sp>
        <p:nvSpPr>
          <p:cNvPr id="20" name="箭头: 右 19">
            <a:extLst>
              <a:ext uri="{FF2B5EF4-FFF2-40B4-BE49-F238E27FC236}">
                <a16:creationId xmlns:a16="http://schemas.microsoft.com/office/drawing/2014/main" id="{87D1A83D-A25E-4D5B-8FA6-2FF632833E01}"/>
              </a:ext>
            </a:extLst>
          </p:cNvPr>
          <p:cNvSpPr/>
          <p:nvPr/>
        </p:nvSpPr>
        <p:spPr>
          <a:xfrm>
            <a:off x="2836591" y="3800907"/>
            <a:ext cx="405997" cy="189789"/>
          </a:xfrm>
          <a:prstGeom prst="rightArrow">
            <a:avLst>
              <a:gd name="adj1" fmla="val 35766"/>
              <a:gd name="adj2" fmla="val 82110"/>
            </a:avLst>
          </a:prstGeom>
          <a:solidFill>
            <a:srgbClr val="3D4B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文本框 29">
            <a:extLst>
              <a:ext uri="{FF2B5EF4-FFF2-40B4-BE49-F238E27FC236}">
                <a16:creationId xmlns:a16="http://schemas.microsoft.com/office/drawing/2014/main" id="{CB74834A-A8E3-410F-A8B6-5F73B750F49B}"/>
              </a:ext>
            </a:extLst>
          </p:cNvPr>
          <p:cNvSpPr txBox="1"/>
          <p:nvPr/>
        </p:nvSpPr>
        <p:spPr>
          <a:xfrm>
            <a:off x="5749206" y="2055741"/>
            <a:ext cx="3395297" cy="707886"/>
          </a:xfrm>
          <a:prstGeom prst="rect">
            <a:avLst/>
          </a:prstGeom>
          <a:noFill/>
        </p:spPr>
        <p:txBody>
          <a:bodyPr wrap="square" rtlCol="0">
            <a:spAutoFit/>
          </a:bodyPr>
          <a:lstStyle/>
          <a:p>
            <a:pPr algn="ctr"/>
            <a:r>
              <a:rPr lang="en-US" altLang="zh-CN" sz="2000" b="1" dirty="0">
                <a:solidFill>
                  <a:srgbClr val="0CA1C9"/>
                </a:solidFill>
                <a:latin typeface="Comic Sans MS" panose="030F0702030302020204" pitchFamily="66" charset="0"/>
                <a:ea typeface="+mj-ea"/>
              </a:rPr>
              <a:t>2.Classcial Feature Matching Based Solutions</a:t>
            </a:r>
            <a:endParaRPr lang="zh-CN" altLang="en-US" sz="2000" b="1" dirty="0">
              <a:solidFill>
                <a:srgbClr val="0CA1C9"/>
              </a:solidFill>
              <a:latin typeface="Comic Sans MS" panose="030F0702030302020204" pitchFamily="66" charset="0"/>
              <a:ea typeface="+mj-ea"/>
            </a:endParaRPr>
          </a:p>
        </p:txBody>
      </p:sp>
      <p:pic>
        <p:nvPicPr>
          <p:cNvPr id="19" name="图片 18">
            <a:extLst>
              <a:ext uri="{FF2B5EF4-FFF2-40B4-BE49-F238E27FC236}">
                <a16:creationId xmlns:a16="http://schemas.microsoft.com/office/drawing/2014/main" id="{E2365FE3-676E-4D47-B961-450DF8885BCB}"/>
              </a:ext>
            </a:extLst>
          </p:cNvPr>
          <p:cNvPicPr>
            <a:picLocks noChangeAspect="1"/>
          </p:cNvPicPr>
          <p:nvPr/>
        </p:nvPicPr>
        <p:blipFill>
          <a:blip r:embed="rId8"/>
          <a:stretch>
            <a:fillRect/>
          </a:stretch>
        </p:blipFill>
        <p:spPr>
          <a:xfrm>
            <a:off x="5774167" y="2917111"/>
            <a:ext cx="3394796" cy="2266690"/>
          </a:xfrm>
          <a:prstGeom prst="rect">
            <a:avLst/>
          </a:prstGeom>
          <a:ln>
            <a:solidFill>
              <a:srgbClr val="0CA1C9"/>
            </a:solidFill>
          </a:ln>
        </p:spPr>
      </p:pic>
      <p:pic>
        <p:nvPicPr>
          <p:cNvPr id="27" name="图片 26">
            <a:extLst>
              <a:ext uri="{FF2B5EF4-FFF2-40B4-BE49-F238E27FC236}">
                <a16:creationId xmlns:a16="http://schemas.microsoft.com/office/drawing/2014/main" id="{8D74901F-6B30-4B54-A1AB-D70358A40EE0}"/>
              </a:ext>
            </a:extLst>
          </p:cNvPr>
          <p:cNvPicPr>
            <a:picLocks noChangeAspect="1"/>
          </p:cNvPicPr>
          <p:nvPr/>
        </p:nvPicPr>
        <p:blipFill>
          <a:blip r:embed="rId9"/>
          <a:stretch>
            <a:fillRect/>
          </a:stretch>
        </p:blipFill>
        <p:spPr>
          <a:xfrm>
            <a:off x="9355409" y="2074624"/>
            <a:ext cx="2347223" cy="3586624"/>
          </a:xfrm>
          <a:prstGeom prst="rect">
            <a:avLst/>
          </a:prstGeom>
        </p:spPr>
      </p:pic>
      <p:grpSp>
        <p:nvGrpSpPr>
          <p:cNvPr id="32" name="组合 31">
            <a:extLst>
              <a:ext uri="{FF2B5EF4-FFF2-40B4-BE49-F238E27FC236}">
                <a16:creationId xmlns:a16="http://schemas.microsoft.com/office/drawing/2014/main" id="{CBBD63DF-7380-435E-9D1F-9A12294154CA}"/>
              </a:ext>
            </a:extLst>
          </p:cNvPr>
          <p:cNvGrpSpPr/>
          <p:nvPr/>
        </p:nvGrpSpPr>
        <p:grpSpPr>
          <a:xfrm>
            <a:off x="4320471" y="4131511"/>
            <a:ext cx="6375249" cy="1309235"/>
            <a:chOff x="5796855" y="3866475"/>
            <a:chExt cx="7444930" cy="1113140"/>
          </a:xfrm>
        </p:grpSpPr>
        <p:sp>
          <p:nvSpPr>
            <p:cNvPr id="33" name="圆角矩形 14">
              <a:extLst>
                <a:ext uri="{FF2B5EF4-FFF2-40B4-BE49-F238E27FC236}">
                  <a16:creationId xmlns:a16="http://schemas.microsoft.com/office/drawing/2014/main" id="{1B579ADF-89A7-452A-AD44-3F9C5A0C5BD5}"/>
                </a:ext>
              </a:extLst>
            </p:cNvPr>
            <p:cNvSpPr/>
            <p:nvPr/>
          </p:nvSpPr>
          <p:spPr>
            <a:xfrm>
              <a:off x="5796855" y="3866475"/>
              <a:ext cx="7444930" cy="1113140"/>
            </a:xfrm>
            <a:prstGeom prst="roundRect">
              <a:avLst>
                <a:gd name="adj" fmla="val 13916"/>
              </a:avLst>
            </a:prstGeom>
            <a:solidFill>
              <a:schemeClr val="bg1"/>
            </a:solidFill>
            <a:ln w="38100">
              <a:solidFill>
                <a:srgbClr val="0CA1C9"/>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800" dirty="0">
                  <a:solidFill>
                    <a:schemeClr val="tx1"/>
                  </a:solidFill>
                  <a:latin typeface="Comic Sans MS" panose="030F0702030302020204" pitchFamily="66" charset="0"/>
                </a:rPr>
                <a:t>      Cumulative drift leads to </a:t>
              </a:r>
              <a:r>
                <a:rPr lang="en-US" altLang="zh-CN" sz="2800" b="1" dirty="0">
                  <a:solidFill>
                    <a:srgbClr val="EA4A54"/>
                  </a:solidFill>
                  <a:latin typeface="Comic Sans MS" panose="030F0702030302020204" pitchFamily="66" charset="0"/>
                </a:rPr>
                <a:t>virtual effects misalignment!</a:t>
              </a:r>
              <a:endParaRPr lang="zh-CN" altLang="en-US" sz="2800" b="1" dirty="0">
                <a:solidFill>
                  <a:srgbClr val="EA4A54"/>
                </a:solidFill>
                <a:latin typeface="Comic Sans MS" panose="030F0702030302020204" pitchFamily="66" charset="0"/>
              </a:endParaRPr>
            </a:p>
          </p:txBody>
        </p:sp>
        <p:pic>
          <p:nvPicPr>
            <p:cNvPr id="34" name="Picture 8" descr="Google Logo White Png, Wrong Cross Transparent Background, HD Png Download  (#5589266), PNG Images on PngArea">
              <a:extLst>
                <a:ext uri="{FF2B5EF4-FFF2-40B4-BE49-F238E27FC236}">
                  <a16:creationId xmlns:a16="http://schemas.microsoft.com/office/drawing/2014/main" id="{A13347E8-873E-4BC0-84A0-E37749009981}"/>
                </a:ext>
              </a:extLst>
            </p:cNvPr>
            <p:cNvPicPr>
              <a:picLocks noChangeAspect="1" noChangeArrowheads="1"/>
            </p:cNvPicPr>
            <p:nvPr/>
          </p:nvPicPr>
          <p:blipFill>
            <a:blip r:embed="rId10"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6126570" y="3939380"/>
              <a:ext cx="533603" cy="472672"/>
            </a:xfrm>
            <a:prstGeom prst="rect">
              <a:avLst/>
            </a:prstGeom>
            <a:noFill/>
            <a:extLst>
              <a:ext uri="{909E8E84-426E-40DD-AFC4-6F175D3DCCD1}">
                <a14:hiddenFill xmlns:a14="http://schemas.microsoft.com/office/drawing/2010/main">
                  <a:solidFill>
                    <a:srgbClr val="FFFFFF"/>
                  </a:solidFill>
                </a14:hiddenFill>
              </a:ext>
            </a:extLst>
          </p:spPr>
        </p:pic>
      </p:grpSp>
      <p:sp>
        <p:nvSpPr>
          <p:cNvPr id="26" name="文本框 25">
            <a:extLst>
              <a:ext uri="{FF2B5EF4-FFF2-40B4-BE49-F238E27FC236}">
                <a16:creationId xmlns:a16="http://schemas.microsoft.com/office/drawing/2014/main" id="{16B95401-489C-4B39-A24D-88BA5603D454}"/>
              </a:ext>
            </a:extLst>
          </p:cNvPr>
          <p:cNvSpPr txBox="1"/>
          <p:nvPr/>
        </p:nvSpPr>
        <p:spPr>
          <a:xfrm>
            <a:off x="335360" y="6289715"/>
            <a:ext cx="10989330" cy="420628"/>
          </a:xfrm>
          <a:prstGeom prst="rect">
            <a:avLst/>
          </a:prstGeom>
          <a:noFill/>
        </p:spPr>
        <p:txBody>
          <a:bodyPr wrap="square" rtlCol="0">
            <a:spAutoFit/>
          </a:bodyPr>
          <a:lstStyle/>
          <a:p>
            <a:r>
              <a:rPr lang="en-US" altLang="zh-CN" sz="1600" baseline="30000" dirty="0" err="1">
                <a:latin typeface="Comic Sans MS" panose="030F0702030302020204" pitchFamily="66" charset="0"/>
                <a:ea typeface="+mj-ea"/>
              </a:rPr>
              <a:t>Rusinkiewicz</a:t>
            </a:r>
            <a:r>
              <a:rPr lang="en-US" altLang="zh-CN" sz="1600" baseline="30000" dirty="0">
                <a:latin typeface="Comic Sans MS" panose="030F0702030302020204" pitchFamily="66" charset="0"/>
                <a:ea typeface="+mj-ea"/>
              </a:rPr>
              <a:t>, S, et al. “Efficient variants of the ICP algorithm</a:t>
            </a:r>
            <a:r>
              <a:rPr lang="zh-CN" altLang="en-US" sz="1600" baseline="30000" dirty="0">
                <a:latin typeface="Comic Sans MS" panose="030F0702030302020204" pitchFamily="66" charset="0"/>
                <a:ea typeface="+mj-ea"/>
              </a:rPr>
              <a:t>”</a:t>
            </a:r>
            <a:r>
              <a:rPr lang="en-US" altLang="zh-CN" sz="1600" baseline="30000" dirty="0">
                <a:latin typeface="Comic Sans MS" panose="030F0702030302020204" pitchFamily="66" charset="0"/>
                <a:ea typeface="+mj-ea"/>
              </a:rPr>
              <a:t>. In Proceedings third international conference on 3-D digital imaging and modeling. IEEE. 2005.</a:t>
            </a:r>
          </a:p>
          <a:p>
            <a:r>
              <a:rPr lang="en-US" altLang="zh-CN" sz="1600" baseline="30000" dirty="0">
                <a:latin typeface="Comic Sans MS" panose="030F0702030302020204" pitchFamily="66" charset="0"/>
                <a:ea typeface="+mj-ea"/>
              </a:rPr>
              <a:t>Mur-Artal R,  et al. </a:t>
            </a:r>
            <a:r>
              <a:rPr lang="zh-CN" altLang="en-US" sz="1600" baseline="30000" dirty="0">
                <a:latin typeface="Comic Sans MS" panose="030F0702030302020204" pitchFamily="66" charset="0"/>
                <a:ea typeface="+mj-ea"/>
              </a:rPr>
              <a:t>“</a:t>
            </a:r>
            <a:r>
              <a:rPr lang="en-US" altLang="zh-CN" sz="1600" baseline="30000" dirty="0">
                <a:latin typeface="Comic Sans MS" panose="030F0702030302020204" pitchFamily="66" charset="0"/>
                <a:ea typeface="+mj-ea"/>
              </a:rPr>
              <a:t>ORB-SLAM: a versatile and accurate monocular SLAM system</a:t>
            </a:r>
            <a:r>
              <a:rPr lang="zh-CN" altLang="en-US" sz="1600" baseline="30000" dirty="0">
                <a:latin typeface="Comic Sans MS" panose="030F0702030302020204" pitchFamily="66" charset="0"/>
                <a:ea typeface="+mj-ea"/>
              </a:rPr>
              <a:t>”</a:t>
            </a:r>
            <a:r>
              <a:rPr lang="en-US" altLang="zh-CN" sz="1600" baseline="30000" dirty="0">
                <a:latin typeface="Comic Sans MS" panose="030F0702030302020204" pitchFamily="66" charset="0"/>
                <a:ea typeface="+mj-ea"/>
              </a:rPr>
              <a:t>[J]. IEEE transactions on robotics, 2015</a:t>
            </a:r>
          </a:p>
        </p:txBody>
      </p:sp>
    </p:spTree>
    <p:custDataLst>
      <p:tags r:id="rId1"/>
    </p:custDataLst>
    <p:extLst>
      <p:ext uri="{BB962C8B-B14F-4D97-AF65-F5344CB8AC3E}">
        <p14:creationId xmlns:p14="http://schemas.microsoft.com/office/powerpoint/2010/main" val="1379466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anim calcmode="lin" valueType="num">
                                      <p:cBhvr>
                                        <p:cTn id="8" dur="500" fill="hold"/>
                                        <p:tgtEl>
                                          <p:spTgt spid="32"/>
                                        </p:tgtEl>
                                        <p:attrNameLst>
                                          <p:attrName>ppt_x</p:attrName>
                                        </p:attrNameLst>
                                      </p:cBhvr>
                                      <p:tavLst>
                                        <p:tav tm="0">
                                          <p:val>
                                            <p:strVal val="#ppt_x"/>
                                          </p:val>
                                        </p:tav>
                                        <p:tav tm="100000">
                                          <p:val>
                                            <p:strVal val="#ppt_x"/>
                                          </p:val>
                                        </p:tav>
                                      </p:tavLst>
                                    </p:anim>
                                    <p:anim calcmode="lin" valueType="num">
                                      <p:cBhvr>
                                        <p:cTn id="9" dur="5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586510" y="1322576"/>
            <a:ext cx="10849205" cy="5202768"/>
          </a:xfrm>
        </p:spPr>
        <p:txBody>
          <a:bodyPr/>
          <a:lstStyle/>
          <a:p>
            <a:r>
              <a:rPr lang="en-US" altLang="zh-CN" dirty="0">
                <a:latin typeface="Comic Sans MS" panose="030F0702030302020204" pitchFamily="66" charset="0"/>
              </a:rPr>
              <a:t>How Do Related Works </a:t>
            </a:r>
            <a:r>
              <a:rPr lang="en-US" altLang="zh-CN" b="1" dirty="0">
                <a:solidFill>
                  <a:srgbClr val="FF0000"/>
                </a:solidFill>
                <a:latin typeface="Comic Sans MS" panose="030F0702030302020204" pitchFamily="66" charset="0"/>
              </a:rPr>
              <a:t>Track the Object’s 6-DoF Pose?</a:t>
            </a:r>
          </a:p>
          <a:p>
            <a:endParaRPr lang="en-US" altLang="zh-CN" dirty="0">
              <a:latin typeface="Comic Sans MS" panose="030F0702030302020204" pitchFamily="66" charset="0"/>
            </a:endParaRPr>
          </a:p>
          <a:p>
            <a:endParaRPr lang="en-US" altLang="zh-CN" dirty="0">
              <a:latin typeface="Comic Sans MS" panose="030F0702030302020204" pitchFamily="66" charset="0"/>
            </a:endParaRPr>
          </a:p>
          <a:p>
            <a:endParaRPr lang="en-US" altLang="zh-CN" dirty="0">
              <a:latin typeface="Comic Sans MS" panose="030F0702030302020204" pitchFamily="66" charset="0"/>
            </a:endParaRPr>
          </a:p>
          <a:p>
            <a:endParaRPr lang="en-US" altLang="zh-CN" dirty="0">
              <a:latin typeface="Comic Sans MS" panose="030F0702030302020204" pitchFamily="66" charset="0"/>
            </a:endParaRPr>
          </a:p>
          <a:p>
            <a:endParaRPr lang="en-US" altLang="zh-CN" dirty="0">
              <a:latin typeface="Comic Sans MS" panose="030F0702030302020204" pitchFamily="66" charset="0"/>
            </a:endParaRPr>
          </a:p>
          <a:p>
            <a:pPr marL="0" indent="0">
              <a:buNone/>
            </a:pPr>
            <a:endParaRPr lang="en-US" altLang="zh-CN" dirty="0">
              <a:latin typeface="Comic Sans MS" panose="030F0702030302020204" pitchFamily="66" charset="0"/>
            </a:endParaRPr>
          </a:p>
        </p:txBody>
      </p:sp>
      <p:sp>
        <p:nvSpPr>
          <p:cNvPr id="2" name="标题 1"/>
          <p:cNvSpPr>
            <a:spLocks noGrp="1"/>
          </p:cNvSpPr>
          <p:nvPr>
            <p:ph type="title"/>
          </p:nvPr>
        </p:nvSpPr>
        <p:spPr/>
        <p:txBody>
          <a:bodyPr/>
          <a:lstStyle/>
          <a:p>
            <a:r>
              <a:rPr lang="en-US" altLang="zh-CN" dirty="0">
                <a:latin typeface="Comic Sans MS" panose="030F0702030302020204" pitchFamily="66" charset="0"/>
              </a:rPr>
              <a:t>Related Works</a:t>
            </a:r>
            <a:endParaRPr lang="zh-CN" altLang="en-US" dirty="0">
              <a:latin typeface="Comic Sans MS" panose="030F0702030302020204" pitchFamily="66" charset="0"/>
            </a:endParaRPr>
          </a:p>
        </p:txBody>
      </p:sp>
      <p:sp>
        <p:nvSpPr>
          <p:cNvPr id="4" name="灯片编号占位符 3"/>
          <p:cNvSpPr>
            <a:spLocks noGrp="1"/>
          </p:cNvSpPr>
          <p:nvPr>
            <p:ph type="sldNum" sz="quarter" idx="12"/>
          </p:nvPr>
        </p:nvSpPr>
        <p:spPr/>
        <p:txBody>
          <a:bodyPr/>
          <a:lstStyle/>
          <a:p>
            <a:fld id="{87AB51E9-348C-4DC8-84CE-839F8B9DCC07}" type="slidenum">
              <a:rPr lang="en-US" altLang="zh-CN" smtClean="0">
                <a:latin typeface="Comic Sans MS" panose="030F0702030302020204" pitchFamily="66" charset="0"/>
              </a:rPr>
              <a:pPr/>
              <a:t>7</a:t>
            </a:fld>
            <a:endParaRPr lang="en-US" altLang="zh-CN" dirty="0">
              <a:latin typeface="Comic Sans MS" panose="030F0702030302020204" pitchFamily="66" charset="0"/>
            </a:endParaRPr>
          </a:p>
        </p:txBody>
      </p:sp>
      <p:cxnSp>
        <p:nvCxnSpPr>
          <p:cNvPr id="5" name="直接连接符 4">
            <a:extLst>
              <a:ext uri="{FF2B5EF4-FFF2-40B4-BE49-F238E27FC236}">
                <a16:creationId xmlns:a16="http://schemas.microsoft.com/office/drawing/2014/main" id="{208D5446-EB73-4879-8F64-9C9B877CE5CD}"/>
              </a:ext>
            </a:extLst>
          </p:cNvPr>
          <p:cNvCxnSpPr>
            <a:cxnSpLocks/>
          </p:cNvCxnSpPr>
          <p:nvPr/>
        </p:nvCxnSpPr>
        <p:spPr>
          <a:xfrm>
            <a:off x="6373737" y="3897052"/>
            <a:ext cx="2036978" cy="0"/>
          </a:xfrm>
          <a:prstGeom prst="line">
            <a:avLst/>
          </a:prstGeom>
          <a:ln w="25400">
            <a:solidFill>
              <a:schemeClr val="accent3"/>
            </a:solidFill>
            <a:prstDash val="sysDash"/>
          </a:ln>
        </p:spPr>
        <p:style>
          <a:lnRef idx="1">
            <a:schemeClr val="accent1"/>
          </a:lnRef>
          <a:fillRef idx="0">
            <a:schemeClr val="accent1"/>
          </a:fillRef>
          <a:effectRef idx="0">
            <a:schemeClr val="accent1"/>
          </a:effectRef>
          <a:fontRef idx="minor">
            <a:schemeClr val="tx1"/>
          </a:fontRef>
        </p:style>
      </p:cxnSp>
      <p:cxnSp>
        <p:nvCxnSpPr>
          <p:cNvPr id="6" name="直接连接符 5">
            <a:extLst>
              <a:ext uri="{FF2B5EF4-FFF2-40B4-BE49-F238E27FC236}">
                <a16:creationId xmlns:a16="http://schemas.microsoft.com/office/drawing/2014/main" id="{1480009F-ED74-4A24-83FD-805402266235}"/>
              </a:ext>
            </a:extLst>
          </p:cNvPr>
          <p:cNvCxnSpPr>
            <a:cxnSpLocks/>
          </p:cNvCxnSpPr>
          <p:nvPr/>
        </p:nvCxnSpPr>
        <p:spPr>
          <a:xfrm>
            <a:off x="3964273" y="3897052"/>
            <a:ext cx="2036978" cy="0"/>
          </a:xfrm>
          <a:prstGeom prst="line">
            <a:avLst/>
          </a:prstGeom>
          <a:ln w="25400">
            <a:solidFill>
              <a:schemeClr val="accent3"/>
            </a:solidFill>
            <a:prstDash val="sysDash"/>
          </a:ln>
        </p:spPr>
        <p:style>
          <a:lnRef idx="1">
            <a:schemeClr val="accent1"/>
          </a:lnRef>
          <a:fillRef idx="0">
            <a:schemeClr val="accent1"/>
          </a:fillRef>
          <a:effectRef idx="0">
            <a:schemeClr val="accent1"/>
          </a:effectRef>
          <a:fontRef idx="minor">
            <a:schemeClr val="tx1"/>
          </a:fontRef>
        </p:style>
      </p:cxnSp>
      <p:cxnSp>
        <p:nvCxnSpPr>
          <p:cNvPr id="7" name="直接连接符 6">
            <a:extLst>
              <a:ext uri="{FF2B5EF4-FFF2-40B4-BE49-F238E27FC236}">
                <a16:creationId xmlns:a16="http://schemas.microsoft.com/office/drawing/2014/main" id="{778CCE10-9457-4B7A-82F6-575B8A1C8DF9}"/>
              </a:ext>
            </a:extLst>
          </p:cNvPr>
          <p:cNvCxnSpPr>
            <a:cxnSpLocks/>
          </p:cNvCxnSpPr>
          <p:nvPr/>
        </p:nvCxnSpPr>
        <p:spPr>
          <a:xfrm>
            <a:off x="951641" y="3897052"/>
            <a:ext cx="2036978" cy="0"/>
          </a:xfrm>
          <a:prstGeom prst="line">
            <a:avLst/>
          </a:prstGeom>
          <a:ln w="25400">
            <a:solidFill>
              <a:schemeClr val="accent3"/>
            </a:solidFill>
            <a:prstDash val="sysDash"/>
          </a:ln>
        </p:spPr>
        <p:style>
          <a:lnRef idx="1">
            <a:schemeClr val="accent1"/>
          </a:lnRef>
          <a:fillRef idx="0">
            <a:schemeClr val="accent1"/>
          </a:fillRef>
          <a:effectRef idx="0">
            <a:schemeClr val="accent1"/>
          </a:effectRef>
          <a:fontRef idx="minor">
            <a:schemeClr val="tx1"/>
          </a:fontRef>
        </p:style>
      </p:cxnSp>
      <p:pic>
        <p:nvPicPr>
          <p:cNvPr id="8" name="图片 7">
            <a:extLst>
              <a:ext uri="{FF2B5EF4-FFF2-40B4-BE49-F238E27FC236}">
                <a16:creationId xmlns:a16="http://schemas.microsoft.com/office/drawing/2014/main" id="{BD78EC94-7D69-4B0D-9D40-D19F939057C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8031" y="2245991"/>
            <a:ext cx="2093297" cy="1569046"/>
          </a:xfrm>
          <a:prstGeom prst="rect">
            <a:avLst/>
          </a:prstGeom>
        </p:spPr>
      </p:pic>
      <p:pic>
        <p:nvPicPr>
          <p:cNvPr id="11" name="图片 10">
            <a:extLst>
              <a:ext uri="{FF2B5EF4-FFF2-40B4-BE49-F238E27FC236}">
                <a16:creationId xmlns:a16="http://schemas.microsoft.com/office/drawing/2014/main" id="{EE35E89C-E1C3-4EAF-ACA5-CF5BE6969026}"/>
              </a:ext>
            </a:extLst>
          </p:cNvPr>
          <p:cNvPicPr>
            <a:picLocks noChangeAspect="1"/>
          </p:cNvPicPr>
          <p:nvPr/>
        </p:nvPicPr>
        <p:blipFill>
          <a:blip r:embed="rId5"/>
          <a:stretch>
            <a:fillRect/>
          </a:stretch>
        </p:blipFill>
        <p:spPr>
          <a:xfrm>
            <a:off x="589266" y="3990696"/>
            <a:ext cx="2092062" cy="1568751"/>
          </a:xfrm>
          <a:prstGeom prst="rect">
            <a:avLst/>
          </a:prstGeom>
        </p:spPr>
      </p:pic>
      <p:sp>
        <p:nvSpPr>
          <p:cNvPr id="14" name="矩形: 圆角 13">
            <a:extLst>
              <a:ext uri="{FF2B5EF4-FFF2-40B4-BE49-F238E27FC236}">
                <a16:creationId xmlns:a16="http://schemas.microsoft.com/office/drawing/2014/main" id="{B419E23D-C0D4-4687-B44D-EF608F853F56}"/>
              </a:ext>
            </a:extLst>
          </p:cNvPr>
          <p:cNvSpPr/>
          <p:nvPr/>
        </p:nvSpPr>
        <p:spPr>
          <a:xfrm>
            <a:off x="502352" y="2132856"/>
            <a:ext cx="2260939" cy="3528392"/>
          </a:xfrm>
          <a:prstGeom prst="roundRect">
            <a:avLst>
              <a:gd name="adj" fmla="val 2749"/>
            </a:avLst>
          </a:prstGeom>
          <a:noFill/>
          <a:ln w="38100">
            <a:solidFill>
              <a:schemeClr val="tx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文本框 23">
            <a:extLst>
              <a:ext uri="{FF2B5EF4-FFF2-40B4-BE49-F238E27FC236}">
                <a16:creationId xmlns:a16="http://schemas.microsoft.com/office/drawing/2014/main" id="{BEE7A5DC-022D-491B-9C2E-D7A15EA88C3D}"/>
              </a:ext>
            </a:extLst>
          </p:cNvPr>
          <p:cNvSpPr txBox="1"/>
          <p:nvPr/>
        </p:nvSpPr>
        <p:spPr>
          <a:xfrm>
            <a:off x="-96688" y="5754744"/>
            <a:ext cx="3459017" cy="400110"/>
          </a:xfrm>
          <a:prstGeom prst="rect">
            <a:avLst/>
          </a:prstGeom>
          <a:noFill/>
        </p:spPr>
        <p:txBody>
          <a:bodyPr wrap="square" rtlCol="0">
            <a:spAutoFit/>
          </a:bodyPr>
          <a:lstStyle/>
          <a:p>
            <a:pPr algn="ctr"/>
            <a:r>
              <a:rPr lang="en-US" altLang="zh-CN" sz="2000" dirty="0">
                <a:latin typeface="Comic Sans MS" panose="030F0702030302020204" pitchFamily="66" charset="0"/>
                <a:ea typeface="+mj-ea"/>
              </a:rPr>
              <a:t>Initial Effect</a:t>
            </a:r>
            <a:endParaRPr lang="zh-CN" altLang="en-US" sz="2000" dirty="0">
              <a:latin typeface="Comic Sans MS" panose="030F0702030302020204" pitchFamily="66" charset="0"/>
              <a:ea typeface="+mj-ea"/>
            </a:endParaRPr>
          </a:p>
        </p:txBody>
      </p:sp>
      <p:grpSp>
        <p:nvGrpSpPr>
          <p:cNvPr id="17" name="组合 16">
            <a:extLst>
              <a:ext uri="{FF2B5EF4-FFF2-40B4-BE49-F238E27FC236}">
                <a16:creationId xmlns:a16="http://schemas.microsoft.com/office/drawing/2014/main" id="{6D25AAB9-567D-433B-B10D-FE74ABF8D83B}"/>
              </a:ext>
            </a:extLst>
          </p:cNvPr>
          <p:cNvGrpSpPr/>
          <p:nvPr/>
        </p:nvGrpSpPr>
        <p:grpSpPr>
          <a:xfrm>
            <a:off x="2564975" y="2132856"/>
            <a:ext cx="3459017" cy="4021998"/>
            <a:chOff x="2639616" y="2132856"/>
            <a:chExt cx="3459017" cy="4021998"/>
          </a:xfrm>
        </p:grpSpPr>
        <p:sp>
          <p:nvSpPr>
            <p:cNvPr id="15" name="矩形: 圆角 14">
              <a:extLst>
                <a:ext uri="{FF2B5EF4-FFF2-40B4-BE49-F238E27FC236}">
                  <a16:creationId xmlns:a16="http://schemas.microsoft.com/office/drawing/2014/main" id="{174F4893-1B88-438C-882A-DD3FEB9992C7}"/>
                </a:ext>
              </a:extLst>
            </p:cNvPr>
            <p:cNvSpPr/>
            <p:nvPr/>
          </p:nvSpPr>
          <p:spPr>
            <a:xfrm>
              <a:off x="3403013" y="2132856"/>
              <a:ext cx="2260939" cy="3528392"/>
            </a:xfrm>
            <a:prstGeom prst="roundRect">
              <a:avLst>
                <a:gd name="adj" fmla="val 2749"/>
              </a:avLst>
            </a:prstGeom>
            <a:noFill/>
            <a:ln w="38100">
              <a:solidFill>
                <a:schemeClr val="accent5">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a:extLst>
                <a:ext uri="{FF2B5EF4-FFF2-40B4-BE49-F238E27FC236}">
                  <a16:creationId xmlns:a16="http://schemas.microsoft.com/office/drawing/2014/main" id="{FFF0C539-6ECF-44C9-AF0F-09FC6516D67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87056" y="2245992"/>
              <a:ext cx="2091753" cy="1569046"/>
            </a:xfrm>
            <a:prstGeom prst="rect">
              <a:avLst/>
            </a:prstGeom>
          </p:spPr>
        </p:pic>
        <p:pic>
          <p:nvPicPr>
            <p:cNvPr id="12" name="图片 11">
              <a:extLst>
                <a:ext uri="{FF2B5EF4-FFF2-40B4-BE49-F238E27FC236}">
                  <a16:creationId xmlns:a16="http://schemas.microsoft.com/office/drawing/2014/main" id="{FE954495-9DF4-4E70-9292-9C71B3AB1593}"/>
                </a:ext>
              </a:extLst>
            </p:cNvPr>
            <p:cNvPicPr>
              <a:picLocks noChangeAspect="1"/>
            </p:cNvPicPr>
            <p:nvPr/>
          </p:nvPicPr>
          <p:blipFill>
            <a:blip r:embed="rId7"/>
            <a:stretch>
              <a:fillRect/>
            </a:stretch>
          </p:blipFill>
          <p:spPr>
            <a:xfrm>
              <a:off x="3488292" y="3990696"/>
              <a:ext cx="2093638" cy="1568751"/>
            </a:xfrm>
            <a:prstGeom prst="rect">
              <a:avLst/>
            </a:prstGeom>
          </p:spPr>
        </p:pic>
        <p:sp>
          <p:nvSpPr>
            <p:cNvPr id="25" name="文本框 24">
              <a:extLst>
                <a:ext uri="{FF2B5EF4-FFF2-40B4-BE49-F238E27FC236}">
                  <a16:creationId xmlns:a16="http://schemas.microsoft.com/office/drawing/2014/main" id="{C9AE6B24-EC1C-4898-902C-1A840817D01B}"/>
                </a:ext>
              </a:extLst>
            </p:cNvPr>
            <p:cNvSpPr txBox="1"/>
            <p:nvPr/>
          </p:nvSpPr>
          <p:spPr>
            <a:xfrm>
              <a:off x="2639616" y="5754744"/>
              <a:ext cx="3459017" cy="400110"/>
            </a:xfrm>
            <a:prstGeom prst="rect">
              <a:avLst/>
            </a:prstGeom>
            <a:noFill/>
          </p:spPr>
          <p:txBody>
            <a:bodyPr wrap="square" rtlCol="0">
              <a:spAutoFit/>
            </a:bodyPr>
            <a:lstStyle/>
            <a:p>
              <a:pPr algn="ctr"/>
              <a:r>
                <a:rPr lang="en-US" altLang="zh-CN" sz="2000" dirty="0" err="1">
                  <a:latin typeface="Comic Sans MS" panose="030F0702030302020204" pitchFamily="66" charset="0"/>
                  <a:ea typeface="+mj-ea"/>
                </a:rPr>
                <a:t>ARCore</a:t>
              </a:r>
              <a:endParaRPr lang="zh-CN" altLang="en-US" sz="2000" dirty="0">
                <a:latin typeface="Comic Sans MS" panose="030F0702030302020204" pitchFamily="66" charset="0"/>
                <a:ea typeface="+mj-ea"/>
              </a:endParaRPr>
            </a:p>
          </p:txBody>
        </p:sp>
      </p:grpSp>
      <p:sp>
        <p:nvSpPr>
          <p:cNvPr id="20" name="箭头: 右 19">
            <a:extLst>
              <a:ext uri="{FF2B5EF4-FFF2-40B4-BE49-F238E27FC236}">
                <a16:creationId xmlns:a16="http://schemas.microsoft.com/office/drawing/2014/main" id="{87D1A83D-A25E-4D5B-8FA6-2FF632833E01}"/>
              </a:ext>
            </a:extLst>
          </p:cNvPr>
          <p:cNvSpPr/>
          <p:nvPr/>
        </p:nvSpPr>
        <p:spPr>
          <a:xfrm>
            <a:off x="2836591" y="3800907"/>
            <a:ext cx="405997" cy="189789"/>
          </a:xfrm>
          <a:prstGeom prst="rightArrow">
            <a:avLst>
              <a:gd name="adj1" fmla="val 35766"/>
              <a:gd name="adj2" fmla="val 82110"/>
            </a:avLst>
          </a:prstGeom>
          <a:solidFill>
            <a:srgbClr val="3D4B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文本框 29">
            <a:extLst>
              <a:ext uri="{FF2B5EF4-FFF2-40B4-BE49-F238E27FC236}">
                <a16:creationId xmlns:a16="http://schemas.microsoft.com/office/drawing/2014/main" id="{CB74834A-A8E3-410F-A8B6-5F73B750F49B}"/>
              </a:ext>
            </a:extLst>
          </p:cNvPr>
          <p:cNvSpPr txBox="1"/>
          <p:nvPr/>
        </p:nvSpPr>
        <p:spPr>
          <a:xfrm>
            <a:off x="5853655" y="2074624"/>
            <a:ext cx="2952435" cy="707886"/>
          </a:xfrm>
          <a:prstGeom prst="rect">
            <a:avLst/>
          </a:prstGeom>
          <a:noFill/>
        </p:spPr>
        <p:txBody>
          <a:bodyPr wrap="square" rtlCol="0">
            <a:spAutoFit/>
          </a:bodyPr>
          <a:lstStyle/>
          <a:p>
            <a:pPr algn="ctr"/>
            <a:r>
              <a:rPr lang="en-US" altLang="zh-CN" sz="2000" b="1" dirty="0">
                <a:solidFill>
                  <a:srgbClr val="0CA1C9"/>
                </a:solidFill>
                <a:latin typeface="Comic Sans MS" panose="030F0702030302020204" pitchFamily="66" charset="0"/>
                <a:ea typeface="+mj-ea"/>
              </a:rPr>
              <a:t>3.Deep Learning Based Solutions</a:t>
            </a:r>
            <a:endParaRPr lang="zh-CN" altLang="en-US" sz="2000" b="1" dirty="0">
              <a:solidFill>
                <a:srgbClr val="0CA1C9"/>
              </a:solidFill>
              <a:latin typeface="Comic Sans MS" panose="030F0702030302020204" pitchFamily="66" charset="0"/>
              <a:ea typeface="+mj-ea"/>
            </a:endParaRPr>
          </a:p>
        </p:txBody>
      </p:sp>
      <p:pic>
        <p:nvPicPr>
          <p:cNvPr id="13" name="图片 12">
            <a:extLst>
              <a:ext uri="{FF2B5EF4-FFF2-40B4-BE49-F238E27FC236}">
                <a16:creationId xmlns:a16="http://schemas.microsoft.com/office/drawing/2014/main" id="{C7299D3A-63B1-45CB-A266-E700DEB4B523}"/>
              </a:ext>
            </a:extLst>
          </p:cNvPr>
          <p:cNvPicPr>
            <a:picLocks noChangeAspect="1"/>
          </p:cNvPicPr>
          <p:nvPr/>
        </p:nvPicPr>
        <p:blipFill>
          <a:blip r:embed="rId8"/>
          <a:stretch>
            <a:fillRect/>
          </a:stretch>
        </p:blipFill>
        <p:spPr>
          <a:xfrm>
            <a:off x="5853655" y="2859270"/>
            <a:ext cx="3067052" cy="2262852"/>
          </a:xfrm>
          <a:prstGeom prst="rect">
            <a:avLst/>
          </a:prstGeom>
          <a:ln>
            <a:solidFill>
              <a:srgbClr val="0CA1C9"/>
            </a:solidFill>
          </a:ln>
        </p:spPr>
      </p:pic>
      <p:sp>
        <p:nvSpPr>
          <p:cNvPr id="26" name="文本框 25">
            <a:extLst>
              <a:ext uri="{FF2B5EF4-FFF2-40B4-BE49-F238E27FC236}">
                <a16:creationId xmlns:a16="http://schemas.microsoft.com/office/drawing/2014/main" id="{1FDD7F52-8B92-4EBB-A3AD-A2231EF1D97C}"/>
              </a:ext>
            </a:extLst>
          </p:cNvPr>
          <p:cNvSpPr txBox="1"/>
          <p:nvPr/>
        </p:nvSpPr>
        <p:spPr>
          <a:xfrm>
            <a:off x="5695854" y="5220550"/>
            <a:ext cx="3688343" cy="646331"/>
          </a:xfrm>
          <a:prstGeom prst="rect">
            <a:avLst/>
          </a:prstGeom>
          <a:noFill/>
        </p:spPr>
        <p:txBody>
          <a:bodyPr wrap="square" rtlCol="0">
            <a:spAutoFit/>
          </a:bodyPr>
          <a:lstStyle/>
          <a:p>
            <a:pPr marL="342900" indent="-342900">
              <a:buFont typeface="Arial" panose="020B0604020202020204" pitchFamily="34" charset="0"/>
              <a:buChar char="•"/>
            </a:pPr>
            <a:r>
              <a:rPr lang="en-US" altLang="zh-CN" dirty="0">
                <a:latin typeface="Comic Sans MS" panose="030F0702030302020204" pitchFamily="66" charset="0"/>
                <a:ea typeface="+mj-ea"/>
              </a:rPr>
              <a:t>Pre-training of the network</a:t>
            </a:r>
          </a:p>
          <a:p>
            <a:pPr marL="342900" indent="-342900">
              <a:buFont typeface="Arial" panose="020B0604020202020204" pitchFamily="34" charset="0"/>
              <a:buChar char="•"/>
            </a:pPr>
            <a:r>
              <a:rPr lang="en-US" altLang="zh-CN" dirty="0">
                <a:latin typeface="Comic Sans MS" panose="030F0702030302020204" pitchFamily="66" charset="0"/>
                <a:ea typeface="+mj-ea"/>
              </a:rPr>
              <a:t>Pre-modeling of the target</a:t>
            </a:r>
            <a:endParaRPr lang="zh-CN" altLang="en-US" dirty="0">
              <a:latin typeface="Comic Sans MS" panose="030F0702030302020204" pitchFamily="66" charset="0"/>
              <a:ea typeface="+mj-ea"/>
            </a:endParaRPr>
          </a:p>
        </p:txBody>
      </p:sp>
      <p:sp>
        <p:nvSpPr>
          <p:cNvPr id="28" name="文本框 27">
            <a:extLst>
              <a:ext uri="{FF2B5EF4-FFF2-40B4-BE49-F238E27FC236}">
                <a16:creationId xmlns:a16="http://schemas.microsoft.com/office/drawing/2014/main" id="{FA1A89D8-F427-4113-A79E-281534D99624}"/>
              </a:ext>
            </a:extLst>
          </p:cNvPr>
          <p:cNvSpPr txBox="1"/>
          <p:nvPr/>
        </p:nvSpPr>
        <p:spPr>
          <a:xfrm>
            <a:off x="335360" y="6289715"/>
            <a:ext cx="10989330" cy="420628"/>
          </a:xfrm>
          <a:prstGeom prst="rect">
            <a:avLst/>
          </a:prstGeom>
          <a:noFill/>
        </p:spPr>
        <p:txBody>
          <a:bodyPr wrap="square" rtlCol="0">
            <a:spAutoFit/>
          </a:bodyPr>
          <a:lstStyle/>
          <a:p>
            <a:r>
              <a:rPr lang="en-US" altLang="zh-CN" sz="1600" baseline="30000" dirty="0">
                <a:latin typeface="Comic Sans MS" panose="030F0702030302020204" pitchFamily="66" charset="0"/>
                <a:ea typeface="+mj-ea"/>
              </a:rPr>
              <a:t>Deng X, et al. “</a:t>
            </a:r>
            <a:r>
              <a:rPr lang="en-US" altLang="zh-CN" sz="1600" baseline="30000" dirty="0" err="1">
                <a:latin typeface="Comic Sans MS" panose="030F0702030302020204" pitchFamily="66" charset="0"/>
                <a:ea typeface="+mj-ea"/>
              </a:rPr>
              <a:t>PoseRBPF</a:t>
            </a:r>
            <a:r>
              <a:rPr lang="en-US" altLang="zh-CN" sz="1600" baseline="30000" dirty="0">
                <a:latin typeface="Comic Sans MS" panose="030F0702030302020204" pitchFamily="66" charset="0"/>
                <a:ea typeface="+mj-ea"/>
              </a:rPr>
              <a:t>: A Rao–</a:t>
            </a:r>
            <a:r>
              <a:rPr lang="en-US" altLang="zh-CN" sz="1600" baseline="30000" dirty="0" err="1">
                <a:latin typeface="Comic Sans MS" panose="030F0702030302020204" pitchFamily="66" charset="0"/>
                <a:ea typeface="+mj-ea"/>
              </a:rPr>
              <a:t>Blackwellized</a:t>
            </a:r>
            <a:r>
              <a:rPr lang="en-US" altLang="zh-CN" sz="1600" baseline="30000" dirty="0">
                <a:latin typeface="Comic Sans MS" panose="030F0702030302020204" pitchFamily="66" charset="0"/>
                <a:ea typeface="+mj-ea"/>
              </a:rPr>
              <a:t> Particle Filter for 6-D Object Pose Tracking”[J]. IEEE Transactions on Robotics, 2021.</a:t>
            </a:r>
          </a:p>
          <a:p>
            <a:r>
              <a:rPr lang="en-US" altLang="zh-CN" sz="1600" baseline="30000" dirty="0">
                <a:latin typeface="Comic Sans MS" panose="030F0702030302020204" pitchFamily="66" charset="0"/>
                <a:ea typeface="+mj-ea"/>
              </a:rPr>
              <a:t>Xiang Y, et al. “</a:t>
            </a:r>
            <a:r>
              <a:rPr lang="en-US" altLang="zh-CN" sz="1600" baseline="30000" dirty="0" err="1">
                <a:latin typeface="Comic Sans MS" panose="030F0702030302020204" pitchFamily="66" charset="0"/>
                <a:ea typeface="+mj-ea"/>
              </a:rPr>
              <a:t>Posecnn</a:t>
            </a:r>
            <a:r>
              <a:rPr lang="en-US" altLang="zh-CN" sz="1600" baseline="30000" dirty="0">
                <a:latin typeface="Comic Sans MS" panose="030F0702030302020204" pitchFamily="66" charset="0"/>
                <a:ea typeface="+mj-ea"/>
              </a:rPr>
              <a:t>: A convolutional neural network for 6d object pose estimation in cluttered scenes”[J]. CVPR, 2017.</a:t>
            </a:r>
          </a:p>
        </p:txBody>
      </p:sp>
      <p:pic>
        <p:nvPicPr>
          <p:cNvPr id="18" name="图片 17">
            <a:extLst>
              <a:ext uri="{FF2B5EF4-FFF2-40B4-BE49-F238E27FC236}">
                <a16:creationId xmlns:a16="http://schemas.microsoft.com/office/drawing/2014/main" id="{3E7DE044-9E82-4C6B-B8DE-AD83AEF8624D}"/>
              </a:ext>
            </a:extLst>
          </p:cNvPr>
          <p:cNvPicPr>
            <a:picLocks noChangeAspect="1"/>
          </p:cNvPicPr>
          <p:nvPr/>
        </p:nvPicPr>
        <p:blipFill>
          <a:blip r:embed="rId9"/>
          <a:stretch>
            <a:fillRect/>
          </a:stretch>
        </p:blipFill>
        <p:spPr>
          <a:xfrm>
            <a:off x="9178576" y="2004676"/>
            <a:ext cx="2469307" cy="3782959"/>
          </a:xfrm>
          <a:prstGeom prst="rect">
            <a:avLst/>
          </a:prstGeom>
        </p:spPr>
      </p:pic>
      <p:grpSp>
        <p:nvGrpSpPr>
          <p:cNvPr id="32" name="组合 31">
            <a:extLst>
              <a:ext uri="{FF2B5EF4-FFF2-40B4-BE49-F238E27FC236}">
                <a16:creationId xmlns:a16="http://schemas.microsoft.com/office/drawing/2014/main" id="{CBBD63DF-7380-435E-9D1F-9A12294154CA}"/>
              </a:ext>
            </a:extLst>
          </p:cNvPr>
          <p:cNvGrpSpPr/>
          <p:nvPr/>
        </p:nvGrpSpPr>
        <p:grpSpPr>
          <a:xfrm>
            <a:off x="3575720" y="4178412"/>
            <a:ext cx="7233325" cy="1309235"/>
            <a:chOff x="5032394" y="3887707"/>
            <a:chExt cx="7444930" cy="1113140"/>
          </a:xfrm>
        </p:grpSpPr>
        <p:sp>
          <p:nvSpPr>
            <p:cNvPr id="33" name="圆角矩形 14">
              <a:extLst>
                <a:ext uri="{FF2B5EF4-FFF2-40B4-BE49-F238E27FC236}">
                  <a16:creationId xmlns:a16="http://schemas.microsoft.com/office/drawing/2014/main" id="{1B579ADF-89A7-452A-AD44-3F9C5A0C5BD5}"/>
                </a:ext>
              </a:extLst>
            </p:cNvPr>
            <p:cNvSpPr/>
            <p:nvPr/>
          </p:nvSpPr>
          <p:spPr>
            <a:xfrm>
              <a:off x="5032394" y="3887707"/>
              <a:ext cx="7444930" cy="1113140"/>
            </a:xfrm>
            <a:prstGeom prst="roundRect">
              <a:avLst>
                <a:gd name="adj" fmla="val 13916"/>
              </a:avLst>
            </a:prstGeom>
            <a:solidFill>
              <a:schemeClr val="bg1"/>
            </a:solidFill>
            <a:ln w="38100">
              <a:solidFill>
                <a:srgbClr val="0CA1C9"/>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800" dirty="0">
                  <a:solidFill>
                    <a:schemeClr val="tx1"/>
                  </a:solidFill>
                  <a:latin typeface="Comic Sans MS" panose="030F0702030302020204" pitchFamily="66" charset="0"/>
                </a:rPr>
                <a:t>      Can neither </a:t>
              </a:r>
              <a:r>
                <a:rPr lang="en-US" altLang="zh-CN" sz="2800" b="1" dirty="0">
                  <a:solidFill>
                    <a:srgbClr val="EA4A54"/>
                  </a:solidFill>
                  <a:latin typeface="Comic Sans MS" panose="030F0702030302020204" pitchFamily="66" charset="0"/>
                </a:rPr>
                <a:t>track arbitrary objects </a:t>
              </a:r>
              <a:r>
                <a:rPr lang="en-US" altLang="zh-CN" sz="2800" dirty="0">
                  <a:solidFill>
                    <a:schemeClr val="tx1"/>
                  </a:solidFill>
                  <a:latin typeface="Comic Sans MS" panose="030F0702030302020204" pitchFamily="66" charset="0"/>
                </a:rPr>
                <a:t>nor </a:t>
              </a:r>
              <a:r>
                <a:rPr lang="en-US" altLang="zh-CN" sz="2800" b="1" dirty="0">
                  <a:solidFill>
                    <a:srgbClr val="EA4A54"/>
                  </a:solidFill>
                  <a:latin typeface="Comic Sans MS" panose="030F0702030302020204" pitchFamily="66" charset="0"/>
                </a:rPr>
                <a:t>run on phones in real-time!</a:t>
              </a:r>
              <a:endParaRPr lang="zh-CN" altLang="en-US" sz="2800" b="1" dirty="0">
                <a:solidFill>
                  <a:srgbClr val="EA4A54"/>
                </a:solidFill>
                <a:latin typeface="Comic Sans MS" panose="030F0702030302020204" pitchFamily="66" charset="0"/>
              </a:endParaRPr>
            </a:p>
          </p:txBody>
        </p:sp>
        <p:pic>
          <p:nvPicPr>
            <p:cNvPr id="34" name="Picture 8" descr="Google Logo White Png, Wrong Cross Transparent Background, HD Png Download  (#5589266), PNG Images on PngArea">
              <a:extLst>
                <a:ext uri="{FF2B5EF4-FFF2-40B4-BE49-F238E27FC236}">
                  <a16:creationId xmlns:a16="http://schemas.microsoft.com/office/drawing/2014/main" id="{A13347E8-873E-4BC0-84A0-E37749009981}"/>
                </a:ext>
              </a:extLst>
            </p:cNvPr>
            <p:cNvPicPr>
              <a:picLocks noChangeAspect="1" noChangeArrowheads="1"/>
            </p:cNvPicPr>
            <p:nvPr/>
          </p:nvPicPr>
          <p:blipFill>
            <a:blip r:embed="rId10"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5269193" y="3973039"/>
              <a:ext cx="533603" cy="472672"/>
            </a:xfrm>
            <a:prstGeom prst="rect">
              <a:avLst/>
            </a:prstGeom>
            <a:noFill/>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322922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anim calcmode="lin" valueType="num">
                                      <p:cBhvr>
                                        <p:cTn id="8" dur="500" fill="hold"/>
                                        <p:tgtEl>
                                          <p:spTgt spid="32"/>
                                        </p:tgtEl>
                                        <p:attrNameLst>
                                          <p:attrName>ppt_x</p:attrName>
                                        </p:attrNameLst>
                                      </p:cBhvr>
                                      <p:tavLst>
                                        <p:tav tm="0">
                                          <p:val>
                                            <p:strVal val="#ppt_x"/>
                                          </p:val>
                                        </p:tav>
                                        <p:tav tm="100000">
                                          <p:val>
                                            <p:strVal val="#ppt_x"/>
                                          </p:val>
                                        </p:tav>
                                      </p:tavLst>
                                    </p:anim>
                                    <p:anim calcmode="lin" valueType="num">
                                      <p:cBhvr>
                                        <p:cTn id="9" dur="5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586510" y="1322576"/>
            <a:ext cx="10849205" cy="5202768"/>
          </a:xfrm>
        </p:spPr>
        <p:txBody>
          <a:bodyPr/>
          <a:lstStyle/>
          <a:p>
            <a:r>
              <a:rPr lang="en-US" altLang="zh-CN" dirty="0">
                <a:latin typeface="Comic Sans MS" panose="030F0702030302020204" pitchFamily="66" charset="0"/>
              </a:rPr>
              <a:t>How About </a:t>
            </a:r>
            <a:r>
              <a:rPr lang="en-US" altLang="zh-CN" b="1" dirty="0">
                <a:solidFill>
                  <a:srgbClr val="0CA1C9"/>
                </a:solidFill>
                <a:latin typeface="Comic Sans MS" panose="030F0702030302020204" pitchFamily="66" charset="0"/>
              </a:rPr>
              <a:t>Our Work?</a:t>
            </a:r>
          </a:p>
          <a:p>
            <a:endParaRPr lang="en-US" altLang="zh-CN" dirty="0">
              <a:latin typeface="Comic Sans MS" panose="030F0702030302020204" pitchFamily="66" charset="0"/>
            </a:endParaRPr>
          </a:p>
          <a:p>
            <a:endParaRPr lang="en-US" altLang="zh-CN" dirty="0">
              <a:latin typeface="Comic Sans MS" panose="030F0702030302020204" pitchFamily="66" charset="0"/>
            </a:endParaRPr>
          </a:p>
          <a:p>
            <a:endParaRPr lang="en-US" altLang="zh-CN" dirty="0">
              <a:latin typeface="Comic Sans MS" panose="030F0702030302020204" pitchFamily="66" charset="0"/>
            </a:endParaRPr>
          </a:p>
          <a:p>
            <a:endParaRPr lang="en-US" altLang="zh-CN" dirty="0">
              <a:latin typeface="Comic Sans MS" panose="030F0702030302020204" pitchFamily="66" charset="0"/>
            </a:endParaRPr>
          </a:p>
          <a:p>
            <a:endParaRPr lang="en-US" altLang="zh-CN" dirty="0">
              <a:latin typeface="Comic Sans MS" panose="030F0702030302020204" pitchFamily="66" charset="0"/>
            </a:endParaRPr>
          </a:p>
          <a:p>
            <a:pPr marL="0" indent="0">
              <a:buNone/>
            </a:pPr>
            <a:endParaRPr lang="en-US" altLang="zh-CN" dirty="0">
              <a:latin typeface="Comic Sans MS" panose="030F0702030302020204" pitchFamily="66" charset="0"/>
            </a:endParaRPr>
          </a:p>
        </p:txBody>
      </p:sp>
      <p:sp>
        <p:nvSpPr>
          <p:cNvPr id="2" name="标题 1"/>
          <p:cNvSpPr>
            <a:spLocks noGrp="1"/>
          </p:cNvSpPr>
          <p:nvPr>
            <p:ph type="title"/>
          </p:nvPr>
        </p:nvSpPr>
        <p:spPr/>
        <p:txBody>
          <a:bodyPr/>
          <a:lstStyle/>
          <a:p>
            <a:r>
              <a:rPr lang="en-US" altLang="zh-CN" dirty="0">
                <a:latin typeface="Comic Sans MS" panose="030F0702030302020204" pitchFamily="66" charset="0"/>
              </a:rPr>
              <a:t>Our Work</a:t>
            </a:r>
            <a:endParaRPr lang="zh-CN" altLang="en-US" dirty="0">
              <a:latin typeface="Comic Sans MS" panose="030F0702030302020204" pitchFamily="66" charset="0"/>
            </a:endParaRPr>
          </a:p>
        </p:txBody>
      </p:sp>
      <p:sp>
        <p:nvSpPr>
          <p:cNvPr id="4" name="灯片编号占位符 3"/>
          <p:cNvSpPr>
            <a:spLocks noGrp="1"/>
          </p:cNvSpPr>
          <p:nvPr>
            <p:ph type="sldNum" sz="quarter" idx="12"/>
          </p:nvPr>
        </p:nvSpPr>
        <p:spPr/>
        <p:txBody>
          <a:bodyPr/>
          <a:lstStyle/>
          <a:p>
            <a:fld id="{87AB51E9-348C-4DC8-84CE-839F8B9DCC07}" type="slidenum">
              <a:rPr lang="en-US" altLang="zh-CN" smtClean="0">
                <a:latin typeface="Comic Sans MS" panose="030F0702030302020204" pitchFamily="66" charset="0"/>
              </a:rPr>
              <a:pPr/>
              <a:t>8</a:t>
            </a:fld>
            <a:endParaRPr lang="en-US" altLang="zh-CN" dirty="0">
              <a:latin typeface="Comic Sans MS" panose="030F0702030302020204" pitchFamily="66" charset="0"/>
            </a:endParaRPr>
          </a:p>
        </p:txBody>
      </p:sp>
      <p:pic>
        <p:nvPicPr>
          <p:cNvPr id="21" name="图片 20">
            <a:extLst>
              <a:ext uri="{FF2B5EF4-FFF2-40B4-BE49-F238E27FC236}">
                <a16:creationId xmlns:a16="http://schemas.microsoft.com/office/drawing/2014/main" id="{A1C10DB7-50AC-4DD1-A6EE-4E12416CC8F4}"/>
              </a:ext>
            </a:extLst>
          </p:cNvPr>
          <p:cNvPicPr>
            <a:picLocks noChangeAspect="1"/>
          </p:cNvPicPr>
          <p:nvPr/>
        </p:nvPicPr>
        <p:blipFill>
          <a:blip r:embed="rId4"/>
          <a:stretch>
            <a:fillRect/>
          </a:stretch>
        </p:blipFill>
        <p:spPr>
          <a:xfrm>
            <a:off x="95672" y="2298404"/>
            <a:ext cx="12000656" cy="3252514"/>
          </a:xfrm>
          <a:prstGeom prst="rect">
            <a:avLst/>
          </a:prstGeom>
        </p:spPr>
      </p:pic>
      <p:sp>
        <p:nvSpPr>
          <p:cNvPr id="28" name="文本框 27">
            <a:extLst>
              <a:ext uri="{FF2B5EF4-FFF2-40B4-BE49-F238E27FC236}">
                <a16:creationId xmlns:a16="http://schemas.microsoft.com/office/drawing/2014/main" id="{BEBF294A-EE8D-41D0-AB8E-5AE00FB0EBC0}"/>
              </a:ext>
            </a:extLst>
          </p:cNvPr>
          <p:cNvSpPr txBox="1"/>
          <p:nvPr/>
        </p:nvSpPr>
        <p:spPr>
          <a:xfrm>
            <a:off x="-528736" y="5575660"/>
            <a:ext cx="3459017" cy="400110"/>
          </a:xfrm>
          <a:prstGeom prst="rect">
            <a:avLst/>
          </a:prstGeom>
          <a:noFill/>
        </p:spPr>
        <p:txBody>
          <a:bodyPr wrap="square" rtlCol="0">
            <a:spAutoFit/>
          </a:bodyPr>
          <a:lstStyle/>
          <a:p>
            <a:pPr algn="ctr"/>
            <a:r>
              <a:rPr lang="en-US" altLang="zh-CN" sz="2000" dirty="0">
                <a:latin typeface="Comic Sans MS" panose="030F0702030302020204" pitchFamily="66" charset="0"/>
                <a:ea typeface="+mj-ea"/>
              </a:rPr>
              <a:t>Initial Effect</a:t>
            </a:r>
            <a:endParaRPr lang="zh-CN" altLang="en-US" sz="2000" dirty="0">
              <a:latin typeface="Comic Sans MS" panose="030F0702030302020204" pitchFamily="66" charset="0"/>
              <a:ea typeface="+mj-ea"/>
            </a:endParaRPr>
          </a:p>
        </p:txBody>
      </p:sp>
      <p:sp>
        <p:nvSpPr>
          <p:cNvPr id="31" name="文本框 30">
            <a:extLst>
              <a:ext uri="{FF2B5EF4-FFF2-40B4-BE49-F238E27FC236}">
                <a16:creationId xmlns:a16="http://schemas.microsoft.com/office/drawing/2014/main" id="{DBDCCEDD-5736-4E59-B217-C75FB7C0919E}"/>
              </a:ext>
            </a:extLst>
          </p:cNvPr>
          <p:cNvSpPr txBox="1"/>
          <p:nvPr/>
        </p:nvSpPr>
        <p:spPr>
          <a:xfrm>
            <a:off x="2207568" y="5544101"/>
            <a:ext cx="3459017" cy="400110"/>
          </a:xfrm>
          <a:prstGeom prst="rect">
            <a:avLst/>
          </a:prstGeom>
          <a:noFill/>
        </p:spPr>
        <p:txBody>
          <a:bodyPr wrap="square" rtlCol="0">
            <a:spAutoFit/>
          </a:bodyPr>
          <a:lstStyle/>
          <a:p>
            <a:pPr algn="ctr"/>
            <a:r>
              <a:rPr lang="en-US" altLang="zh-CN" sz="2000" dirty="0" err="1">
                <a:latin typeface="Comic Sans MS" panose="030F0702030302020204" pitchFamily="66" charset="0"/>
                <a:ea typeface="+mj-ea"/>
              </a:rPr>
              <a:t>ARCore</a:t>
            </a:r>
            <a:endParaRPr lang="zh-CN" altLang="en-US" sz="2000" dirty="0">
              <a:latin typeface="Comic Sans MS" panose="030F0702030302020204" pitchFamily="66" charset="0"/>
              <a:ea typeface="+mj-ea"/>
            </a:endParaRPr>
          </a:p>
        </p:txBody>
      </p:sp>
      <p:sp>
        <p:nvSpPr>
          <p:cNvPr id="32" name="文本框 31">
            <a:extLst>
              <a:ext uri="{FF2B5EF4-FFF2-40B4-BE49-F238E27FC236}">
                <a16:creationId xmlns:a16="http://schemas.microsoft.com/office/drawing/2014/main" id="{A9EE8C64-972A-4897-A3FF-45F396750F97}"/>
              </a:ext>
            </a:extLst>
          </p:cNvPr>
          <p:cNvSpPr txBox="1"/>
          <p:nvPr/>
        </p:nvSpPr>
        <p:spPr>
          <a:xfrm>
            <a:off x="4575680" y="5529426"/>
            <a:ext cx="3459017" cy="707886"/>
          </a:xfrm>
          <a:prstGeom prst="rect">
            <a:avLst/>
          </a:prstGeom>
          <a:noFill/>
        </p:spPr>
        <p:txBody>
          <a:bodyPr wrap="square" rtlCol="0">
            <a:spAutoFit/>
          </a:bodyPr>
          <a:lstStyle/>
          <a:p>
            <a:pPr algn="ctr"/>
            <a:r>
              <a:rPr lang="en-US" altLang="zh-CN" sz="2000" dirty="0">
                <a:latin typeface="Comic Sans MS" panose="030F0702030302020204" pitchFamily="66" charset="0"/>
                <a:ea typeface="+mj-ea"/>
              </a:rPr>
              <a:t>Feature-based</a:t>
            </a:r>
          </a:p>
          <a:p>
            <a:pPr algn="ctr"/>
            <a:r>
              <a:rPr lang="en-US" altLang="zh-CN" sz="2000" dirty="0">
                <a:latin typeface="Comic Sans MS" panose="030F0702030302020204" pitchFamily="66" charset="0"/>
                <a:ea typeface="+mj-ea"/>
              </a:rPr>
              <a:t>Tracking</a:t>
            </a:r>
            <a:endParaRPr lang="zh-CN" altLang="en-US" sz="2000" dirty="0">
              <a:latin typeface="Comic Sans MS" panose="030F0702030302020204" pitchFamily="66" charset="0"/>
              <a:ea typeface="+mj-ea"/>
            </a:endParaRPr>
          </a:p>
        </p:txBody>
      </p:sp>
      <p:sp>
        <p:nvSpPr>
          <p:cNvPr id="33" name="文本框 32">
            <a:extLst>
              <a:ext uri="{FF2B5EF4-FFF2-40B4-BE49-F238E27FC236}">
                <a16:creationId xmlns:a16="http://schemas.microsoft.com/office/drawing/2014/main" id="{10F47791-C263-4742-8465-59F78347E324}"/>
              </a:ext>
            </a:extLst>
          </p:cNvPr>
          <p:cNvSpPr txBox="1"/>
          <p:nvPr/>
        </p:nvSpPr>
        <p:spPr>
          <a:xfrm>
            <a:off x="6919451" y="5529426"/>
            <a:ext cx="3459017" cy="707886"/>
          </a:xfrm>
          <a:prstGeom prst="rect">
            <a:avLst/>
          </a:prstGeom>
          <a:noFill/>
        </p:spPr>
        <p:txBody>
          <a:bodyPr wrap="square" rtlCol="0">
            <a:spAutoFit/>
          </a:bodyPr>
          <a:lstStyle/>
          <a:p>
            <a:pPr algn="ctr"/>
            <a:r>
              <a:rPr lang="en-US" altLang="zh-CN" sz="2000" dirty="0">
                <a:latin typeface="Comic Sans MS" panose="030F0702030302020204" pitchFamily="66" charset="0"/>
                <a:ea typeface="+mj-ea"/>
              </a:rPr>
              <a:t>Learning-based</a:t>
            </a:r>
          </a:p>
          <a:p>
            <a:pPr algn="ctr"/>
            <a:r>
              <a:rPr lang="en-US" altLang="zh-CN" sz="2000" dirty="0">
                <a:latin typeface="Comic Sans MS" panose="030F0702030302020204" pitchFamily="66" charset="0"/>
                <a:ea typeface="+mj-ea"/>
              </a:rPr>
              <a:t>Tracking</a:t>
            </a:r>
            <a:endParaRPr lang="zh-CN" altLang="en-US" sz="2000" dirty="0">
              <a:latin typeface="Comic Sans MS" panose="030F0702030302020204" pitchFamily="66" charset="0"/>
              <a:ea typeface="+mj-ea"/>
            </a:endParaRPr>
          </a:p>
        </p:txBody>
      </p:sp>
      <p:sp>
        <p:nvSpPr>
          <p:cNvPr id="34" name="文本框 33">
            <a:extLst>
              <a:ext uri="{FF2B5EF4-FFF2-40B4-BE49-F238E27FC236}">
                <a16:creationId xmlns:a16="http://schemas.microsoft.com/office/drawing/2014/main" id="{200817C8-05D7-4FEB-A0DF-FA721CD683FD}"/>
              </a:ext>
            </a:extLst>
          </p:cNvPr>
          <p:cNvSpPr txBox="1"/>
          <p:nvPr/>
        </p:nvSpPr>
        <p:spPr>
          <a:xfrm>
            <a:off x="9287563" y="5537998"/>
            <a:ext cx="3459017" cy="400110"/>
          </a:xfrm>
          <a:prstGeom prst="rect">
            <a:avLst/>
          </a:prstGeom>
          <a:noFill/>
        </p:spPr>
        <p:txBody>
          <a:bodyPr wrap="square" rtlCol="0">
            <a:spAutoFit/>
          </a:bodyPr>
          <a:lstStyle/>
          <a:p>
            <a:pPr algn="ctr"/>
            <a:r>
              <a:rPr lang="en-US" altLang="zh-CN" sz="2000" b="1" dirty="0">
                <a:solidFill>
                  <a:srgbClr val="0CA1C9"/>
                </a:solidFill>
                <a:latin typeface="Comic Sans MS" panose="030F0702030302020204" pitchFamily="66" charset="0"/>
                <a:ea typeface="+mj-ea"/>
              </a:rPr>
              <a:t>※Our Work</a:t>
            </a:r>
            <a:endParaRPr lang="zh-CN" altLang="en-US" sz="2000" b="1" dirty="0">
              <a:solidFill>
                <a:srgbClr val="0CA1C9"/>
              </a:solidFill>
              <a:latin typeface="Comic Sans MS" panose="030F0702030302020204" pitchFamily="66" charset="0"/>
              <a:ea typeface="+mj-ea"/>
            </a:endParaRPr>
          </a:p>
        </p:txBody>
      </p:sp>
      <p:grpSp>
        <p:nvGrpSpPr>
          <p:cNvPr id="22" name="组合 21">
            <a:extLst>
              <a:ext uri="{FF2B5EF4-FFF2-40B4-BE49-F238E27FC236}">
                <a16:creationId xmlns:a16="http://schemas.microsoft.com/office/drawing/2014/main" id="{1B3DFBD9-DA85-42C6-8C33-7A9A06A90194}"/>
              </a:ext>
            </a:extLst>
          </p:cNvPr>
          <p:cNvGrpSpPr/>
          <p:nvPr/>
        </p:nvGrpSpPr>
        <p:grpSpPr>
          <a:xfrm>
            <a:off x="671398" y="3246664"/>
            <a:ext cx="10849204" cy="1584175"/>
            <a:chOff x="671398" y="3215034"/>
            <a:chExt cx="10849204" cy="1584175"/>
          </a:xfrm>
        </p:grpSpPr>
        <p:sp>
          <p:nvSpPr>
            <p:cNvPr id="36" name="圆角矩形 14">
              <a:extLst>
                <a:ext uri="{FF2B5EF4-FFF2-40B4-BE49-F238E27FC236}">
                  <a16:creationId xmlns:a16="http://schemas.microsoft.com/office/drawing/2014/main" id="{EF8BE1E3-11E0-492B-B8CD-C6733309883E}"/>
                </a:ext>
              </a:extLst>
            </p:cNvPr>
            <p:cNvSpPr/>
            <p:nvPr/>
          </p:nvSpPr>
          <p:spPr>
            <a:xfrm>
              <a:off x="671398" y="3215034"/>
              <a:ext cx="10849204" cy="1584175"/>
            </a:xfrm>
            <a:prstGeom prst="roundRect">
              <a:avLst>
                <a:gd name="adj" fmla="val 13916"/>
              </a:avLst>
            </a:prstGeom>
            <a:solidFill>
              <a:schemeClr val="bg1"/>
            </a:solidFill>
            <a:ln w="38100">
              <a:solidFill>
                <a:srgbClr val="0CA1C9"/>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800" dirty="0">
                  <a:solidFill>
                    <a:schemeClr val="tx1"/>
                  </a:solidFill>
                  <a:latin typeface="Comic Sans MS" panose="030F0702030302020204" pitchFamily="66" charset="0"/>
                </a:rPr>
                <a:t>      Our work, </a:t>
              </a:r>
              <a:r>
                <a:rPr lang="en-US" altLang="zh-CN" sz="2800" dirty="0" err="1">
                  <a:solidFill>
                    <a:schemeClr val="tx1"/>
                  </a:solidFill>
                  <a:latin typeface="Comic Sans MS" panose="030F0702030302020204" pitchFamily="66" charset="0"/>
                </a:rPr>
                <a:t>FollowUpAR</a:t>
              </a:r>
              <a:r>
                <a:rPr lang="en-US" altLang="zh-CN" sz="2800" dirty="0">
                  <a:solidFill>
                    <a:schemeClr val="tx1"/>
                  </a:solidFill>
                  <a:latin typeface="Comic Sans MS" panose="030F0702030302020204" pitchFamily="66" charset="0"/>
                </a:rPr>
                <a:t>, can </a:t>
              </a:r>
              <a:r>
                <a:rPr lang="en-US" altLang="zh-CN" sz="2800" b="1" dirty="0">
                  <a:solidFill>
                    <a:srgbClr val="0CA1C9"/>
                  </a:solidFill>
                  <a:latin typeface="Comic Sans MS" panose="030F0702030302020204" pitchFamily="66" charset="0"/>
                </a:rPr>
                <a:t>track object’s 6-DoF pose in real-time</a:t>
              </a:r>
              <a:r>
                <a:rPr lang="en-US" altLang="zh-CN" sz="2800" dirty="0">
                  <a:solidFill>
                    <a:schemeClr val="tx1"/>
                  </a:solidFill>
                  <a:latin typeface="Comic Sans MS" panose="030F0702030302020204" pitchFamily="66" charset="0"/>
                </a:rPr>
                <a:t> </a:t>
              </a:r>
              <a:r>
                <a:rPr lang="en-US" altLang="zh-CN" sz="2800" b="1" dirty="0">
                  <a:solidFill>
                    <a:srgbClr val="0CA1C9"/>
                  </a:solidFill>
                  <a:latin typeface="Comic Sans MS" panose="030F0702030302020204" pitchFamily="66" charset="0"/>
                </a:rPr>
                <a:t>on commercial smartphones!</a:t>
              </a:r>
              <a:endParaRPr lang="zh-CN" altLang="en-US" sz="2800" b="1" dirty="0">
                <a:solidFill>
                  <a:srgbClr val="0CA1C9"/>
                </a:solidFill>
                <a:latin typeface="Comic Sans MS" panose="030F0702030302020204" pitchFamily="66" charset="0"/>
              </a:endParaRPr>
            </a:p>
          </p:txBody>
        </p:sp>
        <p:pic>
          <p:nvPicPr>
            <p:cNvPr id="38" name="图片 37" descr="图片包含 游戏机, 伞, 雨, 风筝&#10;&#10;描述已自动生成">
              <a:extLst>
                <a:ext uri="{FF2B5EF4-FFF2-40B4-BE49-F238E27FC236}">
                  <a16:creationId xmlns:a16="http://schemas.microsoft.com/office/drawing/2014/main" id="{8A669979-4BEF-4D6E-9208-5F41840D0146}"/>
                </a:ext>
              </a:extLst>
            </p:cNvPr>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5300"/>
                      </a14:imgEffect>
                    </a14:imgLayer>
                  </a14:imgProps>
                </a:ext>
                <a:ext uri="{28A0092B-C50C-407E-A947-70E740481C1C}">
                  <a14:useLocalDpi xmlns:a14="http://schemas.microsoft.com/office/drawing/2010/main" val="0"/>
                </a:ext>
              </a:extLst>
            </a:blip>
            <a:stretch>
              <a:fillRect/>
            </a:stretch>
          </p:blipFill>
          <p:spPr>
            <a:xfrm>
              <a:off x="764398" y="3284984"/>
              <a:ext cx="955218" cy="955218"/>
            </a:xfrm>
            <a:prstGeom prst="rect">
              <a:avLst/>
            </a:prstGeom>
          </p:spPr>
        </p:pic>
      </p:grpSp>
    </p:spTree>
    <p:custDataLst>
      <p:tags r:id="rId1"/>
    </p:custDataLst>
    <p:extLst>
      <p:ext uri="{BB962C8B-B14F-4D97-AF65-F5344CB8AC3E}">
        <p14:creationId xmlns:p14="http://schemas.microsoft.com/office/powerpoint/2010/main" val="804473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anim calcmode="lin" valueType="num">
                                      <p:cBhvr>
                                        <p:cTn id="8" dur="500" fill="hold"/>
                                        <p:tgtEl>
                                          <p:spTgt spid="22"/>
                                        </p:tgtEl>
                                        <p:attrNameLst>
                                          <p:attrName>ppt_x</p:attrName>
                                        </p:attrNameLst>
                                      </p:cBhvr>
                                      <p:tavLst>
                                        <p:tav tm="0">
                                          <p:val>
                                            <p:strVal val="#ppt_x"/>
                                          </p:val>
                                        </p:tav>
                                        <p:tav tm="100000">
                                          <p:val>
                                            <p:strVal val="#ppt_x"/>
                                          </p:val>
                                        </p:tav>
                                      </p:tavLst>
                                    </p:anim>
                                    <p:anim calcmode="lin" valueType="num">
                                      <p:cBhvr>
                                        <p:cTn id="9" dur="5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586510" y="1322576"/>
            <a:ext cx="10849205" cy="5202768"/>
          </a:xfrm>
        </p:spPr>
        <p:txBody>
          <a:bodyPr/>
          <a:lstStyle/>
          <a:p>
            <a:r>
              <a:rPr lang="en-US" altLang="zh-CN" dirty="0">
                <a:latin typeface="Comic Sans MS" panose="030F0702030302020204" pitchFamily="66" charset="0"/>
              </a:rPr>
              <a:t>How About </a:t>
            </a:r>
            <a:r>
              <a:rPr lang="en-US" altLang="zh-CN" b="1" dirty="0">
                <a:solidFill>
                  <a:srgbClr val="0CA1C9"/>
                </a:solidFill>
                <a:latin typeface="Comic Sans MS" panose="030F0702030302020204" pitchFamily="66" charset="0"/>
              </a:rPr>
              <a:t>Our Work?</a:t>
            </a:r>
          </a:p>
          <a:p>
            <a:endParaRPr lang="en-US" altLang="zh-CN" dirty="0">
              <a:latin typeface="Comic Sans MS" panose="030F0702030302020204" pitchFamily="66" charset="0"/>
            </a:endParaRPr>
          </a:p>
          <a:p>
            <a:endParaRPr lang="en-US" altLang="zh-CN" dirty="0">
              <a:latin typeface="Comic Sans MS" panose="030F0702030302020204" pitchFamily="66" charset="0"/>
            </a:endParaRPr>
          </a:p>
          <a:p>
            <a:endParaRPr lang="en-US" altLang="zh-CN" dirty="0">
              <a:latin typeface="Comic Sans MS" panose="030F0702030302020204" pitchFamily="66" charset="0"/>
            </a:endParaRPr>
          </a:p>
          <a:p>
            <a:endParaRPr lang="en-US" altLang="zh-CN" dirty="0">
              <a:latin typeface="Comic Sans MS" panose="030F0702030302020204" pitchFamily="66" charset="0"/>
            </a:endParaRPr>
          </a:p>
          <a:p>
            <a:endParaRPr lang="en-US" altLang="zh-CN" dirty="0">
              <a:latin typeface="Comic Sans MS" panose="030F0702030302020204" pitchFamily="66" charset="0"/>
            </a:endParaRPr>
          </a:p>
          <a:p>
            <a:pPr marL="0" indent="0">
              <a:buNone/>
            </a:pPr>
            <a:endParaRPr lang="en-US" altLang="zh-CN" dirty="0">
              <a:latin typeface="Comic Sans MS" panose="030F0702030302020204" pitchFamily="66" charset="0"/>
            </a:endParaRPr>
          </a:p>
        </p:txBody>
      </p:sp>
      <p:sp>
        <p:nvSpPr>
          <p:cNvPr id="2" name="标题 1"/>
          <p:cNvSpPr>
            <a:spLocks noGrp="1"/>
          </p:cNvSpPr>
          <p:nvPr>
            <p:ph type="title"/>
          </p:nvPr>
        </p:nvSpPr>
        <p:spPr/>
        <p:txBody>
          <a:bodyPr/>
          <a:lstStyle/>
          <a:p>
            <a:r>
              <a:rPr lang="en-US" altLang="zh-CN" dirty="0">
                <a:latin typeface="Comic Sans MS" panose="030F0702030302020204" pitchFamily="66" charset="0"/>
              </a:rPr>
              <a:t>Our Work</a:t>
            </a:r>
            <a:endParaRPr lang="zh-CN" altLang="en-US" dirty="0">
              <a:latin typeface="Comic Sans MS" panose="030F0702030302020204" pitchFamily="66" charset="0"/>
            </a:endParaRPr>
          </a:p>
        </p:txBody>
      </p:sp>
      <p:sp>
        <p:nvSpPr>
          <p:cNvPr id="4" name="灯片编号占位符 3"/>
          <p:cNvSpPr>
            <a:spLocks noGrp="1"/>
          </p:cNvSpPr>
          <p:nvPr>
            <p:ph type="sldNum" sz="quarter" idx="12"/>
          </p:nvPr>
        </p:nvSpPr>
        <p:spPr/>
        <p:txBody>
          <a:bodyPr/>
          <a:lstStyle/>
          <a:p>
            <a:fld id="{87AB51E9-348C-4DC8-84CE-839F8B9DCC07}" type="slidenum">
              <a:rPr lang="en-US" altLang="zh-CN" smtClean="0">
                <a:latin typeface="Comic Sans MS" panose="030F0702030302020204" pitchFamily="66" charset="0"/>
              </a:rPr>
              <a:pPr/>
              <a:t>9</a:t>
            </a:fld>
            <a:endParaRPr lang="en-US" altLang="zh-CN" dirty="0">
              <a:latin typeface="Comic Sans MS" panose="030F0702030302020204" pitchFamily="66" charset="0"/>
            </a:endParaRPr>
          </a:p>
        </p:txBody>
      </p:sp>
      <p:grpSp>
        <p:nvGrpSpPr>
          <p:cNvPr id="37" name="组合 36">
            <a:extLst>
              <a:ext uri="{FF2B5EF4-FFF2-40B4-BE49-F238E27FC236}">
                <a16:creationId xmlns:a16="http://schemas.microsoft.com/office/drawing/2014/main" id="{26B7F051-2717-47DD-8D11-D1A5DEEF8683}"/>
              </a:ext>
            </a:extLst>
          </p:cNvPr>
          <p:cNvGrpSpPr/>
          <p:nvPr/>
        </p:nvGrpSpPr>
        <p:grpSpPr>
          <a:xfrm>
            <a:off x="4253740" y="4866979"/>
            <a:ext cx="3659750" cy="1514349"/>
            <a:chOff x="1814386" y="5636511"/>
            <a:chExt cx="4141579" cy="1925245"/>
          </a:xfrm>
        </p:grpSpPr>
        <p:sp>
          <p:nvSpPr>
            <p:cNvPr id="44" name="矩形 43">
              <a:extLst>
                <a:ext uri="{FF2B5EF4-FFF2-40B4-BE49-F238E27FC236}">
                  <a16:creationId xmlns:a16="http://schemas.microsoft.com/office/drawing/2014/main" id="{B896FF5D-1338-43B3-8005-6302BF9CC8D2}"/>
                </a:ext>
              </a:extLst>
            </p:cNvPr>
            <p:cNvSpPr/>
            <p:nvPr/>
          </p:nvSpPr>
          <p:spPr>
            <a:xfrm>
              <a:off x="1916735" y="5636511"/>
              <a:ext cx="3936881" cy="1925245"/>
            </a:xfrm>
            <a:prstGeom prst="rect">
              <a:avLst/>
            </a:prstGeom>
            <a:noFill/>
            <a:ln w="254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45" name="文本框 44">
              <a:extLst>
                <a:ext uri="{FF2B5EF4-FFF2-40B4-BE49-F238E27FC236}">
                  <a16:creationId xmlns:a16="http://schemas.microsoft.com/office/drawing/2014/main" id="{DA67A8D5-AD3E-4C19-89A6-ACB2030D5FE5}"/>
                </a:ext>
              </a:extLst>
            </p:cNvPr>
            <p:cNvSpPr txBox="1"/>
            <p:nvPr/>
          </p:nvSpPr>
          <p:spPr>
            <a:xfrm>
              <a:off x="1814386" y="7090651"/>
              <a:ext cx="4141579" cy="469545"/>
            </a:xfrm>
            <a:prstGeom prst="rect">
              <a:avLst/>
            </a:prstGeom>
            <a:noFill/>
          </p:spPr>
          <p:txBody>
            <a:bodyPr wrap="square" rtlCol="0">
              <a:spAutoFit/>
            </a:bodyPr>
            <a:lstStyle/>
            <a:p>
              <a:pPr algn="ctr"/>
              <a:r>
                <a:rPr lang="en-US" altLang="zh-CN" b="1" dirty="0">
                  <a:solidFill>
                    <a:srgbClr val="44546A"/>
                  </a:solidFill>
                  <a:latin typeface="+mn-ea"/>
                  <a:cs typeface="Times New Roman" panose="02020603050405020304" pitchFamily="18" charset="0"/>
                </a:rPr>
                <a:t>Camera Motion Tracking</a:t>
              </a:r>
            </a:p>
          </p:txBody>
        </p:sp>
        <p:pic>
          <p:nvPicPr>
            <p:cNvPr id="46" name="图片 45">
              <a:extLst>
                <a:ext uri="{FF2B5EF4-FFF2-40B4-BE49-F238E27FC236}">
                  <a16:creationId xmlns:a16="http://schemas.microsoft.com/office/drawing/2014/main" id="{0D88C1F4-E545-4428-94DC-4E564B8F58B2}"/>
                </a:ext>
              </a:extLst>
            </p:cNvPr>
            <p:cNvPicPr>
              <a:picLocks noChangeAspect="1"/>
            </p:cNvPicPr>
            <p:nvPr/>
          </p:nvPicPr>
          <p:blipFill>
            <a:blip r:embed="rId4"/>
            <a:stretch>
              <a:fillRect/>
            </a:stretch>
          </p:blipFill>
          <p:spPr>
            <a:xfrm>
              <a:off x="2308928" y="5758615"/>
              <a:ext cx="3152495" cy="1390100"/>
            </a:xfrm>
            <a:prstGeom prst="rect">
              <a:avLst/>
            </a:prstGeom>
          </p:spPr>
        </p:pic>
      </p:grpSp>
      <p:grpSp>
        <p:nvGrpSpPr>
          <p:cNvPr id="38" name="组合 37">
            <a:extLst>
              <a:ext uri="{FF2B5EF4-FFF2-40B4-BE49-F238E27FC236}">
                <a16:creationId xmlns:a16="http://schemas.microsoft.com/office/drawing/2014/main" id="{EC1B14EE-402D-43DD-9BAE-4DB145ED8968}"/>
              </a:ext>
            </a:extLst>
          </p:cNvPr>
          <p:cNvGrpSpPr/>
          <p:nvPr/>
        </p:nvGrpSpPr>
        <p:grpSpPr>
          <a:xfrm>
            <a:off x="4131372" y="2069369"/>
            <a:ext cx="3904486" cy="1581734"/>
            <a:chOff x="1410248" y="2068011"/>
            <a:chExt cx="4341822" cy="1940628"/>
          </a:xfrm>
        </p:grpSpPr>
        <p:sp>
          <p:nvSpPr>
            <p:cNvPr id="41" name="矩形 40">
              <a:extLst>
                <a:ext uri="{FF2B5EF4-FFF2-40B4-BE49-F238E27FC236}">
                  <a16:creationId xmlns:a16="http://schemas.microsoft.com/office/drawing/2014/main" id="{AE49F90D-E553-45F7-8DD3-0A97C666CC73}"/>
                </a:ext>
              </a:extLst>
            </p:cNvPr>
            <p:cNvSpPr/>
            <p:nvPr/>
          </p:nvSpPr>
          <p:spPr>
            <a:xfrm>
              <a:off x="1602410" y="2068011"/>
              <a:ext cx="3940151" cy="1940628"/>
            </a:xfrm>
            <a:prstGeom prst="rect">
              <a:avLst/>
            </a:prstGeom>
            <a:noFill/>
            <a:ln w="254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42" name="文本框 41">
              <a:extLst>
                <a:ext uri="{FF2B5EF4-FFF2-40B4-BE49-F238E27FC236}">
                  <a16:creationId xmlns:a16="http://schemas.microsoft.com/office/drawing/2014/main" id="{1C1D088F-07BE-4C3D-8FDC-21151E013919}"/>
                </a:ext>
              </a:extLst>
            </p:cNvPr>
            <p:cNvSpPr txBox="1"/>
            <p:nvPr/>
          </p:nvSpPr>
          <p:spPr>
            <a:xfrm>
              <a:off x="1410248" y="3535462"/>
              <a:ext cx="4341822" cy="453133"/>
            </a:xfrm>
            <a:prstGeom prst="rect">
              <a:avLst/>
            </a:prstGeom>
            <a:noFill/>
          </p:spPr>
          <p:txBody>
            <a:bodyPr wrap="square" rtlCol="0">
              <a:spAutoFit/>
            </a:bodyPr>
            <a:lstStyle/>
            <a:p>
              <a:pPr algn="ctr"/>
              <a:r>
                <a:rPr lang="en-US" altLang="zh-CN" b="1" dirty="0">
                  <a:solidFill>
                    <a:srgbClr val="44546A"/>
                  </a:solidFill>
                  <a:latin typeface="+mn-ea"/>
                  <a:cs typeface="Times New Roman" panose="02020603050405020304" pitchFamily="18" charset="0"/>
                </a:rPr>
                <a:t>Environmental understanding</a:t>
              </a:r>
            </a:p>
          </p:txBody>
        </p:sp>
        <p:pic>
          <p:nvPicPr>
            <p:cNvPr id="43" name="图片 42">
              <a:extLst>
                <a:ext uri="{FF2B5EF4-FFF2-40B4-BE49-F238E27FC236}">
                  <a16:creationId xmlns:a16="http://schemas.microsoft.com/office/drawing/2014/main" id="{C3B9F6C0-AA9C-4C24-A49E-1D7BD04A93A9}"/>
                </a:ext>
              </a:extLst>
            </p:cNvPr>
            <p:cNvPicPr>
              <a:picLocks noChangeAspect="1"/>
            </p:cNvPicPr>
            <p:nvPr/>
          </p:nvPicPr>
          <p:blipFill rotWithShape="1">
            <a:blip r:embed="rId5"/>
            <a:srcRect r="6873"/>
            <a:stretch/>
          </p:blipFill>
          <p:spPr>
            <a:xfrm>
              <a:off x="1996234" y="2158374"/>
              <a:ext cx="3173885" cy="1382671"/>
            </a:xfrm>
            <a:prstGeom prst="rect">
              <a:avLst/>
            </a:prstGeom>
          </p:spPr>
        </p:pic>
      </p:grpSp>
      <p:grpSp>
        <p:nvGrpSpPr>
          <p:cNvPr id="77" name="组合 76">
            <a:extLst>
              <a:ext uri="{FF2B5EF4-FFF2-40B4-BE49-F238E27FC236}">
                <a16:creationId xmlns:a16="http://schemas.microsoft.com/office/drawing/2014/main" id="{431C5063-C74B-4AB1-864F-AD84BBBC20A9}"/>
              </a:ext>
            </a:extLst>
          </p:cNvPr>
          <p:cNvGrpSpPr/>
          <p:nvPr/>
        </p:nvGrpSpPr>
        <p:grpSpPr>
          <a:xfrm>
            <a:off x="4298961" y="3651103"/>
            <a:ext cx="3569308" cy="1215876"/>
            <a:chOff x="1091761" y="3651103"/>
            <a:chExt cx="3569308" cy="1215876"/>
          </a:xfrm>
        </p:grpSpPr>
        <p:grpSp>
          <p:nvGrpSpPr>
            <p:cNvPr id="16" name="组合 15">
              <a:extLst>
                <a:ext uri="{FF2B5EF4-FFF2-40B4-BE49-F238E27FC236}">
                  <a16:creationId xmlns:a16="http://schemas.microsoft.com/office/drawing/2014/main" id="{4A8DD5F4-F411-4436-A89A-59A359908AB9}"/>
                </a:ext>
              </a:extLst>
            </p:cNvPr>
            <p:cNvGrpSpPr/>
            <p:nvPr/>
          </p:nvGrpSpPr>
          <p:grpSpPr>
            <a:xfrm>
              <a:off x="1091761" y="4013218"/>
              <a:ext cx="3569308" cy="496871"/>
              <a:chOff x="1091761" y="4013218"/>
              <a:chExt cx="3569308" cy="496871"/>
            </a:xfrm>
          </p:grpSpPr>
          <p:sp>
            <p:nvSpPr>
              <p:cNvPr id="34" name="矩形 33">
                <a:extLst>
                  <a:ext uri="{FF2B5EF4-FFF2-40B4-BE49-F238E27FC236}">
                    <a16:creationId xmlns:a16="http://schemas.microsoft.com/office/drawing/2014/main" id="{55C135ED-BE5D-4DFB-ACA1-7894B6EC7955}"/>
                  </a:ext>
                </a:extLst>
              </p:cNvPr>
              <p:cNvSpPr/>
              <p:nvPr/>
            </p:nvSpPr>
            <p:spPr>
              <a:xfrm>
                <a:off x="1127448" y="4013218"/>
                <a:ext cx="3478866" cy="496871"/>
              </a:xfrm>
              <a:prstGeom prst="rect">
                <a:avLst/>
              </a:prstGeom>
              <a:noFill/>
              <a:ln w="254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36" name="文本框 35">
                <a:extLst>
                  <a:ext uri="{FF2B5EF4-FFF2-40B4-BE49-F238E27FC236}">
                    <a16:creationId xmlns:a16="http://schemas.microsoft.com/office/drawing/2014/main" id="{F26F307A-B00F-436D-A243-389ADD62EC3C}"/>
                  </a:ext>
                </a:extLst>
              </p:cNvPr>
              <p:cNvSpPr txBox="1"/>
              <p:nvPr/>
            </p:nvSpPr>
            <p:spPr>
              <a:xfrm>
                <a:off x="1091761" y="4088654"/>
                <a:ext cx="3569308" cy="369332"/>
              </a:xfrm>
              <a:prstGeom prst="rect">
                <a:avLst/>
              </a:prstGeom>
              <a:noFill/>
            </p:spPr>
            <p:txBody>
              <a:bodyPr wrap="square" rtlCol="0">
                <a:spAutoFit/>
              </a:bodyPr>
              <a:lstStyle/>
              <a:p>
                <a:pPr algn="ctr"/>
                <a:r>
                  <a:rPr lang="en-US" altLang="zh-CN" b="1" dirty="0">
                    <a:solidFill>
                      <a:srgbClr val="44546A"/>
                    </a:solidFill>
                    <a:latin typeface="+mn-ea"/>
                    <a:cs typeface="Times New Roman" panose="02020603050405020304" pitchFamily="18" charset="0"/>
                  </a:rPr>
                  <a:t>Plane detection</a:t>
                </a:r>
              </a:p>
            </p:txBody>
          </p:sp>
        </p:grpSp>
        <p:cxnSp>
          <p:nvCxnSpPr>
            <p:cNvPr id="39" name="直接箭头连接符 38">
              <a:extLst>
                <a:ext uri="{FF2B5EF4-FFF2-40B4-BE49-F238E27FC236}">
                  <a16:creationId xmlns:a16="http://schemas.microsoft.com/office/drawing/2014/main" id="{CC001AD0-075D-47B8-80DC-199900A34746}"/>
                </a:ext>
              </a:extLst>
            </p:cNvPr>
            <p:cNvCxnSpPr>
              <a:cxnSpLocks/>
              <a:stCxn id="34" idx="0"/>
              <a:endCxn id="41" idx="2"/>
            </p:cNvCxnSpPr>
            <p:nvPr/>
          </p:nvCxnSpPr>
          <p:spPr>
            <a:xfrm flipV="1">
              <a:off x="2866881" y="3651103"/>
              <a:ext cx="1734" cy="362115"/>
            </a:xfrm>
            <a:prstGeom prst="straightConnector1">
              <a:avLst/>
            </a:prstGeom>
            <a:ln w="34925">
              <a:solidFill>
                <a:srgbClr val="3D4B6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40" name="直接箭头连接符 39">
              <a:extLst>
                <a:ext uri="{FF2B5EF4-FFF2-40B4-BE49-F238E27FC236}">
                  <a16:creationId xmlns:a16="http://schemas.microsoft.com/office/drawing/2014/main" id="{283ACCFF-66E2-4C40-AFD4-2488A2EB6718}"/>
                </a:ext>
              </a:extLst>
            </p:cNvPr>
            <p:cNvCxnSpPr>
              <a:cxnSpLocks/>
              <a:stCxn id="44" idx="0"/>
              <a:endCxn id="34" idx="2"/>
            </p:cNvCxnSpPr>
            <p:nvPr/>
          </p:nvCxnSpPr>
          <p:spPr>
            <a:xfrm flipH="1" flipV="1">
              <a:off x="2866881" y="4510089"/>
              <a:ext cx="9534" cy="356890"/>
            </a:xfrm>
            <a:prstGeom prst="straightConnector1">
              <a:avLst/>
            </a:prstGeom>
            <a:ln w="34925">
              <a:solidFill>
                <a:srgbClr val="3D4B61"/>
              </a:solidFill>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78" name="组合 77">
            <a:extLst>
              <a:ext uri="{FF2B5EF4-FFF2-40B4-BE49-F238E27FC236}">
                <a16:creationId xmlns:a16="http://schemas.microsoft.com/office/drawing/2014/main" id="{77B34AA1-D7D6-4E31-9BFE-70006315C24E}"/>
              </a:ext>
            </a:extLst>
          </p:cNvPr>
          <p:cNvGrpSpPr/>
          <p:nvPr/>
        </p:nvGrpSpPr>
        <p:grpSpPr>
          <a:xfrm>
            <a:off x="4079776" y="3654138"/>
            <a:ext cx="2005940" cy="1215029"/>
            <a:chOff x="5170802" y="4867271"/>
            <a:chExt cx="2005940" cy="1215029"/>
          </a:xfrm>
        </p:grpSpPr>
        <p:grpSp>
          <p:nvGrpSpPr>
            <p:cNvPr id="10" name="组合 9">
              <a:extLst>
                <a:ext uri="{FF2B5EF4-FFF2-40B4-BE49-F238E27FC236}">
                  <a16:creationId xmlns:a16="http://schemas.microsoft.com/office/drawing/2014/main" id="{7659D84F-8E6A-4B0C-925A-46AD6AE69E77}"/>
                </a:ext>
              </a:extLst>
            </p:cNvPr>
            <p:cNvGrpSpPr/>
            <p:nvPr/>
          </p:nvGrpSpPr>
          <p:grpSpPr>
            <a:xfrm>
              <a:off x="5170802" y="5228540"/>
              <a:ext cx="2005940" cy="496871"/>
              <a:chOff x="4961718" y="4831106"/>
              <a:chExt cx="2005940" cy="496871"/>
            </a:xfrm>
          </p:grpSpPr>
          <p:sp>
            <p:nvSpPr>
              <p:cNvPr id="60" name="文本框 59">
                <a:extLst>
                  <a:ext uri="{FF2B5EF4-FFF2-40B4-BE49-F238E27FC236}">
                    <a16:creationId xmlns:a16="http://schemas.microsoft.com/office/drawing/2014/main" id="{F7579B91-0993-4DAC-83F9-229335EC69F3}"/>
                  </a:ext>
                </a:extLst>
              </p:cNvPr>
              <p:cNvSpPr txBox="1"/>
              <p:nvPr/>
            </p:nvSpPr>
            <p:spPr>
              <a:xfrm>
                <a:off x="4961718" y="4894875"/>
                <a:ext cx="2005940" cy="369332"/>
              </a:xfrm>
              <a:prstGeom prst="rect">
                <a:avLst/>
              </a:prstGeom>
              <a:noFill/>
            </p:spPr>
            <p:txBody>
              <a:bodyPr wrap="square" rtlCol="0">
                <a:spAutoFit/>
              </a:bodyPr>
              <a:lstStyle/>
              <a:p>
                <a:pPr algn="ctr"/>
                <a:r>
                  <a:rPr lang="en-US" altLang="zh-CN" b="1" dirty="0">
                    <a:solidFill>
                      <a:srgbClr val="44546A"/>
                    </a:solidFill>
                    <a:latin typeface="+mn-ea"/>
                    <a:cs typeface="Times New Roman" panose="02020603050405020304" pitchFamily="18" charset="0"/>
                  </a:rPr>
                  <a:t>Plane detection</a:t>
                </a:r>
              </a:p>
            </p:txBody>
          </p:sp>
          <p:sp>
            <p:nvSpPr>
              <p:cNvPr id="61" name="矩形 60">
                <a:extLst>
                  <a:ext uri="{FF2B5EF4-FFF2-40B4-BE49-F238E27FC236}">
                    <a16:creationId xmlns:a16="http://schemas.microsoft.com/office/drawing/2014/main" id="{CCFF814D-96B3-4670-BB63-E70C5B7F3F0F}"/>
                  </a:ext>
                </a:extLst>
              </p:cNvPr>
              <p:cNvSpPr/>
              <p:nvPr/>
            </p:nvSpPr>
            <p:spPr>
              <a:xfrm>
                <a:off x="5102999" y="4831106"/>
                <a:ext cx="1723379" cy="496871"/>
              </a:xfrm>
              <a:prstGeom prst="rect">
                <a:avLst/>
              </a:prstGeom>
              <a:noFill/>
              <a:ln w="254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cxnSp>
          <p:nvCxnSpPr>
            <p:cNvPr id="62" name="直接箭头连接符 61">
              <a:extLst>
                <a:ext uri="{FF2B5EF4-FFF2-40B4-BE49-F238E27FC236}">
                  <a16:creationId xmlns:a16="http://schemas.microsoft.com/office/drawing/2014/main" id="{4DF6E4A9-F68E-4C1E-91C3-68354D621806}"/>
                </a:ext>
              </a:extLst>
            </p:cNvPr>
            <p:cNvCxnSpPr>
              <a:cxnSpLocks/>
              <a:stCxn id="61" idx="0"/>
            </p:cNvCxnSpPr>
            <p:nvPr/>
          </p:nvCxnSpPr>
          <p:spPr>
            <a:xfrm flipH="1" flipV="1">
              <a:off x="6173772" y="4867271"/>
              <a:ext cx="1" cy="361269"/>
            </a:xfrm>
            <a:prstGeom prst="straightConnector1">
              <a:avLst/>
            </a:prstGeom>
            <a:ln w="34925">
              <a:solidFill>
                <a:srgbClr val="3D4B6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63" name="直接箭头连接符 62">
              <a:extLst>
                <a:ext uri="{FF2B5EF4-FFF2-40B4-BE49-F238E27FC236}">
                  <a16:creationId xmlns:a16="http://schemas.microsoft.com/office/drawing/2014/main" id="{34FD73B7-3FD2-4E5F-AA8B-332DE120735A}"/>
                </a:ext>
              </a:extLst>
            </p:cNvPr>
            <p:cNvCxnSpPr>
              <a:cxnSpLocks/>
              <a:endCxn id="61" idx="2"/>
            </p:cNvCxnSpPr>
            <p:nvPr/>
          </p:nvCxnSpPr>
          <p:spPr>
            <a:xfrm flipV="1">
              <a:off x="6173773" y="5725411"/>
              <a:ext cx="0" cy="356889"/>
            </a:xfrm>
            <a:prstGeom prst="straightConnector1">
              <a:avLst/>
            </a:prstGeom>
            <a:ln w="34925">
              <a:solidFill>
                <a:srgbClr val="3D4B61"/>
              </a:solidFill>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75" name="组合 74">
            <a:extLst>
              <a:ext uri="{FF2B5EF4-FFF2-40B4-BE49-F238E27FC236}">
                <a16:creationId xmlns:a16="http://schemas.microsoft.com/office/drawing/2014/main" id="{14B7E0C3-918F-41E6-8C54-464A0C3D8F23}"/>
              </a:ext>
            </a:extLst>
          </p:cNvPr>
          <p:cNvGrpSpPr/>
          <p:nvPr/>
        </p:nvGrpSpPr>
        <p:grpSpPr>
          <a:xfrm>
            <a:off x="6034276" y="3644963"/>
            <a:ext cx="2005940" cy="1215321"/>
            <a:chOff x="2750345" y="3646432"/>
            <a:chExt cx="2005940" cy="1215321"/>
          </a:xfrm>
        </p:grpSpPr>
        <p:grpSp>
          <p:nvGrpSpPr>
            <p:cNvPr id="67" name="组合 66">
              <a:extLst>
                <a:ext uri="{FF2B5EF4-FFF2-40B4-BE49-F238E27FC236}">
                  <a16:creationId xmlns:a16="http://schemas.microsoft.com/office/drawing/2014/main" id="{6B14BC81-3416-4EF4-B6D3-DC693EB41B8C}"/>
                </a:ext>
              </a:extLst>
            </p:cNvPr>
            <p:cNvGrpSpPr/>
            <p:nvPr/>
          </p:nvGrpSpPr>
          <p:grpSpPr>
            <a:xfrm>
              <a:off x="2750345" y="3980932"/>
              <a:ext cx="2005940" cy="584775"/>
              <a:chOff x="5663952" y="4861329"/>
              <a:chExt cx="2005940" cy="584775"/>
            </a:xfrm>
          </p:grpSpPr>
          <p:sp>
            <p:nvSpPr>
              <p:cNvPr id="65" name="文本框 64">
                <a:extLst>
                  <a:ext uri="{FF2B5EF4-FFF2-40B4-BE49-F238E27FC236}">
                    <a16:creationId xmlns:a16="http://schemas.microsoft.com/office/drawing/2014/main" id="{CDBC6894-2AC9-4993-AC96-1C49FE63ABBC}"/>
                  </a:ext>
                </a:extLst>
              </p:cNvPr>
              <p:cNvSpPr txBox="1"/>
              <p:nvPr/>
            </p:nvSpPr>
            <p:spPr>
              <a:xfrm>
                <a:off x="5663952" y="4861329"/>
                <a:ext cx="2005940" cy="584775"/>
              </a:xfrm>
              <a:prstGeom prst="rect">
                <a:avLst/>
              </a:prstGeom>
              <a:noFill/>
            </p:spPr>
            <p:txBody>
              <a:bodyPr wrap="square" rtlCol="0">
                <a:spAutoFit/>
              </a:bodyPr>
              <a:lstStyle/>
              <a:p>
                <a:pPr algn="ctr"/>
                <a:r>
                  <a:rPr lang="en-US" altLang="zh-CN" sz="1600" b="1" dirty="0">
                    <a:solidFill>
                      <a:srgbClr val="0CA1C9"/>
                    </a:solidFill>
                    <a:latin typeface="+mn-ea"/>
                    <a:cs typeface="Times New Roman" panose="02020603050405020304" pitchFamily="18" charset="0"/>
                  </a:rPr>
                  <a:t>Anchor Pose</a:t>
                </a:r>
              </a:p>
              <a:p>
                <a:pPr algn="ctr"/>
                <a:r>
                  <a:rPr lang="en-US" altLang="zh-CN" sz="1600" b="1" dirty="0">
                    <a:solidFill>
                      <a:srgbClr val="0CA1C9"/>
                    </a:solidFill>
                    <a:latin typeface="+mn-ea"/>
                    <a:cs typeface="Times New Roman" panose="02020603050405020304" pitchFamily="18" charset="0"/>
                  </a:rPr>
                  <a:t>Tracking</a:t>
                </a:r>
              </a:p>
            </p:txBody>
          </p:sp>
          <p:sp>
            <p:nvSpPr>
              <p:cNvPr id="66" name="矩形 65">
                <a:extLst>
                  <a:ext uri="{FF2B5EF4-FFF2-40B4-BE49-F238E27FC236}">
                    <a16:creationId xmlns:a16="http://schemas.microsoft.com/office/drawing/2014/main" id="{E8CC9DF7-3049-48B3-983F-00D96F4BE16D}"/>
                  </a:ext>
                </a:extLst>
              </p:cNvPr>
              <p:cNvSpPr/>
              <p:nvPr/>
            </p:nvSpPr>
            <p:spPr>
              <a:xfrm>
                <a:off x="5805233" y="4905281"/>
                <a:ext cx="1723379" cy="496871"/>
              </a:xfrm>
              <a:prstGeom prst="rect">
                <a:avLst/>
              </a:prstGeom>
              <a:noFill/>
              <a:ln w="31750">
                <a:solidFill>
                  <a:srgbClr val="0CA1C9"/>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cxnSp>
          <p:nvCxnSpPr>
            <p:cNvPr id="68" name="直接箭头连接符 67">
              <a:extLst>
                <a:ext uri="{FF2B5EF4-FFF2-40B4-BE49-F238E27FC236}">
                  <a16:creationId xmlns:a16="http://schemas.microsoft.com/office/drawing/2014/main" id="{FB50DBE9-458B-4D37-BDAB-110B7299E591}"/>
                </a:ext>
              </a:extLst>
            </p:cNvPr>
            <p:cNvCxnSpPr>
              <a:cxnSpLocks/>
              <a:stCxn id="65" idx="0"/>
            </p:cNvCxnSpPr>
            <p:nvPr/>
          </p:nvCxnSpPr>
          <p:spPr>
            <a:xfrm flipV="1">
              <a:off x="3753315" y="3646432"/>
              <a:ext cx="0" cy="334500"/>
            </a:xfrm>
            <a:prstGeom prst="straightConnector1">
              <a:avLst/>
            </a:prstGeom>
            <a:ln w="34925">
              <a:solidFill>
                <a:srgbClr val="0CA1C9"/>
              </a:solidFill>
              <a:prstDash val="sysDash"/>
              <a:tailEnd type="triangle" w="med" len="med"/>
            </a:ln>
          </p:spPr>
          <p:style>
            <a:lnRef idx="1">
              <a:schemeClr val="accent1"/>
            </a:lnRef>
            <a:fillRef idx="0">
              <a:schemeClr val="accent1"/>
            </a:fillRef>
            <a:effectRef idx="0">
              <a:schemeClr val="accent1"/>
            </a:effectRef>
            <a:fontRef idx="minor">
              <a:schemeClr val="tx1"/>
            </a:fontRef>
          </p:style>
        </p:cxnSp>
        <p:cxnSp>
          <p:nvCxnSpPr>
            <p:cNvPr id="71" name="直接箭头连接符 70">
              <a:extLst>
                <a:ext uri="{FF2B5EF4-FFF2-40B4-BE49-F238E27FC236}">
                  <a16:creationId xmlns:a16="http://schemas.microsoft.com/office/drawing/2014/main" id="{9B9E634C-1828-4CD4-9827-8B2BB446A6E8}"/>
                </a:ext>
              </a:extLst>
            </p:cNvPr>
            <p:cNvCxnSpPr>
              <a:cxnSpLocks/>
              <a:endCxn id="66" idx="2"/>
            </p:cNvCxnSpPr>
            <p:nvPr/>
          </p:nvCxnSpPr>
          <p:spPr>
            <a:xfrm flipV="1">
              <a:off x="3753316" y="4521755"/>
              <a:ext cx="0" cy="339998"/>
            </a:xfrm>
            <a:prstGeom prst="straightConnector1">
              <a:avLst/>
            </a:prstGeom>
            <a:ln w="34925">
              <a:solidFill>
                <a:srgbClr val="0CA1C9"/>
              </a:solidFill>
              <a:prstDash val="sysDash"/>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79" name="组合 78">
            <a:extLst>
              <a:ext uri="{FF2B5EF4-FFF2-40B4-BE49-F238E27FC236}">
                <a16:creationId xmlns:a16="http://schemas.microsoft.com/office/drawing/2014/main" id="{BEA81110-9280-4909-BCAA-85F45C75280F}"/>
              </a:ext>
            </a:extLst>
          </p:cNvPr>
          <p:cNvGrpSpPr/>
          <p:nvPr/>
        </p:nvGrpSpPr>
        <p:grpSpPr>
          <a:xfrm>
            <a:off x="381648" y="4795926"/>
            <a:ext cx="11305256" cy="1584175"/>
            <a:chOff x="671398" y="3215034"/>
            <a:chExt cx="11055244" cy="1584175"/>
          </a:xfrm>
        </p:grpSpPr>
        <p:sp>
          <p:nvSpPr>
            <p:cNvPr id="80" name="圆角矩形 14">
              <a:extLst>
                <a:ext uri="{FF2B5EF4-FFF2-40B4-BE49-F238E27FC236}">
                  <a16:creationId xmlns:a16="http://schemas.microsoft.com/office/drawing/2014/main" id="{C9BEED8C-951D-44C8-BFD4-A8A597A30927}"/>
                </a:ext>
              </a:extLst>
            </p:cNvPr>
            <p:cNvSpPr/>
            <p:nvPr/>
          </p:nvSpPr>
          <p:spPr>
            <a:xfrm>
              <a:off x="671398" y="3215034"/>
              <a:ext cx="11055244" cy="1584175"/>
            </a:xfrm>
            <a:prstGeom prst="roundRect">
              <a:avLst>
                <a:gd name="adj" fmla="val 13916"/>
              </a:avLst>
            </a:prstGeom>
            <a:solidFill>
              <a:schemeClr val="bg1"/>
            </a:solidFill>
            <a:ln w="38100">
              <a:solidFill>
                <a:srgbClr val="0CA1C9"/>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800" dirty="0">
                  <a:solidFill>
                    <a:schemeClr val="tx1"/>
                  </a:solidFill>
                  <a:latin typeface="Comic Sans MS" panose="030F0702030302020204" pitchFamily="66" charset="0"/>
                </a:rPr>
                <a:t>      </a:t>
              </a:r>
              <a:r>
                <a:rPr lang="en-US" altLang="zh-CN" sz="2800" dirty="0" err="1">
                  <a:solidFill>
                    <a:schemeClr val="tx1"/>
                  </a:solidFill>
                  <a:latin typeface="Comic Sans MS" panose="030F0702030302020204" pitchFamily="66" charset="0"/>
                </a:rPr>
                <a:t>FollowUpAR</a:t>
              </a:r>
              <a:r>
                <a:rPr lang="en-US" altLang="zh-CN" sz="2800" dirty="0">
                  <a:solidFill>
                    <a:schemeClr val="tx1"/>
                  </a:solidFill>
                  <a:latin typeface="Comic Sans MS" panose="030F0702030302020204" pitchFamily="66" charset="0"/>
                </a:rPr>
                <a:t> provides </a:t>
              </a:r>
              <a:r>
                <a:rPr lang="en-US" altLang="zh-CN" sz="2800" dirty="0" err="1">
                  <a:solidFill>
                    <a:schemeClr val="tx1"/>
                  </a:solidFill>
                  <a:latin typeface="Comic Sans MS" panose="030F0702030302020204" pitchFamily="66" charset="0"/>
                </a:rPr>
                <a:t>ARCore</a:t>
              </a:r>
              <a:r>
                <a:rPr lang="en-US" altLang="zh-CN" sz="2800" dirty="0">
                  <a:solidFill>
                    <a:schemeClr val="tx1"/>
                  </a:solidFill>
                  <a:latin typeface="Comic Sans MS" panose="030F0702030302020204" pitchFamily="66" charset="0"/>
                </a:rPr>
                <a:t> with the </a:t>
              </a:r>
              <a:r>
                <a:rPr lang="en-US" altLang="zh-CN" sz="2800" b="1" dirty="0">
                  <a:solidFill>
                    <a:srgbClr val="0CA1C9"/>
                  </a:solidFill>
                  <a:latin typeface="Comic Sans MS" panose="030F0702030302020204" pitchFamily="66" charset="0"/>
                </a:rPr>
                <a:t>Anchor Pose Tracking </a:t>
              </a:r>
              <a:r>
                <a:rPr lang="en-US" altLang="zh-CN" sz="2800" dirty="0">
                  <a:solidFill>
                    <a:schemeClr val="tx1"/>
                  </a:solidFill>
                  <a:latin typeface="Comic Sans MS" panose="030F0702030302020204" pitchFamily="66" charset="0"/>
                </a:rPr>
                <a:t>function and enable smartphones to </a:t>
              </a:r>
              <a:r>
                <a:rPr lang="en-US" altLang="zh-CN" sz="2800" b="1" dirty="0">
                  <a:solidFill>
                    <a:srgbClr val="0CA1C9"/>
                  </a:solidFill>
                  <a:latin typeface="Comic Sans MS" panose="030F0702030302020204" pitchFamily="66" charset="0"/>
                </a:rPr>
                <a:t>render follow-up effects! </a:t>
              </a:r>
              <a:endParaRPr lang="zh-CN" altLang="en-US" sz="2800" b="1" dirty="0">
                <a:solidFill>
                  <a:srgbClr val="0CA1C9"/>
                </a:solidFill>
                <a:latin typeface="Comic Sans MS" panose="030F0702030302020204" pitchFamily="66" charset="0"/>
              </a:endParaRPr>
            </a:p>
          </p:txBody>
        </p:sp>
        <p:pic>
          <p:nvPicPr>
            <p:cNvPr id="81" name="图片 80" descr="图片包含 游戏机, 伞, 雨, 风筝&#10;&#10;描述已自动生成">
              <a:extLst>
                <a:ext uri="{FF2B5EF4-FFF2-40B4-BE49-F238E27FC236}">
                  <a16:creationId xmlns:a16="http://schemas.microsoft.com/office/drawing/2014/main" id="{AAA21FDE-B289-463D-906B-354B15FBCD09}"/>
                </a:ext>
              </a:extLst>
            </p:cNvPr>
            <p:cNvPicPr>
              <a:picLocks noChangeAspect="1"/>
            </p:cNvPicPr>
            <p:nvPr/>
          </p:nvPicPr>
          <p:blipFill>
            <a:blip r:embed="rId6" cstate="print">
              <a:extLst>
                <a:ext uri="{BEBA8EAE-BF5A-486C-A8C5-ECC9F3942E4B}">
                  <a14:imgProps xmlns:a14="http://schemas.microsoft.com/office/drawing/2010/main">
                    <a14:imgLayer r:embed="rId7">
                      <a14:imgEffect>
                        <a14:colorTemperature colorTemp="5300"/>
                      </a14:imgEffect>
                    </a14:imgLayer>
                  </a14:imgProps>
                </a:ext>
                <a:ext uri="{28A0092B-C50C-407E-A947-70E740481C1C}">
                  <a14:useLocalDpi xmlns:a14="http://schemas.microsoft.com/office/drawing/2010/main" val="0"/>
                </a:ext>
              </a:extLst>
            </a:blip>
            <a:stretch>
              <a:fillRect/>
            </a:stretch>
          </p:blipFill>
          <p:spPr>
            <a:xfrm>
              <a:off x="707464" y="3284984"/>
              <a:ext cx="955218" cy="955218"/>
            </a:xfrm>
            <a:prstGeom prst="rect">
              <a:avLst/>
            </a:prstGeom>
          </p:spPr>
        </p:pic>
      </p:grpSp>
      <p:grpSp>
        <p:nvGrpSpPr>
          <p:cNvPr id="9" name="组合 8">
            <a:extLst>
              <a:ext uri="{FF2B5EF4-FFF2-40B4-BE49-F238E27FC236}">
                <a16:creationId xmlns:a16="http://schemas.microsoft.com/office/drawing/2014/main" id="{85766D4A-D76B-4C8F-9B57-FB1F30C2954E}"/>
              </a:ext>
            </a:extLst>
          </p:cNvPr>
          <p:cNvGrpSpPr/>
          <p:nvPr/>
        </p:nvGrpSpPr>
        <p:grpSpPr>
          <a:xfrm>
            <a:off x="1895784" y="1843441"/>
            <a:ext cx="8858561" cy="3107750"/>
            <a:chOff x="5172932" y="1834665"/>
            <a:chExt cx="6763314" cy="2372698"/>
          </a:xfrm>
        </p:grpSpPr>
        <p:pic>
          <p:nvPicPr>
            <p:cNvPr id="8" name="图片 7" descr="电脑游戏的截图&#10;&#10;低可信度描述已自动生成">
              <a:extLst>
                <a:ext uri="{FF2B5EF4-FFF2-40B4-BE49-F238E27FC236}">
                  <a16:creationId xmlns:a16="http://schemas.microsoft.com/office/drawing/2014/main" id="{5459342C-5755-49D7-8363-BCB7FC30239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97929" y="1834665"/>
              <a:ext cx="6738317" cy="1937266"/>
            </a:xfrm>
            <a:prstGeom prst="rect">
              <a:avLst/>
            </a:prstGeom>
          </p:spPr>
        </p:pic>
        <p:sp>
          <p:nvSpPr>
            <p:cNvPr id="47" name="文本框 46">
              <a:extLst>
                <a:ext uri="{FF2B5EF4-FFF2-40B4-BE49-F238E27FC236}">
                  <a16:creationId xmlns:a16="http://schemas.microsoft.com/office/drawing/2014/main" id="{63EFA0FA-7514-4AF8-B690-1942793D215A}"/>
                </a:ext>
              </a:extLst>
            </p:cNvPr>
            <p:cNvSpPr txBox="1"/>
            <p:nvPr/>
          </p:nvSpPr>
          <p:spPr>
            <a:xfrm>
              <a:off x="5172932" y="3799107"/>
              <a:ext cx="3459017" cy="400110"/>
            </a:xfrm>
            <a:prstGeom prst="rect">
              <a:avLst/>
            </a:prstGeom>
            <a:noFill/>
          </p:spPr>
          <p:txBody>
            <a:bodyPr wrap="square" rtlCol="0">
              <a:spAutoFit/>
            </a:bodyPr>
            <a:lstStyle/>
            <a:p>
              <a:pPr algn="ctr"/>
              <a:r>
                <a:rPr lang="en-US" altLang="zh-CN" sz="2000" dirty="0" err="1">
                  <a:latin typeface="Comic Sans MS" panose="030F0702030302020204" pitchFamily="66" charset="0"/>
                  <a:ea typeface="+mj-ea"/>
                </a:rPr>
                <a:t>ARCore</a:t>
              </a:r>
              <a:endParaRPr lang="zh-CN" altLang="en-US" sz="2000" dirty="0">
                <a:latin typeface="Comic Sans MS" panose="030F0702030302020204" pitchFamily="66" charset="0"/>
                <a:ea typeface="+mj-ea"/>
              </a:endParaRPr>
            </a:p>
          </p:txBody>
        </p:sp>
        <p:sp>
          <p:nvSpPr>
            <p:cNvPr id="54" name="文本框 53">
              <a:extLst>
                <a:ext uri="{FF2B5EF4-FFF2-40B4-BE49-F238E27FC236}">
                  <a16:creationId xmlns:a16="http://schemas.microsoft.com/office/drawing/2014/main" id="{DF924DC2-AF42-4F31-8D79-43D924F930F5}"/>
                </a:ext>
              </a:extLst>
            </p:cNvPr>
            <p:cNvSpPr txBox="1"/>
            <p:nvPr/>
          </p:nvSpPr>
          <p:spPr>
            <a:xfrm>
              <a:off x="8397623" y="3807253"/>
              <a:ext cx="3459017" cy="400110"/>
            </a:xfrm>
            <a:prstGeom prst="rect">
              <a:avLst/>
            </a:prstGeom>
            <a:noFill/>
          </p:spPr>
          <p:txBody>
            <a:bodyPr wrap="square" rtlCol="0">
              <a:spAutoFit/>
            </a:bodyPr>
            <a:lstStyle/>
            <a:p>
              <a:pPr algn="ctr"/>
              <a:r>
                <a:rPr lang="en-US" altLang="zh-CN" sz="2000" b="1" dirty="0" err="1">
                  <a:solidFill>
                    <a:srgbClr val="0CA1C9"/>
                  </a:solidFill>
                  <a:latin typeface="Comic Sans MS" panose="030F0702030302020204" pitchFamily="66" charset="0"/>
                  <a:ea typeface="+mj-ea"/>
                </a:rPr>
                <a:t>FollowUpAR</a:t>
              </a:r>
              <a:endParaRPr lang="zh-CN" altLang="en-US" sz="2000" b="1" dirty="0">
                <a:solidFill>
                  <a:srgbClr val="0CA1C9"/>
                </a:solidFill>
                <a:latin typeface="Comic Sans MS" panose="030F0702030302020204" pitchFamily="66" charset="0"/>
                <a:ea typeface="+mj-ea"/>
              </a:endParaRPr>
            </a:p>
          </p:txBody>
        </p:sp>
      </p:grpSp>
    </p:spTree>
    <p:custDataLst>
      <p:tags r:id="rId1"/>
    </p:custDataLst>
    <p:extLst>
      <p:ext uri="{BB962C8B-B14F-4D97-AF65-F5344CB8AC3E}">
        <p14:creationId xmlns:p14="http://schemas.microsoft.com/office/powerpoint/2010/main" val="1062695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nodeType="clickEffect">
                                  <p:stCondLst>
                                    <p:cond delay="0"/>
                                  </p:stCondLst>
                                  <p:childTnLst>
                                    <p:animEffect transition="out" filter="wipe(down)">
                                      <p:cBhvr>
                                        <p:cTn id="6" dur="500"/>
                                        <p:tgtEl>
                                          <p:spTgt spid="77"/>
                                        </p:tgtEl>
                                      </p:cBhvr>
                                    </p:animEffect>
                                    <p:set>
                                      <p:cBhvr>
                                        <p:cTn id="7" dur="1" fill="hold">
                                          <p:stCondLst>
                                            <p:cond delay="499"/>
                                          </p:stCondLst>
                                        </p:cTn>
                                        <p:tgtEl>
                                          <p:spTgt spid="77"/>
                                        </p:tgtEl>
                                        <p:attrNameLst>
                                          <p:attrName>style.visibility</p:attrName>
                                        </p:attrNameLst>
                                      </p:cBhvr>
                                      <p:to>
                                        <p:strVal val="hidden"/>
                                      </p:to>
                                    </p:se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78"/>
                                        </p:tgtEl>
                                        <p:attrNameLst>
                                          <p:attrName>style.visibility</p:attrName>
                                        </p:attrNameLst>
                                      </p:cBhvr>
                                      <p:to>
                                        <p:strVal val="visible"/>
                                      </p:to>
                                    </p:set>
                                    <p:animEffect transition="in" filter="wipe(down)">
                                      <p:cBhvr>
                                        <p:cTn id="11" dur="500"/>
                                        <p:tgtEl>
                                          <p:spTgt spid="78"/>
                                        </p:tgtEl>
                                      </p:cBhvr>
                                    </p:animEffect>
                                  </p:childTnLst>
                                </p:cTn>
                              </p:par>
                              <p:par>
                                <p:cTn id="12" presetID="22" presetClass="entr" presetSubtype="4" fill="hold" nodeType="withEffect">
                                  <p:stCondLst>
                                    <p:cond delay="0"/>
                                  </p:stCondLst>
                                  <p:childTnLst>
                                    <p:set>
                                      <p:cBhvr>
                                        <p:cTn id="13" dur="1" fill="hold">
                                          <p:stCondLst>
                                            <p:cond delay="0"/>
                                          </p:stCondLst>
                                        </p:cTn>
                                        <p:tgtEl>
                                          <p:spTgt spid="75"/>
                                        </p:tgtEl>
                                        <p:attrNameLst>
                                          <p:attrName>style.visibility</p:attrName>
                                        </p:attrNameLst>
                                      </p:cBhvr>
                                      <p:to>
                                        <p:strVal val="visible"/>
                                      </p:to>
                                    </p:set>
                                    <p:animEffect transition="in" filter="wipe(down)">
                                      <p:cBhvr>
                                        <p:cTn id="14" dur="500"/>
                                        <p:tgtEl>
                                          <p:spTgt spid="75"/>
                                        </p:tgtEl>
                                      </p:cBhvr>
                                    </p:animEffect>
                                  </p:childTnLst>
                                </p:cTn>
                              </p:par>
                            </p:childTnLst>
                          </p:cTn>
                        </p:par>
                        <p:par>
                          <p:cTn id="15" fill="hold">
                            <p:stCondLst>
                              <p:cond delay="1000"/>
                            </p:stCondLst>
                            <p:childTnLst>
                              <p:par>
                                <p:cTn id="16" presetID="26" presetClass="emph" presetSubtype="0" fill="hold" nodeType="afterEffect">
                                  <p:stCondLst>
                                    <p:cond delay="0"/>
                                  </p:stCondLst>
                                  <p:childTnLst>
                                    <p:animEffect transition="out" filter="fade">
                                      <p:cBhvr>
                                        <p:cTn id="17" dur="500" tmFilter="0, 0; .2, .5; .8, .5; 1, 0"/>
                                        <p:tgtEl>
                                          <p:spTgt spid="75"/>
                                        </p:tgtEl>
                                      </p:cBhvr>
                                    </p:animEffect>
                                    <p:animScale>
                                      <p:cBhvr>
                                        <p:cTn id="18" dur="250" autoRev="1" fill="hold"/>
                                        <p:tgtEl>
                                          <p:spTgt spid="75"/>
                                        </p:tgtEl>
                                      </p:cBhvr>
                                      <p:by x="105000" y="105000"/>
                                    </p:animScale>
                                  </p:childTnLst>
                                </p:cTn>
                              </p:par>
                            </p:childTnLst>
                          </p:cTn>
                        </p:par>
                        <p:par>
                          <p:cTn id="19" fill="hold">
                            <p:stCondLst>
                              <p:cond delay="1500"/>
                            </p:stCondLst>
                            <p:childTnLst>
                              <p:par>
                                <p:cTn id="20" presetID="26" presetClass="emph" presetSubtype="0" fill="hold" nodeType="afterEffect">
                                  <p:stCondLst>
                                    <p:cond delay="0"/>
                                  </p:stCondLst>
                                  <p:childTnLst>
                                    <p:animEffect transition="out" filter="fade">
                                      <p:cBhvr>
                                        <p:cTn id="21" dur="500" tmFilter="0, 0; .2, .5; .8, .5; 1, 0"/>
                                        <p:tgtEl>
                                          <p:spTgt spid="75"/>
                                        </p:tgtEl>
                                      </p:cBhvr>
                                    </p:animEffect>
                                    <p:animScale>
                                      <p:cBhvr>
                                        <p:cTn id="22" dur="250" autoRev="1" fill="hold"/>
                                        <p:tgtEl>
                                          <p:spTgt spid="75"/>
                                        </p:tgtEl>
                                      </p:cBhvr>
                                      <p:by x="105000" y="105000"/>
                                    </p:animScale>
                                  </p:childTnLst>
                                </p:cTn>
                              </p:par>
                            </p:childTnLst>
                          </p:cTn>
                        </p:par>
                        <p:par>
                          <p:cTn id="23" fill="hold">
                            <p:stCondLst>
                              <p:cond delay="2000"/>
                            </p:stCondLst>
                            <p:childTnLst>
                              <p:par>
                                <p:cTn id="24" presetID="26" presetClass="emph" presetSubtype="0" fill="hold" nodeType="afterEffect">
                                  <p:stCondLst>
                                    <p:cond delay="0"/>
                                  </p:stCondLst>
                                  <p:childTnLst>
                                    <p:animEffect transition="out" filter="fade">
                                      <p:cBhvr>
                                        <p:cTn id="25" dur="500" tmFilter="0, 0; .2, .5; .8, .5; 1, 0"/>
                                        <p:tgtEl>
                                          <p:spTgt spid="75"/>
                                        </p:tgtEl>
                                      </p:cBhvr>
                                    </p:animEffect>
                                    <p:animScale>
                                      <p:cBhvr>
                                        <p:cTn id="26" dur="250" autoRev="1" fill="hold"/>
                                        <p:tgtEl>
                                          <p:spTgt spid="75"/>
                                        </p:tgtEl>
                                      </p:cBhvr>
                                      <p:by x="105000" y="105000"/>
                                    </p:animScale>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79"/>
                                        </p:tgtEl>
                                        <p:attrNameLst>
                                          <p:attrName>style.visibility</p:attrName>
                                        </p:attrNameLst>
                                      </p:cBhvr>
                                      <p:to>
                                        <p:strVal val="visible"/>
                                      </p:to>
                                    </p:set>
                                    <p:animEffect transition="in" filter="fade">
                                      <p:cBhvr>
                                        <p:cTn id="31" dur="500"/>
                                        <p:tgtEl>
                                          <p:spTgt spid="79"/>
                                        </p:tgtEl>
                                      </p:cBhvr>
                                    </p:animEffect>
                                    <p:anim calcmode="lin" valueType="num">
                                      <p:cBhvr>
                                        <p:cTn id="32" dur="500" fill="hold"/>
                                        <p:tgtEl>
                                          <p:spTgt spid="79"/>
                                        </p:tgtEl>
                                        <p:attrNameLst>
                                          <p:attrName>ppt_x</p:attrName>
                                        </p:attrNameLst>
                                      </p:cBhvr>
                                      <p:tavLst>
                                        <p:tav tm="0">
                                          <p:val>
                                            <p:strVal val="#ppt_x"/>
                                          </p:val>
                                        </p:tav>
                                        <p:tav tm="100000">
                                          <p:val>
                                            <p:strVal val="#ppt_x"/>
                                          </p:val>
                                        </p:tav>
                                      </p:tavLst>
                                    </p:anim>
                                    <p:anim calcmode="lin" valueType="num">
                                      <p:cBhvr>
                                        <p:cTn id="33" dur="500" fill="hold"/>
                                        <p:tgtEl>
                                          <p:spTgt spid="79"/>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500"/>
                                        <p:tgtEl>
                                          <p:spTgt spid="9"/>
                                        </p:tgtEl>
                                      </p:cBhvr>
                                    </p:animEffect>
                                    <p:anim calcmode="lin" valueType="num">
                                      <p:cBhvr>
                                        <p:cTn id="37" dur="500" fill="hold"/>
                                        <p:tgtEl>
                                          <p:spTgt spid="9"/>
                                        </p:tgtEl>
                                        <p:attrNameLst>
                                          <p:attrName>ppt_x</p:attrName>
                                        </p:attrNameLst>
                                      </p:cBhvr>
                                      <p:tavLst>
                                        <p:tav tm="0">
                                          <p:val>
                                            <p:strVal val="#ppt_x"/>
                                          </p:val>
                                        </p:tav>
                                        <p:tav tm="100000">
                                          <p:val>
                                            <p:strVal val="#ppt_x"/>
                                          </p:val>
                                        </p:tav>
                                      </p:tavLst>
                                    </p:anim>
                                    <p:anim calcmode="lin" valueType="num">
                                      <p:cBhvr>
                                        <p:cTn id="38" dur="500" fill="hold"/>
                                        <p:tgtEl>
                                          <p:spTgt spid="9"/>
                                        </p:tgtEl>
                                        <p:attrNameLst>
                                          <p:attrName>ppt_y</p:attrName>
                                        </p:attrNameLst>
                                      </p:cBhvr>
                                      <p:tavLst>
                                        <p:tav tm="0">
                                          <p:val>
                                            <p:strVal val="#ppt_y+.1"/>
                                          </p:val>
                                        </p:tav>
                                        <p:tav tm="100000">
                                          <p:val>
                                            <p:strVal val="#ppt_y"/>
                                          </p:val>
                                        </p:tav>
                                      </p:tavLst>
                                    </p:anim>
                                  </p:childTnLst>
                                </p:cTn>
                              </p:par>
                              <p:par>
                                <p:cTn id="39" presetID="47" presetClass="exit" presetSubtype="0" fill="hold" nodeType="withEffect">
                                  <p:stCondLst>
                                    <p:cond delay="0"/>
                                  </p:stCondLst>
                                  <p:childTnLst>
                                    <p:animEffect transition="out" filter="fade">
                                      <p:cBhvr>
                                        <p:cTn id="40" dur="500"/>
                                        <p:tgtEl>
                                          <p:spTgt spid="77"/>
                                        </p:tgtEl>
                                      </p:cBhvr>
                                    </p:animEffect>
                                    <p:anim calcmode="lin" valueType="num">
                                      <p:cBhvr>
                                        <p:cTn id="41" dur="500"/>
                                        <p:tgtEl>
                                          <p:spTgt spid="77"/>
                                        </p:tgtEl>
                                        <p:attrNameLst>
                                          <p:attrName>ppt_x</p:attrName>
                                        </p:attrNameLst>
                                      </p:cBhvr>
                                      <p:tavLst>
                                        <p:tav tm="0">
                                          <p:val>
                                            <p:strVal val="ppt_x"/>
                                          </p:val>
                                        </p:tav>
                                        <p:tav tm="100000">
                                          <p:val>
                                            <p:strVal val="ppt_x"/>
                                          </p:val>
                                        </p:tav>
                                      </p:tavLst>
                                    </p:anim>
                                    <p:anim calcmode="lin" valueType="num">
                                      <p:cBhvr>
                                        <p:cTn id="42" dur="500"/>
                                        <p:tgtEl>
                                          <p:spTgt spid="77"/>
                                        </p:tgtEl>
                                        <p:attrNameLst>
                                          <p:attrName>ppt_y</p:attrName>
                                        </p:attrNameLst>
                                      </p:cBhvr>
                                      <p:tavLst>
                                        <p:tav tm="0">
                                          <p:val>
                                            <p:strVal val="ppt_y"/>
                                          </p:val>
                                        </p:tav>
                                        <p:tav tm="100000">
                                          <p:val>
                                            <p:strVal val="ppt_y-.1"/>
                                          </p:val>
                                        </p:tav>
                                      </p:tavLst>
                                    </p:anim>
                                    <p:set>
                                      <p:cBhvr>
                                        <p:cTn id="43" dur="1" fill="hold">
                                          <p:stCondLst>
                                            <p:cond delay="499"/>
                                          </p:stCondLst>
                                        </p:cTn>
                                        <p:tgtEl>
                                          <p:spTgt spid="77"/>
                                        </p:tgtEl>
                                        <p:attrNameLst>
                                          <p:attrName>style.visibility</p:attrName>
                                        </p:attrNameLst>
                                      </p:cBhvr>
                                      <p:to>
                                        <p:strVal val="hidden"/>
                                      </p:to>
                                    </p:set>
                                  </p:childTnLst>
                                </p:cTn>
                              </p:par>
                              <p:par>
                                <p:cTn id="44" presetID="47" presetClass="exit" presetSubtype="0" fill="hold" nodeType="withEffect">
                                  <p:stCondLst>
                                    <p:cond delay="0"/>
                                  </p:stCondLst>
                                  <p:childTnLst>
                                    <p:animEffect transition="out" filter="fade">
                                      <p:cBhvr>
                                        <p:cTn id="45" dur="500"/>
                                        <p:tgtEl>
                                          <p:spTgt spid="78"/>
                                        </p:tgtEl>
                                      </p:cBhvr>
                                    </p:animEffect>
                                    <p:anim calcmode="lin" valueType="num">
                                      <p:cBhvr>
                                        <p:cTn id="46" dur="500"/>
                                        <p:tgtEl>
                                          <p:spTgt spid="78"/>
                                        </p:tgtEl>
                                        <p:attrNameLst>
                                          <p:attrName>ppt_x</p:attrName>
                                        </p:attrNameLst>
                                      </p:cBhvr>
                                      <p:tavLst>
                                        <p:tav tm="0">
                                          <p:val>
                                            <p:strVal val="ppt_x"/>
                                          </p:val>
                                        </p:tav>
                                        <p:tav tm="100000">
                                          <p:val>
                                            <p:strVal val="ppt_x"/>
                                          </p:val>
                                        </p:tav>
                                      </p:tavLst>
                                    </p:anim>
                                    <p:anim calcmode="lin" valueType="num">
                                      <p:cBhvr>
                                        <p:cTn id="47" dur="500"/>
                                        <p:tgtEl>
                                          <p:spTgt spid="78"/>
                                        </p:tgtEl>
                                        <p:attrNameLst>
                                          <p:attrName>ppt_y</p:attrName>
                                        </p:attrNameLst>
                                      </p:cBhvr>
                                      <p:tavLst>
                                        <p:tav tm="0">
                                          <p:val>
                                            <p:strVal val="ppt_y"/>
                                          </p:val>
                                        </p:tav>
                                        <p:tav tm="100000">
                                          <p:val>
                                            <p:strVal val="ppt_y-.1"/>
                                          </p:val>
                                        </p:tav>
                                      </p:tavLst>
                                    </p:anim>
                                    <p:set>
                                      <p:cBhvr>
                                        <p:cTn id="48" dur="1" fill="hold">
                                          <p:stCondLst>
                                            <p:cond delay="499"/>
                                          </p:stCondLst>
                                        </p:cTn>
                                        <p:tgtEl>
                                          <p:spTgt spid="78"/>
                                        </p:tgtEl>
                                        <p:attrNameLst>
                                          <p:attrName>style.visibility</p:attrName>
                                        </p:attrNameLst>
                                      </p:cBhvr>
                                      <p:to>
                                        <p:strVal val="hidden"/>
                                      </p:to>
                                    </p:set>
                                  </p:childTnLst>
                                </p:cTn>
                              </p:par>
                              <p:par>
                                <p:cTn id="49" presetID="47" presetClass="exit" presetSubtype="0" fill="hold" nodeType="withEffect">
                                  <p:stCondLst>
                                    <p:cond delay="0"/>
                                  </p:stCondLst>
                                  <p:childTnLst>
                                    <p:animEffect transition="out" filter="fade">
                                      <p:cBhvr>
                                        <p:cTn id="50" dur="500"/>
                                        <p:tgtEl>
                                          <p:spTgt spid="75"/>
                                        </p:tgtEl>
                                      </p:cBhvr>
                                    </p:animEffect>
                                    <p:anim calcmode="lin" valueType="num">
                                      <p:cBhvr>
                                        <p:cTn id="51" dur="500"/>
                                        <p:tgtEl>
                                          <p:spTgt spid="75"/>
                                        </p:tgtEl>
                                        <p:attrNameLst>
                                          <p:attrName>ppt_x</p:attrName>
                                        </p:attrNameLst>
                                      </p:cBhvr>
                                      <p:tavLst>
                                        <p:tav tm="0">
                                          <p:val>
                                            <p:strVal val="ppt_x"/>
                                          </p:val>
                                        </p:tav>
                                        <p:tav tm="100000">
                                          <p:val>
                                            <p:strVal val="ppt_x"/>
                                          </p:val>
                                        </p:tav>
                                      </p:tavLst>
                                    </p:anim>
                                    <p:anim calcmode="lin" valueType="num">
                                      <p:cBhvr>
                                        <p:cTn id="52" dur="500"/>
                                        <p:tgtEl>
                                          <p:spTgt spid="75"/>
                                        </p:tgtEl>
                                        <p:attrNameLst>
                                          <p:attrName>ppt_y</p:attrName>
                                        </p:attrNameLst>
                                      </p:cBhvr>
                                      <p:tavLst>
                                        <p:tav tm="0">
                                          <p:val>
                                            <p:strVal val="ppt_y"/>
                                          </p:val>
                                        </p:tav>
                                        <p:tav tm="100000">
                                          <p:val>
                                            <p:strVal val="ppt_y-.1"/>
                                          </p:val>
                                        </p:tav>
                                      </p:tavLst>
                                    </p:anim>
                                    <p:set>
                                      <p:cBhvr>
                                        <p:cTn id="53" dur="1" fill="hold">
                                          <p:stCondLst>
                                            <p:cond delay="499"/>
                                          </p:stCondLst>
                                        </p:cTn>
                                        <p:tgtEl>
                                          <p:spTgt spid="7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LIDE.ICON" val="#391918;"/>
</p:tagLst>
</file>

<file path=ppt/tags/tag10.xml><?xml version="1.0" encoding="utf-8"?>
<p:tagLst xmlns:a="http://schemas.openxmlformats.org/drawingml/2006/main" xmlns:r="http://schemas.openxmlformats.org/officeDocument/2006/relationships" xmlns:p="http://schemas.openxmlformats.org/presentationml/2006/main">
  <p:tag name="ISLIDE.ICON" val="#391918;"/>
</p:tagLst>
</file>

<file path=ppt/tags/tag11.xml><?xml version="1.0" encoding="utf-8"?>
<p:tagLst xmlns:a="http://schemas.openxmlformats.org/drawingml/2006/main" xmlns:r="http://schemas.openxmlformats.org/officeDocument/2006/relationships" xmlns:p="http://schemas.openxmlformats.org/presentationml/2006/main">
  <p:tag name="ISLIDE.ICON" val="#391918;"/>
</p:tagLst>
</file>

<file path=ppt/tags/tag12.xml><?xml version="1.0" encoding="utf-8"?>
<p:tagLst xmlns:a="http://schemas.openxmlformats.org/drawingml/2006/main" xmlns:r="http://schemas.openxmlformats.org/officeDocument/2006/relationships" xmlns:p="http://schemas.openxmlformats.org/presentationml/2006/main">
  <p:tag name="ISLIDE.ICON" val="#391918;"/>
</p:tagLst>
</file>

<file path=ppt/tags/tag13.xml><?xml version="1.0" encoding="utf-8"?>
<p:tagLst xmlns:a="http://schemas.openxmlformats.org/drawingml/2006/main" xmlns:r="http://schemas.openxmlformats.org/officeDocument/2006/relationships" xmlns:p="http://schemas.openxmlformats.org/presentationml/2006/main">
  <p:tag name="ISLIDE.ICON" val="#391918;"/>
</p:tagLst>
</file>

<file path=ppt/tags/tag14.xml><?xml version="1.0" encoding="utf-8"?>
<p:tagLst xmlns:a="http://schemas.openxmlformats.org/drawingml/2006/main" xmlns:r="http://schemas.openxmlformats.org/officeDocument/2006/relationships" xmlns:p="http://schemas.openxmlformats.org/presentationml/2006/main">
  <p:tag name="ISLIDE.ICON" val="#391918;"/>
</p:tagLst>
</file>

<file path=ppt/tags/tag15.xml><?xml version="1.0" encoding="utf-8"?>
<p:tagLst xmlns:a="http://schemas.openxmlformats.org/drawingml/2006/main" xmlns:r="http://schemas.openxmlformats.org/officeDocument/2006/relationships" xmlns:p="http://schemas.openxmlformats.org/presentationml/2006/main">
  <p:tag name="ISLIDE.ICON" val="#391918;"/>
</p:tagLst>
</file>

<file path=ppt/tags/tag16.xml><?xml version="1.0" encoding="utf-8"?>
<p:tagLst xmlns:a="http://schemas.openxmlformats.org/drawingml/2006/main" xmlns:r="http://schemas.openxmlformats.org/officeDocument/2006/relationships" xmlns:p="http://schemas.openxmlformats.org/presentationml/2006/main">
  <p:tag name="ISLIDE.ICON" val="#391918;"/>
</p:tagLst>
</file>

<file path=ppt/tags/tag17.xml><?xml version="1.0" encoding="utf-8"?>
<p:tagLst xmlns:a="http://schemas.openxmlformats.org/drawingml/2006/main" xmlns:r="http://schemas.openxmlformats.org/officeDocument/2006/relationships" xmlns:p="http://schemas.openxmlformats.org/presentationml/2006/main">
  <p:tag name="ISLIDE.ICON" val="#391918;"/>
</p:tagLst>
</file>

<file path=ppt/tags/tag18.xml><?xml version="1.0" encoding="utf-8"?>
<p:tagLst xmlns:a="http://schemas.openxmlformats.org/drawingml/2006/main" xmlns:r="http://schemas.openxmlformats.org/officeDocument/2006/relationships" xmlns:p="http://schemas.openxmlformats.org/presentationml/2006/main">
  <p:tag name="ISLIDE.ICON" val="#391918;"/>
</p:tagLst>
</file>

<file path=ppt/tags/tag19.xml><?xml version="1.0" encoding="utf-8"?>
<p:tagLst xmlns:a="http://schemas.openxmlformats.org/drawingml/2006/main" xmlns:r="http://schemas.openxmlformats.org/officeDocument/2006/relationships" xmlns:p="http://schemas.openxmlformats.org/presentationml/2006/main">
  <p:tag name="ISLIDE.ICON" val="#391918;"/>
</p:tagLst>
</file>

<file path=ppt/tags/tag2.xml><?xml version="1.0" encoding="utf-8"?>
<p:tagLst xmlns:a="http://schemas.openxmlformats.org/drawingml/2006/main" xmlns:r="http://schemas.openxmlformats.org/officeDocument/2006/relationships" xmlns:p="http://schemas.openxmlformats.org/presentationml/2006/main">
  <p:tag name="ISLIDE.ICON" val="#391918;"/>
</p:tagLst>
</file>

<file path=ppt/tags/tag20.xml><?xml version="1.0" encoding="utf-8"?>
<p:tagLst xmlns:a="http://schemas.openxmlformats.org/drawingml/2006/main" xmlns:r="http://schemas.openxmlformats.org/officeDocument/2006/relationships" xmlns:p="http://schemas.openxmlformats.org/presentationml/2006/main">
  <p:tag name="ISLIDE.ICON" val="#391918;"/>
</p:tagLst>
</file>

<file path=ppt/tags/tag21.xml><?xml version="1.0" encoding="utf-8"?>
<p:tagLst xmlns:a="http://schemas.openxmlformats.org/drawingml/2006/main" xmlns:r="http://schemas.openxmlformats.org/officeDocument/2006/relationships" xmlns:p="http://schemas.openxmlformats.org/presentationml/2006/main">
  <p:tag name="ISLIDE.ICON" val="#391918;"/>
</p:tagLst>
</file>

<file path=ppt/tags/tag22.xml><?xml version="1.0" encoding="utf-8"?>
<p:tagLst xmlns:a="http://schemas.openxmlformats.org/drawingml/2006/main" xmlns:r="http://schemas.openxmlformats.org/officeDocument/2006/relationships" xmlns:p="http://schemas.openxmlformats.org/presentationml/2006/main">
  <p:tag name="ISLIDE.ICON" val="#391918;"/>
</p:tagLst>
</file>

<file path=ppt/tags/tag3.xml><?xml version="1.0" encoding="utf-8"?>
<p:tagLst xmlns:a="http://schemas.openxmlformats.org/drawingml/2006/main" xmlns:r="http://schemas.openxmlformats.org/officeDocument/2006/relationships" xmlns:p="http://schemas.openxmlformats.org/presentationml/2006/main">
  <p:tag name="ISLIDE.ICON" val="#391918;"/>
</p:tagLst>
</file>

<file path=ppt/tags/tag4.xml><?xml version="1.0" encoding="utf-8"?>
<p:tagLst xmlns:a="http://schemas.openxmlformats.org/drawingml/2006/main" xmlns:r="http://schemas.openxmlformats.org/officeDocument/2006/relationships" xmlns:p="http://schemas.openxmlformats.org/presentationml/2006/main">
  <p:tag name="ISLIDE.ICON" val="#391918;"/>
</p:tagLst>
</file>

<file path=ppt/tags/tag5.xml><?xml version="1.0" encoding="utf-8"?>
<p:tagLst xmlns:a="http://schemas.openxmlformats.org/drawingml/2006/main" xmlns:r="http://schemas.openxmlformats.org/officeDocument/2006/relationships" xmlns:p="http://schemas.openxmlformats.org/presentationml/2006/main">
  <p:tag name="ISLIDE.ICON" val="#391918;"/>
</p:tagLst>
</file>

<file path=ppt/tags/tag6.xml><?xml version="1.0" encoding="utf-8"?>
<p:tagLst xmlns:a="http://schemas.openxmlformats.org/drawingml/2006/main" xmlns:r="http://schemas.openxmlformats.org/officeDocument/2006/relationships" xmlns:p="http://schemas.openxmlformats.org/presentationml/2006/main">
  <p:tag name="ISLIDE.ICON" val="#391918;"/>
</p:tagLst>
</file>

<file path=ppt/tags/tag7.xml><?xml version="1.0" encoding="utf-8"?>
<p:tagLst xmlns:a="http://schemas.openxmlformats.org/drawingml/2006/main" xmlns:r="http://schemas.openxmlformats.org/officeDocument/2006/relationships" xmlns:p="http://schemas.openxmlformats.org/presentationml/2006/main">
  <p:tag name="ISLIDE.ICON" val="#391918;"/>
</p:tagLst>
</file>

<file path=ppt/tags/tag8.xml><?xml version="1.0" encoding="utf-8"?>
<p:tagLst xmlns:a="http://schemas.openxmlformats.org/drawingml/2006/main" xmlns:r="http://schemas.openxmlformats.org/officeDocument/2006/relationships" xmlns:p="http://schemas.openxmlformats.org/presentationml/2006/main">
  <p:tag name="ISLIDE.ICON" val="#391918;"/>
</p:tagLst>
</file>

<file path=ppt/tags/tag9.xml><?xml version="1.0" encoding="utf-8"?>
<p:tagLst xmlns:a="http://schemas.openxmlformats.org/drawingml/2006/main" xmlns:r="http://schemas.openxmlformats.org/officeDocument/2006/relationships" xmlns:p="http://schemas.openxmlformats.org/presentationml/2006/main">
  <p:tag name="ISLIDE.ICON" val="#391918;"/>
</p:tagLst>
</file>

<file path=ppt/theme/theme1.xml><?xml version="1.0" encoding="utf-8"?>
<a:theme xmlns:a="http://schemas.openxmlformats.org/drawingml/2006/main" name="slightly_digital">
  <a:themeElements>
    <a:clrScheme name="Office 主题​​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主题​​">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w="38100">
          <a:solidFill>
            <a:srgbClr val="C00000"/>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raClrScheme>
      <a:clrScheme name="Office 主题​​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主题​​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主题​​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主题​​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主题​​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主题​​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主题​​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主题​​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主题​​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主题​​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主题​​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主题​​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slightly_digital</Template>
  <TotalTime>2285</TotalTime>
  <Words>3516</Words>
  <Application>Microsoft Macintosh PowerPoint</Application>
  <PresentationFormat>Widescreen</PresentationFormat>
  <Paragraphs>452</Paragraphs>
  <Slides>25</Slides>
  <Notes>25</Notes>
  <HiddenSlides>1</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25</vt:i4>
      </vt:variant>
    </vt:vector>
  </HeadingPairs>
  <TitlesOfParts>
    <vt:vector size="31" baseType="lpstr">
      <vt:lpstr>Arial</vt:lpstr>
      <vt:lpstr>Calibri</vt:lpstr>
      <vt:lpstr>Cambria Math</vt:lpstr>
      <vt:lpstr>Century Gothic</vt:lpstr>
      <vt:lpstr>Comic Sans MS</vt:lpstr>
      <vt:lpstr>slightly_digital</vt:lpstr>
      <vt:lpstr>FollowUpAR: Enabling Follow-up Effects in Mobile AR Applications</vt:lpstr>
      <vt:lpstr>Background</vt:lpstr>
      <vt:lpstr>Background</vt:lpstr>
      <vt:lpstr>Motivation</vt:lpstr>
      <vt:lpstr>Related Works</vt:lpstr>
      <vt:lpstr>Related Works</vt:lpstr>
      <vt:lpstr>Related Works</vt:lpstr>
      <vt:lpstr>Our Work</vt:lpstr>
      <vt:lpstr>Our Work</vt:lpstr>
      <vt:lpstr>Key Insight</vt:lpstr>
      <vt:lpstr>Key Insight</vt:lpstr>
      <vt:lpstr>Our Design: Overview</vt:lpstr>
      <vt:lpstr>Our Design: Overview</vt:lpstr>
      <vt:lpstr>Our Design: Radar Tracking Model</vt:lpstr>
      <vt:lpstr>Our Design: Radar Tracking Model</vt:lpstr>
      <vt:lpstr>Our Design: Camera Tracking Model</vt:lpstr>
      <vt:lpstr>Recall Our Key Insight…</vt:lpstr>
      <vt:lpstr>Our Design: Fusion Framework</vt:lpstr>
      <vt:lpstr>Experiments</vt:lpstr>
      <vt:lpstr>Experiments</vt:lpstr>
      <vt:lpstr>Experiments</vt:lpstr>
      <vt:lpstr>Experiments</vt:lpstr>
      <vt:lpstr>Conclusion</vt:lpstr>
      <vt:lpstr>PowerPoint Presentation</vt:lpstr>
      <vt:lpstr>Background</vt:lpstr>
    </vt:vector>
  </TitlesOfParts>
  <Company>HKUST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slightly digital</dc:title>
  <dc:creator>zimu</dc:creator>
  <cp:lastModifiedBy>Xu Jingao</cp:lastModifiedBy>
  <cp:revision>2064</cp:revision>
  <cp:lastPrinted>2016-04-08T02:17:10Z</cp:lastPrinted>
  <dcterms:created xsi:type="dcterms:W3CDTF">2013-09-30T01:54:11Z</dcterms:created>
  <dcterms:modified xsi:type="dcterms:W3CDTF">2021-07-13T06:03:54Z</dcterms:modified>
</cp:coreProperties>
</file>